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00.xml.rels" ContentType="application/vnd.openxmlformats-package.relationships+xml"/>
  <Override PartName="/ppt/notesSlides/_rels/notesSlide96.xml.rels" ContentType="application/vnd.openxmlformats-package.relationships+xml"/>
  <Override PartName="/ppt/notesSlides/_rels/notesSlide95.xml.rels" ContentType="application/vnd.openxmlformats-package.relationships+xml"/>
  <Override PartName="/ppt/notesSlides/_rels/notesSlide92.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4.xml.rels" ContentType="application/vnd.openxmlformats-package.relationships+xml"/>
  <Override PartName="/ppt/notesSlides/_rels/notesSlide93.xml.rels" ContentType="application/vnd.openxmlformats-package.relationships+xml"/>
  <Override PartName="/ppt/notesSlides/_rels/notesSlide1.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91.xml.rels" ContentType="application/vnd.openxmlformats-package.relationships+xml"/>
  <Override PartName="/ppt/notesSlides/_rels/notesSlide32.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notesSlide100.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42.xml" ContentType="application/vnd.openxmlformats-officedocument.presentationml.notesSlide+xml"/>
  <Override PartName="/ppt/notesSlides/notesSlide93.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95.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96.xml" ContentType="application/vnd.openxmlformats-officedocument.presentationml.notesSlide+xml"/>
  <Override PartName="/ppt/notesSlides/notesSlide7.xml" ContentType="application/vnd.openxmlformats-officedocument.presentationml.notesSlide+xml"/>
  <Override PartName="/ppt/media/image201.png" ContentType="image/png"/>
  <Override PartName="/ppt/media/image200.png" ContentType="image/png"/>
  <Override PartName="/ppt/media/image196.jpeg" ContentType="image/jpeg"/>
  <Override PartName="/ppt/media/image193.png" ContentType="image/png"/>
  <Override PartName="/ppt/media/image192.png" ContentType="image/png"/>
  <Override PartName="/ppt/media/image191.png" ContentType="image/png"/>
  <Override PartName="/ppt/media/image189.png" ContentType="image/png"/>
  <Override PartName="/ppt/media/image188.png" ContentType="image/png"/>
  <Override PartName="/ppt/media/image187.png" ContentType="image/png"/>
  <Override PartName="/ppt/media/image186.png" ContentType="image/png"/>
  <Override PartName="/ppt/media/image185.png" ContentType="image/png"/>
  <Override PartName="/ppt/media/image184.png" ContentType="image/png"/>
  <Override PartName="/ppt/media/image183.png" ContentType="image/png"/>
  <Override PartName="/ppt/media/image182.png" ContentType="image/png"/>
  <Override PartName="/ppt/media/image181.png" ContentType="image/png"/>
  <Override PartName="/ppt/media/image180.png" ContentType="image/png"/>
  <Override PartName="/ppt/media/image179.png" ContentType="image/png"/>
  <Override PartName="/ppt/media/image178.png" ContentType="image/png"/>
  <Override PartName="/ppt/media/image190.wmf" ContentType="image/x-wmf"/>
  <Override PartName="/ppt/media/image177.png" ContentType="image/png"/>
  <Override PartName="/ppt/media/image176.png" ContentType="image/png"/>
  <Override PartName="/ppt/media/image175.png" ContentType="image/png"/>
  <Override PartName="/ppt/media/image174.png" ContentType="image/png"/>
  <Override PartName="/ppt/media/image173.png" ContentType="image/png"/>
  <Override PartName="/ppt/media/image172.png" ContentType="image/png"/>
  <Override PartName="/ppt/media/image171.png" ContentType="image/png"/>
  <Override PartName="/ppt/media/image170.png" ContentType="image/png"/>
  <Override PartName="/ppt/media/image169.png" ContentType="image/png"/>
  <Override PartName="/ppt/media/image168.png" ContentType="image/png"/>
  <Override PartName="/ppt/media/image167.png" ContentType="image/png"/>
  <Override PartName="/ppt/media/image76.wmf" ContentType="image/x-wmf"/>
  <Override PartName="/ppt/media/image75.wmf" ContentType="image/x-wmf"/>
  <Override PartName="/ppt/media/image74.wmf" ContentType="image/x-wmf"/>
  <Override PartName="/ppt/media/image73.wmf" ContentType="image/x-wmf"/>
  <Override PartName="/ppt/media/image113.png" ContentType="image/png"/>
  <Override PartName="/ppt/media/image69.wmf" ContentType="image/x-wmf"/>
  <Override PartName="/ppt/media/image120.jpeg" ContentType="image/jpeg"/>
  <Override PartName="/ppt/media/image66.wmf" ContentType="image/x-wmf"/>
  <Override PartName="/ppt/media/image65.wmf" ContentType="image/x-wmf"/>
  <Override PartName="/ppt/media/image63.png" ContentType="image/png"/>
  <Override PartName="/ppt/media/image54.png" ContentType="image/png"/>
  <Override PartName="/ppt/media/image163.png" ContentType="image/png"/>
  <Override PartName="/ppt/media/image53.png" ContentType="image/png"/>
  <Override PartName="/ppt/media/image162.png" ContentType="image/png"/>
  <Override PartName="/ppt/media/image52.png" ContentType="image/png"/>
  <Override PartName="/ppt/media/image161.png" ContentType="image/png"/>
  <Override PartName="/ppt/media/image160.png" ContentType="image/png"/>
  <Override PartName="/ppt/media/image46.png" ContentType="image/png"/>
  <Override PartName="/ppt/media/image155.png" ContentType="image/png"/>
  <Override PartName="/ppt/media/image44.png" ContentType="image/png"/>
  <Override PartName="/ppt/media/image153.png" ContentType="image/png"/>
  <Override PartName="/ppt/media/image43.png" ContentType="image/png"/>
  <Override PartName="/ppt/media/image67.wmf" ContentType="image/x-wmf"/>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5.png" ContentType="image/png"/>
  <Override PartName="/ppt/media/image124.png" ContentType="image/png"/>
  <Override PartName="/ppt/media/image38.png" ContentType="image/png"/>
  <Override PartName="/ppt/media/image14.jpeg" ContentType="image/jpeg"/>
  <Override PartName="/ppt/media/image28.jpeg" ContentType="image/jpeg"/>
  <Override PartName="/ppt/media/image147.png" ContentType="image/png"/>
  <Override PartName="/ppt/media/image13.png" ContentType="image/png"/>
  <Override PartName="/ppt/media/image37.png" ContentType="image/png"/>
  <Override PartName="/ppt/media/image146.png" ContentType="image/png"/>
  <Override PartName="/ppt/media/image12.png" ContentType="image/png"/>
  <Override PartName="/ppt/media/image108.png" ContentType="image/png"/>
  <Override PartName="/ppt/media/image10.png" ContentType="image/png"/>
  <Override PartName="/ppt/media/image1.jpeg" ContentType="image/jpeg"/>
  <Override PartName="/ppt/media/image17.png" ContentType="image/png"/>
  <Override PartName="/ppt/media/image83.wmf" ContentType="image/x-wmf"/>
  <Override PartName="/ppt/media/image126.png" ContentType="image/png"/>
  <Override PartName="/ppt/media/image18.png" ContentType="image/png"/>
  <Override PartName="/ppt/media/image9.png" ContentType="image/png"/>
  <Override PartName="/ppt/media/image84.wmf" ContentType="image/x-wmf"/>
  <Override PartName="/ppt/media/image127.png" ContentType="image/png"/>
  <Override PartName="/ppt/media/image45.png" ContentType="image/png"/>
  <Override PartName="/ppt/media/image154.png" ContentType="image/png"/>
  <Override PartName="/ppt/media/image20.png" ContentType="image/png"/>
  <Override PartName="/ppt/media/image47.png" ContentType="image/png"/>
  <Override PartName="/ppt/media/image156.png" ContentType="image/png"/>
  <Override PartName="/ppt/media/image22.png" ContentType="image/png"/>
  <Override PartName="/ppt/media/image131.png" ContentType="image/png"/>
  <Override PartName="/ppt/media/image48.png" ContentType="image/png"/>
  <Override PartName="/ppt/media/image157.png" ContentType="image/png"/>
  <Override PartName="/ppt/media/image23.png" ContentType="image/png"/>
  <Override PartName="/ppt/media/image49.png" ContentType="image/png"/>
  <Override PartName="/ppt/media/image24.png" ContentType="image/png"/>
  <Override PartName="/ppt/media/image90.wmf" ContentType="image/x-wmf"/>
  <Override PartName="/ppt/media/image133.png" ContentType="image/png"/>
  <Override PartName="/ppt/media/image91.wmf" ContentType="image/x-wmf"/>
  <Override PartName="/ppt/media/image134.png" ContentType="image/png"/>
  <Override PartName="/ppt/media/image26.png" ContentType="image/png"/>
  <Override PartName="/ppt/media/image110.wmf" ContentType="image/x-wmf"/>
  <Override PartName="/ppt/media/image132.jpeg" ContentType="image/jpeg"/>
  <Override PartName="/ppt/media/image135.png" ContentType="image/png"/>
  <Override PartName="/ppt/media/image27.png" ContentType="image/png"/>
  <Override PartName="/ppt/media/image93.wmf" ContentType="image/x-wmf"/>
  <Override PartName="/ppt/media/image42.wmf" ContentType="image/x-wmf"/>
  <Override PartName="/ppt/media/image29.png" ContentType="image/png"/>
  <Override PartName="/ppt/media/image95.wmf" ContentType="image/x-wmf"/>
  <Override PartName="/ppt/media/image40.png" ContentType="image/png"/>
  <Override PartName="/ppt/media/image138.png" ContentType="image/png"/>
  <Override PartName="/ppt/media/image55.png" ContentType="image/png"/>
  <Override PartName="/ppt/media/image164.png" ContentType="image/png"/>
  <Override PartName="/ppt/media/image56.png" ContentType="image/png"/>
  <Override PartName="/ppt/media/image165.png" ContentType="image/png"/>
  <Override PartName="/ppt/media/image140.png" ContentType="image/png"/>
  <Override PartName="/ppt/media/image70.wmf" ContentType="image/x-wmf"/>
  <Override PartName="/ppt/media/image57.png" ContentType="image/png"/>
  <Override PartName="/ppt/media/image30.png" ContentType="image/png"/>
  <Override PartName="/ppt/media/image141.wmf" ContentType="image/x-wmf"/>
  <Override PartName="/ppt/media/image166.png" ContentType="image/png"/>
  <Override PartName="/ppt/media/image32.png" ContentType="image/png"/>
  <Override PartName="/ppt/media/image71.wmf" ContentType="image/x-wmf"/>
  <Override PartName="/ppt/media/image58.png" ContentType="image/png"/>
  <Override PartName="/ppt/media/image33.png" ContentType="image/png"/>
  <Override PartName="/ppt/media/image142.png" ContentType="image/png"/>
  <Override PartName="/ppt/media/image72.wmf" ContentType="image/x-wmf"/>
  <Override PartName="/ppt/media/image59.png" ContentType="image/png"/>
  <Override PartName="/ppt/media/image21.jpeg" ContentType="image/jpeg"/>
  <Override PartName="/ppt/media/image34.png" ContentType="image/png"/>
  <Override PartName="/ppt/media/image143.png" ContentType="image/png"/>
  <Override PartName="/ppt/media/image109.png" ContentType="image/png"/>
  <Override PartName="/ppt/media/image11.png" ContentType="image/png"/>
  <Override PartName="/ppt/media/image8.jpeg" ContentType="image/jpeg"/>
  <Override PartName="/ppt/media/image81.wmf" ContentType="image/x-wmf"/>
  <Override PartName="/ppt/media/image6.png" ContentType="image/png"/>
  <Override PartName="/ppt/media/image199.png" ContentType="image/png"/>
  <Override PartName="/ppt/media/image105.png" ContentType="image/png"/>
  <Override PartName="/ppt/media/image36.png" ContentType="image/png"/>
  <Override PartName="/ppt/media/image145.png" ContentType="image/png"/>
  <Override PartName="/ppt/media/image118.jpeg" ContentType="image/jpeg"/>
  <Override PartName="/ppt/media/image62.png" ContentType="image/png"/>
  <Override PartName="/ppt/media/image88.png" ContentType="image/png"/>
  <Override PartName="/ppt/media/image106.png" ContentType="image/png"/>
  <Override PartName="/ppt/media/image77.wmf" ContentType="image/x-wmf"/>
  <Override PartName="/ppt/media/image64.png" ContentType="image/png"/>
  <Override PartName="/ppt/media/image2.png" ContentType="image/png"/>
  <Override PartName="/ppt/media/image195.png" ContentType="image/png"/>
  <Override PartName="/ppt/media/image101.png" ContentType="image/png"/>
  <Override PartName="/ppt/media/image121.jpeg" ContentType="image/jpeg"/>
  <Override PartName="/ppt/media/image3.png" ContentType="image/png"/>
  <Override PartName="/ppt/media/image102.png" ContentType="image/png"/>
  <Override PartName="/ppt/media/image4.png" ContentType="image/png"/>
  <Override PartName="/ppt/media/image197.png" ContentType="image/png"/>
  <Override PartName="/ppt/media/image103.png" ContentType="image/png"/>
  <Override PartName="/ppt/media/image158.png" ContentType="image/png"/>
  <Override PartName="/ppt/media/image60.png" ContentType="image/png"/>
  <Override PartName="/ppt/media/image198.png" ContentType="image/png"/>
  <Override PartName="/ppt/media/image104.png" ContentType="image/png"/>
  <Override PartName="/ppt/media/image16.png" ContentType="image/png"/>
  <Override PartName="/ppt/media/image7.png" ContentType="image/png"/>
  <Override PartName="/ppt/media/image82.wmf" ContentType="image/x-wmf"/>
  <Override PartName="/ppt/media/image125.png" ContentType="image/png"/>
  <Override PartName="/ppt/media/image19.png" ContentType="image/png"/>
  <Override PartName="/ppt/media/image85.wmf" ContentType="image/x-wmf"/>
  <Override PartName="/ppt/media/image152.png" ContentType="image/png"/>
  <Override PartName="/ppt/media/image35.jpeg" ContentType="image/jpeg"/>
  <Override PartName="/ppt/media/image79.wmf" ContentType="image/x-wmf"/>
  <Override PartName="/ppt/media/image5.png" ContentType="image/png"/>
  <Override PartName="/ppt/media/image80.wmf" ContentType="image/x-wmf"/>
  <Override PartName="/ppt/media/image86.wmf" ContentType="image/x-wmf"/>
  <Override PartName="/ppt/media/image31.png" ContentType="image/png"/>
  <Override PartName="/ppt/media/image129.png" ContentType="image/png"/>
  <Override PartName="/ppt/media/image87.wmf" ContentType="image/x-wmf"/>
  <Override PartName="/ppt/media/image89.wmf" ContentType="image/x-wmf"/>
  <Override PartName="/ppt/media/image92.png" ContentType="image/png"/>
  <Override PartName="/ppt/media/image94.wmf" ContentType="image/x-wmf"/>
  <Override PartName="/ppt/media/image137.png" ContentType="image/png"/>
  <Override PartName="/ppt/media/image96.wmf" ContentType="image/x-wmf"/>
  <Override PartName="/ppt/media/image97.png" ContentType="image/png"/>
  <Override PartName="/ppt/media/image114.wmf" ContentType="image/x-wmf"/>
  <Override PartName="/ppt/media/image41.png" ContentType="image/png"/>
  <Override PartName="/ppt/media/image139.png" ContentType="image/png"/>
  <Override PartName="/ppt/media/image194.png" ContentType="image/png"/>
  <Override PartName="/ppt/media/image100.png" ContentType="image/png"/>
  <Override PartName="/ppt/media/image107.png" ContentType="image/png"/>
  <Override PartName="/ppt/media/image111.png" ContentType="image/png"/>
  <Override PartName="/ppt/media/image117.jpeg" ContentType="image/jpeg"/>
  <Override PartName="/ppt/media/image112.png" ContentType="image/png"/>
  <Override PartName="/ppt/media/image98.png" ContentType="image/png"/>
  <Override PartName="/ppt/media/image115.wmf" ContentType="image/x-wmf"/>
  <Override PartName="/ppt/media/image99.png" ContentType="image/png"/>
  <Override PartName="/ppt/media/image116.wmf" ContentType="image/x-wmf"/>
  <Override PartName="/ppt/media/image78.wmf" ContentType="image/x-wmf"/>
  <Override PartName="/ppt/media/image123.jpeg" ContentType="image/jpeg"/>
  <Override PartName="/ppt/media/image119.jpeg" ContentType="image/jpeg"/>
  <Override PartName="/ppt/media/image68.wmf" ContentType="image/x-wmf"/>
  <Override PartName="/ppt/media/image122.jpeg" ContentType="image/jpeg"/>
  <Override PartName="/ppt/media/image128.jpeg" ContentType="image/jpeg"/>
  <Override PartName="/ppt/media/image130.png" ContentType="image/png"/>
  <Override PartName="/ppt/media/image25.png" ContentType="image/png"/>
  <Override PartName="/ppt/media/image136.jpeg" ContentType="image/jpeg"/>
  <Override PartName="/ppt/media/image144.png" ContentType="image/png"/>
  <Override PartName="/ppt/media/image51.png" ContentType="image/png"/>
  <Override PartName="/ppt/media/image149.png" ContentType="image/png"/>
  <Override PartName="/ppt/media/image151.png" ContentType="image/png"/>
  <Override PartName="/ppt/media/image61.png" ContentType="image/png"/>
  <Override PartName="/ppt/media/image159.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07.xml.rels" ContentType="application/vnd.openxmlformats-package.relationships+xml"/>
  <Override PartName="/ppt/slides/_rels/slide10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Lst>
  <p:sldSz cx="9144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26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67"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68"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69"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70" name="PlaceHolder 6"/>
          <p:cNvSpPr>
            <a:spLocks noGrp="1"/>
          </p:cNvSpPr>
          <p:nvPr>
            <p:ph type="sldNum"/>
          </p:nvPr>
        </p:nvSpPr>
        <p:spPr>
          <a:xfrm>
            <a:off x="4399200" y="9555480"/>
            <a:ext cx="3372840" cy="502560"/>
          </a:xfrm>
          <a:prstGeom prst="rect">
            <a:avLst/>
          </a:prstGeom>
        </p:spPr>
        <p:txBody>
          <a:bodyPr lIns="0" rIns="0" tIns="0" bIns="0" anchor="b"/>
          <a:p>
            <a:pPr algn="r"/>
            <a:fld id="{D830BDDE-B3FF-427B-AF5F-F50251F0481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sldImg"/>
          </p:nvPr>
        </p:nvSpPr>
        <p:spPr>
          <a:xfrm>
            <a:off x="3029040" y="857160"/>
            <a:ext cx="3085560" cy="2313720"/>
          </a:xfrm>
          <a:prstGeom prst="rect">
            <a:avLst/>
          </a:prstGeom>
        </p:spPr>
      </p:sp>
      <p:sp>
        <p:nvSpPr>
          <p:cNvPr id="1563" name="PlaceHolder 2"/>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
        <p:nvSpPr>
          <p:cNvPr id="1564" name="CustomShape 3"/>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52E81163-D188-43F0-849F-7DA8E33743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1A4093D8-A48E-479A-82D7-5443AF9204D4}" type="slidenum">
              <a:rPr b="0" lang="en-US" sz="1200" spc="-1" strike="noStrike">
                <a:solidFill>
                  <a:srgbClr val="000000"/>
                </a:solidFill>
                <a:latin typeface="Times New Roman"/>
              </a:rPr>
              <a:t>&lt;number&gt;</a:t>
            </a:fld>
            <a:endParaRPr b="0" lang="en-US" sz="1200" spc="-1" strike="noStrike">
              <a:latin typeface="Arial"/>
            </a:endParaRPr>
          </a:p>
        </p:txBody>
      </p:sp>
      <p:sp>
        <p:nvSpPr>
          <p:cNvPr id="1591" name="PlaceHolder 2"/>
          <p:cNvSpPr>
            <a:spLocks noGrp="1"/>
          </p:cNvSpPr>
          <p:nvPr>
            <p:ph type="sldImg"/>
          </p:nvPr>
        </p:nvSpPr>
        <p:spPr>
          <a:xfrm>
            <a:off x="3029040" y="857160"/>
            <a:ext cx="3085560" cy="2313720"/>
          </a:xfrm>
          <a:prstGeom prst="rect">
            <a:avLst/>
          </a:prstGeom>
        </p:spPr>
      </p:sp>
      <p:sp>
        <p:nvSpPr>
          <p:cNvPr id="1592"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A8DB869B-3C2B-4A6B-BEEC-0BF925B16079}" type="slidenum">
              <a:rPr b="0" lang="en-US" sz="1200" spc="-1" strike="noStrike">
                <a:latin typeface="Times New Roman"/>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CustomShape 1"/>
          <p:cNvSpPr/>
          <p:nvPr/>
        </p:nvSpPr>
        <p:spPr>
          <a:xfrm>
            <a:off x="3971880" y="8831160"/>
            <a:ext cx="3037680" cy="464400"/>
          </a:xfrm>
          <a:prstGeom prst="rect">
            <a:avLst/>
          </a:prstGeom>
          <a:noFill/>
          <a:ln>
            <a:noFill/>
          </a:ln>
        </p:spPr>
        <p:style>
          <a:lnRef idx="0"/>
          <a:fillRef idx="0"/>
          <a:effectRef idx="0"/>
          <a:fontRef idx="minor"/>
        </p:style>
        <p:txBody>
          <a:bodyPr lIns="90000" rIns="90000" tIns="45000" bIns="45000" anchor="b"/>
          <a:p>
            <a:pPr algn="r">
              <a:lnSpc>
                <a:spcPct val="100000"/>
              </a:lnSpc>
            </a:pPr>
            <a:fld id="{88C000D2-27A2-4AE9-A8DC-53900271CF4F}" type="slidenum">
              <a:rPr b="0" lang="en-US" sz="1200" spc="-1" strike="noStrike">
                <a:solidFill>
                  <a:srgbClr val="000000"/>
                </a:solidFill>
                <a:latin typeface="Times New Roman"/>
              </a:rPr>
              <a:t>&lt;number&gt;</a:t>
            </a:fld>
            <a:endParaRPr b="0" lang="en-US" sz="1200" spc="-1" strike="noStrike">
              <a:latin typeface="Arial"/>
            </a:endParaRPr>
          </a:p>
        </p:txBody>
      </p:sp>
      <p:sp>
        <p:nvSpPr>
          <p:cNvPr id="1571" name="PlaceHolder 2"/>
          <p:cNvSpPr>
            <a:spLocks noGrp="1"/>
          </p:cNvSpPr>
          <p:nvPr>
            <p:ph type="sldImg"/>
          </p:nvPr>
        </p:nvSpPr>
        <p:spPr>
          <a:xfrm>
            <a:off x="1270080" y="728640"/>
            <a:ext cx="4777560" cy="3583800"/>
          </a:xfrm>
          <a:prstGeom prst="rect">
            <a:avLst/>
          </a:prstGeom>
        </p:spPr>
      </p:sp>
      <p:sp>
        <p:nvSpPr>
          <p:cNvPr id="1572"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CustomShape 1"/>
          <p:cNvSpPr/>
          <p:nvPr/>
        </p:nvSpPr>
        <p:spPr>
          <a:xfrm>
            <a:off x="3870360" y="8661240"/>
            <a:ext cx="2959920" cy="455040"/>
          </a:xfrm>
          <a:prstGeom prst="rect">
            <a:avLst/>
          </a:prstGeom>
          <a:noFill/>
          <a:ln>
            <a:noFill/>
          </a:ln>
        </p:spPr>
        <p:style>
          <a:lnRef idx="0"/>
          <a:fillRef idx="0"/>
          <a:effectRef idx="0"/>
          <a:fontRef idx="minor"/>
        </p:style>
        <p:txBody>
          <a:bodyPr lIns="90000" rIns="90000" tIns="45000" bIns="45000" anchor="b"/>
          <a:p>
            <a:pPr algn="r">
              <a:lnSpc>
                <a:spcPct val="100000"/>
              </a:lnSpc>
            </a:pPr>
            <a:fld id="{10DF3523-AC69-42D2-A84E-E71DB2F93D6A}" type="slidenum">
              <a:rPr b="0" lang="en-US" sz="1200" spc="-1" strike="noStrike">
                <a:latin typeface="Times New Roman"/>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CustomShape 1"/>
          <p:cNvSpPr/>
          <p:nvPr/>
        </p:nvSpPr>
        <p:spPr>
          <a:xfrm>
            <a:off x="3971880" y="8831160"/>
            <a:ext cx="3037680" cy="464400"/>
          </a:xfrm>
          <a:prstGeom prst="rect">
            <a:avLst/>
          </a:prstGeom>
          <a:noFill/>
          <a:ln>
            <a:noFill/>
          </a:ln>
        </p:spPr>
        <p:style>
          <a:lnRef idx="0"/>
          <a:fillRef idx="0"/>
          <a:effectRef idx="0"/>
          <a:fontRef idx="minor"/>
        </p:style>
        <p:txBody>
          <a:bodyPr lIns="90000" rIns="90000" tIns="45000" bIns="45000" anchor="b"/>
          <a:p>
            <a:pPr algn="r">
              <a:lnSpc>
                <a:spcPct val="100000"/>
              </a:lnSpc>
            </a:pPr>
            <a:fld id="{475A9106-2E28-494C-A255-8C78F22FACEA}" type="slidenum">
              <a:rPr b="0" lang="en-US" sz="1200" spc="-1" strike="noStrike">
                <a:solidFill>
                  <a:srgbClr val="000000"/>
                </a:solidFill>
                <a:latin typeface="Times New Roman"/>
              </a:rPr>
              <a:t>&lt;number&gt;</a:t>
            </a:fld>
            <a:endParaRPr b="0" lang="en-US" sz="1200" spc="-1" strike="noStrike">
              <a:latin typeface="Arial"/>
            </a:endParaRPr>
          </a:p>
        </p:txBody>
      </p:sp>
      <p:sp>
        <p:nvSpPr>
          <p:cNvPr id="1574" name="PlaceHolder 2"/>
          <p:cNvSpPr>
            <a:spLocks noGrp="1"/>
          </p:cNvSpPr>
          <p:nvPr>
            <p:ph type="sldImg"/>
          </p:nvPr>
        </p:nvSpPr>
        <p:spPr>
          <a:xfrm>
            <a:off x="1270080" y="728640"/>
            <a:ext cx="4777560" cy="3583800"/>
          </a:xfrm>
          <a:prstGeom prst="rect">
            <a:avLst/>
          </a:prstGeom>
        </p:spPr>
      </p:sp>
      <p:sp>
        <p:nvSpPr>
          <p:cNvPr id="1575"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CustomShape 1"/>
          <p:cNvSpPr/>
          <p:nvPr/>
        </p:nvSpPr>
        <p:spPr>
          <a:xfrm>
            <a:off x="3971880" y="8831160"/>
            <a:ext cx="3037680" cy="464400"/>
          </a:xfrm>
          <a:prstGeom prst="rect">
            <a:avLst/>
          </a:prstGeom>
          <a:noFill/>
          <a:ln>
            <a:noFill/>
          </a:ln>
        </p:spPr>
        <p:style>
          <a:lnRef idx="0"/>
          <a:fillRef idx="0"/>
          <a:effectRef idx="0"/>
          <a:fontRef idx="minor"/>
        </p:style>
        <p:txBody>
          <a:bodyPr lIns="90000" rIns="90000" tIns="45000" bIns="45000" anchor="b"/>
          <a:p>
            <a:pPr algn="r">
              <a:lnSpc>
                <a:spcPct val="100000"/>
              </a:lnSpc>
            </a:pPr>
            <a:fld id="{090BF41A-6D31-4A5A-96FC-B9D55EC2B1CD}" type="slidenum">
              <a:rPr b="0" lang="en-US" sz="1200" spc="-1" strike="noStrike">
                <a:solidFill>
                  <a:srgbClr val="000000"/>
                </a:solidFill>
                <a:latin typeface="Times New Roman"/>
              </a:rPr>
              <a:t>&lt;number&gt;</a:t>
            </a:fld>
            <a:endParaRPr b="0" lang="en-US" sz="1200" spc="-1" strike="noStrike">
              <a:latin typeface="Arial"/>
            </a:endParaRPr>
          </a:p>
        </p:txBody>
      </p:sp>
      <p:sp>
        <p:nvSpPr>
          <p:cNvPr id="1577" name="PlaceHolder 2"/>
          <p:cNvSpPr>
            <a:spLocks noGrp="1"/>
          </p:cNvSpPr>
          <p:nvPr>
            <p:ph type="sldImg"/>
          </p:nvPr>
        </p:nvSpPr>
        <p:spPr>
          <a:xfrm>
            <a:off x="1270080" y="728640"/>
            <a:ext cx="4777560" cy="3583800"/>
          </a:xfrm>
          <a:prstGeom prst="rect">
            <a:avLst/>
          </a:prstGeom>
        </p:spPr>
      </p:sp>
      <p:sp>
        <p:nvSpPr>
          <p:cNvPr id="1578"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CustomShape 1"/>
          <p:cNvSpPr/>
          <p:nvPr/>
        </p:nvSpPr>
        <p:spPr>
          <a:xfrm>
            <a:off x="3870360" y="8661240"/>
            <a:ext cx="2959920" cy="455040"/>
          </a:xfrm>
          <a:prstGeom prst="rect">
            <a:avLst/>
          </a:prstGeom>
          <a:noFill/>
          <a:ln>
            <a:noFill/>
          </a:ln>
        </p:spPr>
        <p:style>
          <a:lnRef idx="0"/>
          <a:fillRef idx="0"/>
          <a:effectRef idx="0"/>
          <a:fontRef idx="minor"/>
        </p:style>
        <p:txBody>
          <a:bodyPr lIns="90000" rIns="90000" tIns="45000" bIns="45000" anchor="b"/>
          <a:p>
            <a:pPr algn="r">
              <a:lnSpc>
                <a:spcPct val="100000"/>
              </a:lnSpc>
            </a:pPr>
            <a:fld id="{92D0530F-F479-4DCA-AAA3-7695FA254255}" type="slidenum">
              <a:rPr b="0" lang="en-US" sz="1200" spc="-1" strike="noStrike">
                <a:latin typeface="Times New Roman"/>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CustomShape 1"/>
          <p:cNvSpPr/>
          <p:nvPr/>
        </p:nvSpPr>
        <p:spPr>
          <a:xfrm>
            <a:off x="3870360" y="8661240"/>
            <a:ext cx="2959920" cy="455040"/>
          </a:xfrm>
          <a:prstGeom prst="rect">
            <a:avLst/>
          </a:prstGeom>
          <a:noFill/>
          <a:ln>
            <a:noFill/>
          </a:ln>
        </p:spPr>
        <p:style>
          <a:lnRef idx="0"/>
          <a:fillRef idx="0"/>
          <a:effectRef idx="0"/>
          <a:fontRef idx="minor"/>
        </p:style>
        <p:txBody>
          <a:bodyPr lIns="90000" rIns="90000" tIns="45000" bIns="45000" anchor="b"/>
          <a:p>
            <a:pPr algn="r">
              <a:lnSpc>
                <a:spcPct val="100000"/>
              </a:lnSpc>
            </a:pPr>
            <a:fld id="{35EEF96C-BBD8-47F0-8C89-E44EE5B63661}" type="slidenum">
              <a:rPr b="0" lang="en-US" sz="1200" spc="-1" strike="noStrike">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CustomShape 1"/>
          <p:cNvSpPr/>
          <p:nvPr/>
        </p:nvSpPr>
        <p:spPr>
          <a:xfrm>
            <a:off x="3870360" y="8661240"/>
            <a:ext cx="2959920" cy="455040"/>
          </a:xfrm>
          <a:prstGeom prst="rect">
            <a:avLst/>
          </a:prstGeom>
          <a:noFill/>
          <a:ln>
            <a:noFill/>
          </a:ln>
        </p:spPr>
        <p:style>
          <a:lnRef idx="0"/>
          <a:fillRef idx="0"/>
          <a:effectRef idx="0"/>
          <a:fontRef idx="minor"/>
        </p:style>
        <p:txBody>
          <a:bodyPr lIns="90000" rIns="90000" tIns="45000" bIns="45000" anchor="b"/>
          <a:p>
            <a:pPr algn="r">
              <a:lnSpc>
                <a:spcPct val="100000"/>
              </a:lnSpc>
            </a:pPr>
            <a:fld id="{B8C8600A-04A4-46C4-A9CA-5E5AAB36515B}" type="slidenum">
              <a:rPr b="0" lang="en-US" sz="1200" spc="-1" strike="noStrike">
                <a:latin typeface="Times New Roman"/>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1E4FCB16-2496-4A92-8191-141E8E15869C}"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9E2E3959-073A-4BFA-869C-ECC5C0F2787F}" type="slidenum">
              <a:rPr b="0" lang="en-US" sz="1200" spc="-1" strike="noStrike">
                <a:solidFill>
                  <a:srgbClr val="000000"/>
                </a:solidFill>
                <a:latin typeface="Times New Roman"/>
              </a:rPr>
              <a:t>&lt;number&gt;</a:t>
            </a:fld>
            <a:endParaRPr b="0" lang="en-US" sz="1200" spc="-1" strike="noStrike">
              <a:latin typeface="Arial"/>
            </a:endParaRPr>
          </a:p>
        </p:txBody>
      </p:sp>
      <p:sp>
        <p:nvSpPr>
          <p:cNvPr id="1581" name="PlaceHolder 2"/>
          <p:cNvSpPr>
            <a:spLocks noGrp="1"/>
          </p:cNvSpPr>
          <p:nvPr>
            <p:ph type="sldImg"/>
          </p:nvPr>
        </p:nvSpPr>
        <p:spPr>
          <a:xfrm>
            <a:off x="3029040" y="857160"/>
            <a:ext cx="3085560" cy="2313720"/>
          </a:xfrm>
          <a:prstGeom prst="rect">
            <a:avLst/>
          </a:prstGeom>
        </p:spPr>
      </p:sp>
      <p:sp>
        <p:nvSpPr>
          <p:cNvPr id="1582"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CustomShape 1"/>
          <p:cNvSpPr/>
          <p:nvPr/>
        </p:nvSpPr>
        <p:spPr>
          <a:xfrm>
            <a:off x="3971880" y="8831160"/>
            <a:ext cx="3037680" cy="464400"/>
          </a:xfrm>
          <a:prstGeom prst="rect">
            <a:avLst/>
          </a:prstGeom>
          <a:noFill/>
          <a:ln>
            <a:noFill/>
          </a:ln>
        </p:spPr>
        <p:style>
          <a:lnRef idx="0"/>
          <a:fillRef idx="0"/>
          <a:effectRef idx="0"/>
          <a:fontRef idx="minor"/>
        </p:style>
        <p:txBody>
          <a:bodyPr lIns="92880" rIns="92880" tIns="46440" bIns="46440" anchor="b"/>
          <a:p>
            <a:pPr algn="r">
              <a:lnSpc>
                <a:spcPct val="100000"/>
              </a:lnSpc>
            </a:pPr>
            <a:fld id="{BB7D3AFB-259E-4EDF-BE29-4CBA798959F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B66B9049-29C7-4C5E-A5F0-ED1DE032BDD3}" type="slidenum">
              <a:rPr b="0" lang="en-US" sz="1200" spc="-1" strike="noStrike">
                <a:solidFill>
                  <a:srgbClr val="000000"/>
                </a:solidFill>
                <a:latin typeface="Times New Roman"/>
              </a:rPr>
              <a:t>&lt;number&gt;</a:t>
            </a:fld>
            <a:endParaRPr b="0" lang="en-US" sz="1200" spc="-1" strike="noStrike">
              <a:latin typeface="Arial"/>
            </a:endParaRPr>
          </a:p>
        </p:txBody>
      </p:sp>
      <p:sp>
        <p:nvSpPr>
          <p:cNvPr id="1585" name="PlaceHolder 2"/>
          <p:cNvSpPr>
            <a:spLocks noGrp="1"/>
          </p:cNvSpPr>
          <p:nvPr>
            <p:ph type="sldImg"/>
          </p:nvPr>
        </p:nvSpPr>
        <p:spPr>
          <a:xfrm>
            <a:off x="3029040" y="857160"/>
            <a:ext cx="3085560" cy="2313720"/>
          </a:xfrm>
          <a:prstGeom prst="rect">
            <a:avLst/>
          </a:prstGeom>
        </p:spPr>
      </p:sp>
      <p:sp>
        <p:nvSpPr>
          <p:cNvPr id="1586"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CustomShape 1"/>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912547ED-05A5-4545-94E3-CA6EA1C0B041}" type="slidenum">
              <a:rPr b="0" lang="en-US" sz="1200" spc="-1" strike="noStrike">
                <a:solidFill>
                  <a:srgbClr val="000000"/>
                </a:solidFill>
                <a:latin typeface="Times New Roman"/>
              </a:rPr>
              <a:t>&lt;number&gt;</a:t>
            </a:fld>
            <a:endParaRPr b="0" lang="en-US" sz="1200" spc="-1" strike="noStrike">
              <a:latin typeface="Arial"/>
            </a:endParaRPr>
          </a:p>
        </p:txBody>
      </p:sp>
      <p:sp>
        <p:nvSpPr>
          <p:cNvPr id="1588" name="PlaceHolder 2"/>
          <p:cNvSpPr>
            <a:spLocks noGrp="1"/>
          </p:cNvSpPr>
          <p:nvPr>
            <p:ph type="sldImg"/>
          </p:nvPr>
        </p:nvSpPr>
        <p:spPr>
          <a:xfrm>
            <a:off x="3029040" y="857160"/>
            <a:ext cx="3085560" cy="2313720"/>
          </a:xfrm>
          <a:prstGeom prst="rect">
            <a:avLst/>
          </a:prstGeom>
        </p:spPr>
      </p:sp>
      <p:sp>
        <p:nvSpPr>
          <p:cNvPr id="1589" name="PlaceHolder 3"/>
          <p:cNvSpPr>
            <a:spLocks noGrp="1"/>
          </p:cNvSpPr>
          <p:nvPr>
            <p:ph type="body"/>
          </p:nvPr>
        </p:nvSpPr>
        <p:spPr>
          <a:xfrm>
            <a:off x="914400" y="3300480"/>
            <a:ext cx="7314480" cy="2699640"/>
          </a:xfrm>
          <a:prstGeom prst="rect">
            <a:avLst/>
          </a:prstGeom>
        </p:spPr>
        <p:txBody>
          <a:bodyPr lIns="0" rIns="0" tIns="0" bIns="0"/>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6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4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5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6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6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6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6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e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slideLayout" Target="../slideLayouts/slideLayout1.xml"/><Relationship Id="rId16" Type="http://schemas.openxmlformats.org/officeDocument/2006/relationships/slideLayout" Target="../slideLayouts/slideLayout2.xml"/><Relationship Id="rId17" Type="http://schemas.openxmlformats.org/officeDocument/2006/relationships/slideLayout" Target="../slideLayouts/slideLayout3.xml"/><Relationship Id="rId18" Type="http://schemas.openxmlformats.org/officeDocument/2006/relationships/slideLayout" Target="../slideLayouts/slideLayout4.xml"/><Relationship Id="rId19" Type="http://schemas.openxmlformats.org/officeDocument/2006/relationships/slideLayout" Target="../slideLayouts/slideLayout5.xml"/><Relationship Id="rId20" Type="http://schemas.openxmlformats.org/officeDocument/2006/relationships/slideLayout" Target="../slideLayouts/slideLayout6.xml"/><Relationship Id="rId21" Type="http://schemas.openxmlformats.org/officeDocument/2006/relationships/slideLayout" Target="../slideLayouts/slideLayout7.xml"/><Relationship Id="rId22" Type="http://schemas.openxmlformats.org/officeDocument/2006/relationships/slideLayout" Target="../slideLayouts/slideLayout8.xml"/><Relationship Id="rId23" Type="http://schemas.openxmlformats.org/officeDocument/2006/relationships/slideLayout" Target="../slideLayouts/slideLayout9.xml"/><Relationship Id="rId24" Type="http://schemas.openxmlformats.org/officeDocument/2006/relationships/slideLayout" Target="../slideLayouts/slideLayout10.xml"/><Relationship Id="rId25" Type="http://schemas.openxmlformats.org/officeDocument/2006/relationships/slideLayout" Target="../slideLayouts/slideLayout11.xml"/><Relationship Id="rId2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slideLayout" Target="../slideLayouts/slideLayout13.xml"/><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slideLayout" Target="../slideLayouts/slideLayout19.xml"/><Relationship Id="rId16" Type="http://schemas.openxmlformats.org/officeDocument/2006/relationships/slideLayout" Target="../slideLayouts/slideLayout20.xml"/><Relationship Id="rId17" Type="http://schemas.openxmlformats.org/officeDocument/2006/relationships/slideLayout" Target="../slideLayouts/slideLayout21.xml"/><Relationship Id="rId18" Type="http://schemas.openxmlformats.org/officeDocument/2006/relationships/slideLayout" Target="../slideLayouts/slideLayout22.xml"/><Relationship Id="rId19" Type="http://schemas.openxmlformats.org/officeDocument/2006/relationships/slideLayout" Target="../slideLayouts/slideLayout23.xml"/><Relationship Id="rId20"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20"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20"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5.jpe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slideLayout" Target="../slideLayouts/slideLayout49.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20"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6629400" y="0"/>
            <a:ext cx="2192760" cy="691200"/>
          </a:xfrm>
          <a:prstGeom prst="rect">
            <a:avLst/>
          </a:prstGeom>
          <a:blipFill rotWithShape="0">
            <a:blip r:embed="rId2"/>
            <a:stretch>
              <a:fillRect/>
            </a:stretch>
          </a:blipFill>
          <a:ln>
            <a:noFill/>
          </a:ln>
        </p:spPr>
        <p:style>
          <a:lnRef idx="0"/>
          <a:fillRef idx="0"/>
          <a:effectRef idx="0"/>
          <a:fontRef idx="minor"/>
        </p:style>
      </p:sp>
      <p:sp>
        <p:nvSpPr>
          <p:cNvPr id="1" name="CustomShape 2" hidden="1"/>
          <p:cNvSpPr/>
          <p:nvPr/>
        </p:nvSpPr>
        <p:spPr>
          <a:xfrm>
            <a:off x="2322360" y="1278360"/>
            <a:ext cx="2407680" cy="124920"/>
          </a:xfrm>
          <a:prstGeom prst="rect">
            <a:avLst/>
          </a:prstGeom>
          <a:blipFill rotWithShape="0">
            <a:blip r:embed="rId3"/>
            <a:stretch>
              <a:fillRect/>
            </a:stretch>
          </a:blipFill>
          <a:ln>
            <a:noFill/>
          </a:ln>
        </p:spPr>
        <p:style>
          <a:lnRef idx="0"/>
          <a:fillRef idx="0"/>
          <a:effectRef idx="0"/>
          <a:fontRef idx="minor"/>
        </p:style>
      </p:sp>
      <p:sp>
        <p:nvSpPr>
          <p:cNvPr id="2" name="CustomShape 3" hidden="1"/>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3" name="CustomShape 4" hidden="1"/>
          <p:cNvSpPr/>
          <p:nvPr/>
        </p:nvSpPr>
        <p:spPr>
          <a:xfrm>
            <a:off x="0" y="1278360"/>
            <a:ext cx="2401200" cy="124920"/>
          </a:xfrm>
          <a:prstGeom prst="rect">
            <a:avLst/>
          </a:prstGeom>
          <a:blipFill rotWithShape="0">
            <a:blip r:embed="rId4"/>
            <a:stretch>
              <a:fillRect/>
            </a:stretch>
          </a:blipFill>
          <a:ln>
            <a:noFill/>
          </a:ln>
        </p:spPr>
        <p:style>
          <a:lnRef idx="0"/>
          <a:fillRef idx="0"/>
          <a:effectRef idx="0"/>
          <a:fontRef idx="minor"/>
        </p:style>
      </p:sp>
      <p:sp>
        <p:nvSpPr>
          <p:cNvPr id="4" name="CustomShape 5" hidden="1"/>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5" name="CustomShape 6" hidden="1"/>
          <p:cNvSpPr/>
          <p:nvPr/>
        </p:nvSpPr>
        <p:spPr>
          <a:xfrm>
            <a:off x="4641480" y="1278360"/>
            <a:ext cx="2407680" cy="124920"/>
          </a:xfrm>
          <a:prstGeom prst="rect">
            <a:avLst/>
          </a:prstGeom>
          <a:blipFill rotWithShape="0">
            <a:blip r:embed="rId5"/>
            <a:stretch>
              <a:fillRect/>
            </a:stretch>
          </a:blipFill>
          <a:ln>
            <a:noFill/>
          </a:ln>
        </p:spPr>
        <p:style>
          <a:lnRef idx="0"/>
          <a:fillRef idx="0"/>
          <a:effectRef idx="0"/>
          <a:fontRef idx="minor"/>
        </p:style>
      </p:sp>
      <p:sp>
        <p:nvSpPr>
          <p:cNvPr id="6" name="CustomShape 7" hidden="1"/>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7" name="CustomShape 8" hidden="1"/>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8" name="CustomShape 9" hidden="1"/>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9" name="CustomShape 10" hidden="1"/>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10" name="CustomShape 11" hidden="1"/>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11" name="CustomShape 12" hidden="1"/>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12" name="CustomShape 13" hidden="1"/>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sp>
        <p:nvSpPr>
          <p:cNvPr id="13" name="CustomShape 14"/>
          <p:cNvSpPr/>
          <p:nvPr/>
        </p:nvSpPr>
        <p:spPr>
          <a:xfrm>
            <a:off x="0" y="0"/>
            <a:ext cx="9143280" cy="6857280"/>
          </a:xfrm>
          <a:prstGeom prst="rect">
            <a:avLst/>
          </a:prstGeom>
          <a:blipFill rotWithShape="0">
            <a:blip r:embed="rId9"/>
            <a:stretch>
              <a:fillRect/>
            </a:stretch>
          </a:blipFill>
          <a:ln>
            <a:noFill/>
          </a:ln>
        </p:spPr>
        <p:style>
          <a:lnRef idx="0"/>
          <a:fillRef idx="0"/>
          <a:effectRef idx="0"/>
          <a:fontRef idx="minor"/>
        </p:style>
      </p:sp>
      <p:sp>
        <p:nvSpPr>
          <p:cNvPr id="14" name="CustomShape 15"/>
          <p:cNvSpPr/>
          <p:nvPr/>
        </p:nvSpPr>
        <p:spPr>
          <a:xfrm>
            <a:off x="0" y="3335760"/>
            <a:ext cx="8725680" cy="2822040"/>
          </a:xfrm>
          <a:prstGeom prst="rect">
            <a:avLst/>
          </a:prstGeom>
          <a:blipFill rotWithShape="0">
            <a:blip r:embed="rId10"/>
            <a:stretch>
              <a:fillRect/>
            </a:stretch>
          </a:blipFill>
          <a:ln>
            <a:noFill/>
          </a:ln>
        </p:spPr>
        <p:style>
          <a:lnRef idx="0"/>
          <a:fillRef idx="0"/>
          <a:effectRef idx="0"/>
          <a:fontRef idx="minor"/>
        </p:style>
      </p:sp>
      <p:sp>
        <p:nvSpPr>
          <p:cNvPr id="15" name="CustomShape 16"/>
          <p:cNvSpPr/>
          <p:nvPr/>
        </p:nvSpPr>
        <p:spPr>
          <a:xfrm>
            <a:off x="0" y="3352680"/>
            <a:ext cx="8686080" cy="2742480"/>
          </a:xfrm>
          <a:custGeom>
            <a:avLst/>
            <a:gdLst/>
            <a:ahLst/>
            <a:rect l="l" t="t" r="r" b="b"/>
            <a:pathLst>
              <a:path w="8686800" h="2743200">
                <a:moveTo>
                  <a:pt x="8686432" y="2742844"/>
                </a:moveTo>
                <a:lnTo>
                  <a:pt x="0" y="2742844"/>
                </a:lnTo>
                <a:lnTo>
                  <a:pt x="0" y="0"/>
                </a:lnTo>
                <a:lnTo>
                  <a:pt x="8686432" y="0"/>
                </a:lnTo>
                <a:lnTo>
                  <a:pt x="8686432" y="2742844"/>
                </a:lnTo>
                <a:close/>
              </a:path>
            </a:pathLst>
          </a:custGeom>
          <a:solidFill>
            <a:srgbClr val="101141"/>
          </a:solidFill>
          <a:ln>
            <a:noFill/>
          </a:ln>
        </p:spPr>
        <p:style>
          <a:lnRef idx="0"/>
          <a:fillRef idx="0"/>
          <a:effectRef idx="0"/>
          <a:fontRef idx="minor"/>
        </p:style>
      </p:sp>
      <p:sp>
        <p:nvSpPr>
          <p:cNvPr id="16" name="CustomShape 17"/>
          <p:cNvSpPr/>
          <p:nvPr/>
        </p:nvSpPr>
        <p:spPr>
          <a:xfrm>
            <a:off x="2855520" y="6078960"/>
            <a:ext cx="2974320" cy="155160"/>
          </a:xfrm>
          <a:prstGeom prst="rect">
            <a:avLst/>
          </a:prstGeom>
          <a:blipFill rotWithShape="0">
            <a:blip r:embed="rId11"/>
            <a:stretch>
              <a:fillRect/>
            </a:stretch>
          </a:blipFill>
          <a:ln>
            <a:noFill/>
          </a:ln>
        </p:spPr>
        <p:style>
          <a:lnRef idx="0"/>
          <a:fillRef idx="0"/>
          <a:effectRef idx="0"/>
          <a:fontRef idx="minor"/>
        </p:style>
      </p:sp>
      <p:sp>
        <p:nvSpPr>
          <p:cNvPr id="17" name="CustomShape 18"/>
          <p:cNvSpPr/>
          <p:nvPr/>
        </p:nvSpPr>
        <p:spPr>
          <a:xfrm>
            <a:off x="2895480" y="6095880"/>
            <a:ext cx="2894760" cy="75600"/>
          </a:xfrm>
          <a:custGeom>
            <a:avLst/>
            <a:gdLst/>
            <a:ahLst/>
            <a:rect l="l" t="t" r="r" b="b"/>
            <a:pathLst>
              <a:path w="2895600" h="76200">
                <a:moveTo>
                  <a:pt x="2895119" y="75974"/>
                </a:moveTo>
                <a:lnTo>
                  <a:pt x="0" y="75974"/>
                </a:lnTo>
                <a:lnTo>
                  <a:pt x="0" y="0"/>
                </a:lnTo>
                <a:lnTo>
                  <a:pt x="2895119" y="0"/>
                </a:lnTo>
                <a:lnTo>
                  <a:pt x="2895119" y="75974"/>
                </a:lnTo>
                <a:close/>
              </a:path>
            </a:pathLst>
          </a:custGeom>
          <a:solidFill>
            <a:srgbClr val="75c1e4"/>
          </a:solidFill>
          <a:ln>
            <a:noFill/>
          </a:ln>
        </p:spPr>
        <p:style>
          <a:lnRef idx="0"/>
          <a:fillRef idx="0"/>
          <a:effectRef idx="0"/>
          <a:fontRef idx="minor"/>
        </p:style>
      </p:sp>
      <p:sp>
        <p:nvSpPr>
          <p:cNvPr id="18" name="CustomShape 19"/>
          <p:cNvSpPr/>
          <p:nvPr/>
        </p:nvSpPr>
        <p:spPr>
          <a:xfrm>
            <a:off x="0" y="6078960"/>
            <a:ext cx="2934360" cy="155160"/>
          </a:xfrm>
          <a:prstGeom prst="rect">
            <a:avLst/>
          </a:prstGeom>
          <a:blipFill rotWithShape="0">
            <a:blip r:embed="rId12"/>
            <a:stretch>
              <a:fillRect/>
            </a:stretch>
          </a:blipFill>
          <a:ln>
            <a:noFill/>
          </a:ln>
        </p:spPr>
        <p:style>
          <a:lnRef idx="0"/>
          <a:fillRef idx="0"/>
          <a:effectRef idx="0"/>
          <a:fontRef idx="minor"/>
        </p:style>
      </p:sp>
      <p:sp>
        <p:nvSpPr>
          <p:cNvPr id="19" name="CustomShape 20"/>
          <p:cNvSpPr/>
          <p:nvPr/>
        </p:nvSpPr>
        <p:spPr>
          <a:xfrm>
            <a:off x="0" y="6095880"/>
            <a:ext cx="2894760" cy="75600"/>
          </a:xfrm>
          <a:custGeom>
            <a:avLst/>
            <a:gdLst/>
            <a:ahLst/>
            <a:rect l="l" t="t" r="r" b="b"/>
            <a:pathLst>
              <a:path w="2895600" h="76200">
                <a:moveTo>
                  <a:pt x="2895119" y="75974"/>
                </a:moveTo>
                <a:lnTo>
                  <a:pt x="0" y="75974"/>
                </a:lnTo>
                <a:lnTo>
                  <a:pt x="0" y="0"/>
                </a:lnTo>
                <a:lnTo>
                  <a:pt x="2895119" y="0"/>
                </a:lnTo>
                <a:lnTo>
                  <a:pt x="2895119" y="75974"/>
                </a:lnTo>
                <a:close/>
              </a:path>
            </a:pathLst>
          </a:custGeom>
          <a:solidFill>
            <a:srgbClr val="fbaf17"/>
          </a:solidFill>
          <a:ln>
            <a:noFill/>
          </a:ln>
        </p:spPr>
        <p:style>
          <a:lnRef idx="0"/>
          <a:fillRef idx="0"/>
          <a:effectRef idx="0"/>
          <a:fontRef idx="minor"/>
        </p:style>
      </p:sp>
      <p:sp>
        <p:nvSpPr>
          <p:cNvPr id="20" name="CustomShape 21"/>
          <p:cNvSpPr/>
          <p:nvPr/>
        </p:nvSpPr>
        <p:spPr>
          <a:xfrm>
            <a:off x="5751360" y="6078960"/>
            <a:ext cx="2974320" cy="155160"/>
          </a:xfrm>
          <a:prstGeom prst="rect">
            <a:avLst/>
          </a:prstGeom>
          <a:blipFill rotWithShape="0">
            <a:blip r:embed="rId13"/>
            <a:stretch>
              <a:fillRect/>
            </a:stretch>
          </a:blipFill>
          <a:ln>
            <a:noFill/>
          </a:ln>
        </p:spPr>
        <p:style>
          <a:lnRef idx="0"/>
          <a:fillRef idx="0"/>
          <a:effectRef idx="0"/>
          <a:fontRef idx="minor"/>
        </p:style>
      </p:sp>
      <p:sp>
        <p:nvSpPr>
          <p:cNvPr id="21" name="CustomShape 22"/>
          <p:cNvSpPr/>
          <p:nvPr/>
        </p:nvSpPr>
        <p:spPr>
          <a:xfrm>
            <a:off x="5791320" y="6095880"/>
            <a:ext cx="2894760" cy="75600"/>
          </a:xfrm>
          <a:custGeom>
            <a:avLst/>
            <a:gdLst/>
            <a:ahLst/>
            <a:rect l="l" t="t" r="r" b="b"/>
            <a:pathLst>
              <a:path w="2895600" h="76200">
                <a:moveTo>
                  <a:pt x="2895119" y="75974"/>
                </a:moveTo>
                <a:lnTo>
                  <a:pt x="0" y="75974"/>
                </a:lnTo>
                <a:lnTo>
                  <a:pt x="0" y="0"/>
                </a:lnTo>
                <a:lnTo>
                  <a:pt x="2895119" y="0"/>
                </a:lnTo>
                <a:lnTo>
                  <a:pt x="2895119" y="75974"/>
                </a:lnTo>
                <a:close/>
              </a:path>
            </a:pathLst>
          </a:custGeom>
          <a:solidFill>
            <a:srgbClr val="ff0000"/>
          </a:solidFill>
          <a:ln>
            <a:noFill/>
          </a:ln>
        </p:spPr>
        <p:style>
          <a:lnRef idx="0"/>
          <a:fillRef idx="0"/>
          <a:effectRef idx="0"/>
          <a:fontRef idx="minor"/>
        </p:style>
      </p:sp>
      <p:sp>
        <p:nvSpPr>
          <p:cNvPr id="22" name="CustomShape 23"/>
          <p:cNvSpPr/>
          <p:nvPr/>
        </p:nvSpPr>
        <p:spPr>
          <a:xfrm>
            <a:off x="76320" y="3352680"/>
            <a:ext cx="2056320" cy="1978920"/>
          </a:xfrm>
          <a:prstGeom prst="rect">
            <a:avLst/>
          </a:prstGeom>
          <a:blipFill rotWithShape="0">
            <a:blip r:embed="rId14"/>
            <a:stretch>
              <a:fillRect/>
            </a:stretch>
          </a:blipFill>
          <a:ln>
            <a:noFill/>
          </a:ln>
        </p:spPr>
        <p:style>
          <a:lnRef idx="0"/>
          <a:fillRef idx="0"/>
          <a:effectRef idx="0"/>
          <a:fontRef idx="minor"/>
        </p:style>
      </p:sp>
      <p:sp>
        <p:nvSpPr>
          <p:cNvPr id="23" name="PlaceHolder 2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4" name="PlaceHolder 2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15"/>
    <p:sldLayoutId id="2147483650" r:id="rId16"/>
    <p:sldLayoutId id="2147483651"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 id="2147483660" r:id="rId2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6629400" y="0"/>
            <a:ext cx="2192760" cy="691200"/>
          </a:xfrm>
          <a:prstGeom prst="rect">
            <a:avLst/>
          </a:prstGeom>
          <a:blipFill rotWithShape="0">
            <a:blip r:embed="rId2"/>
            <a:stretch>
              <a:fillRect/>
            </a:stretch>
          </a:blipFill>
          <a:ln>
            <a:noFill/>
          </a:ln>
        </p:spPr>
        <p:style>
          <a:lnRef idx="0"/>
          <a:fillRef idx="0"/>
          <a:effectRef idx="0"/>
          <a:fontRef idx="minor"/>
        </p:style>
      </p:sp>
      <p:sp>
        <p:nvSpPr>
          <p:cNvPr id="62" name="CustomShape 2"/>
          <p:cNvSpPr/>
          <p:nvPr/>
        </p:nvSpPr>
        <p:spPr>
          <a:xfrm>
            <a:off x="2322360" y="1278360"/>
            <a:ext cx="2407680" cy="124920"/>
          </a:xfrm>
          <a:prstGeom prst="rect">
            <a:avLst/>
          </a:prstGeom>
          <a:blipFill rotWithShape="0">
            <a:blip r:embed="rId3"/>
            <a:stretch>
              <a:fillRect/>
            </a:stretch>
          </a:blipFill>
          <a:ln>
            <a:noFill/>
          </a:ln>
        </p:spPr>
        <p:style>
          <a:lnRef idx="0"/>
          <a:fillRef idx="0"/>
          <a:effectRef idx="0"/>
          <a:fontRef idx="minor"/>
        </p:style>
      </p:sp>
      <p:sp>
        <p:nvSpPr>
          <p:cNvPr id="63" name="CustomShape 3"/>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64" name="CustomShape 4"/>
          <p:cNvSpPr/>
          <p:nvPr/>
        </p:nvSpPr>
        <p:spPr>
          <a:xfrm>
            <a:off x="0" y="1278360"/>
            <a:ext cx="2401200" cy="124920"/>
          </a:xfrm>
          <a:prstGeom prst="rect">
            <a:avLst/>
          </a:prstGeom>
          <a:blipFill rotWithShape="0">
            <a:blip r:embed="rId4"/>
            <a:stretch>
              <a:fillRect/>
            </a:stretch>
          </a:blipFill>
          <a:ln>
            <a:noFill/>
          </a:ln>
        </p:spPr>
        <p:style>
          <a:lnRef idx="0"/>
          <a:fillRef idx="0"/>
          <a:effectRef idx="0"/>
          <a:fontRef idx="minor"/>
        </p:style>
      </p:sp>
      <p:sp>
        <p:nvSpPr>
          <p:cNvPr id="65" name="CustomShape 5"/>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66" name="CustomShape 6"/>
          <p:cNvSpPr/>
          <p:nvPr/>
        </p:nvSpPr>
        <p:spPr>
          <a:xfrm>
            <a:off x="4641480" y="1278360"/>
            <a:ext cx="2407680" cy="124920"/>
          </a:xfrm>
          <a:prstGeom prst="rect">
            <a:avLst/>
          </a:prstGeom>
          <a:blipFill rotWithShape="0">
            <a:blip r:embed="rId5"/>
            <a:stretch>
              <a:fillRect/>
            </a:stretch>
          </a:blipFill>
          <a:ln>
            <a:noFill/>
          </a:ln>
        </p:spPr>
        <p:style>
          <a:lnRef idx="0"/>
          <a:fillRef idx="0"/>
          <a:effectRef idx="0"/>
          <a:fontRef idx="minor"/>
        </p:style>
      </p:sp>
      <p:sp>
        <p:nvSpPr>
          <p:cNvPr id="67" name="CustomShape 7"/>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68" name="CustomShape 8"/>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69" name="CustomShape 9"/>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70" name="CustomShape 10"/>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71" name="CustomShape 11"/>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72" name="CustomShape 12"/>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73" name="CustomShape 13"/>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sp>
        <p:nvSpPr>
          <p:cNvPr id="74" name="PlaceHolder 1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5"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CustomShape 1"/>
          <p:cNvSpPr/>
          <p:nvPr/>
        </p:nvSpPr>
        <p:spPr>
          <a:xfrm>
            <a:off x="6629400" y="0"/>
            <a:ext cx="2192760" cy="691200"/>
          </a:xfrm>
          <a:prstGeom prst="rect">
            <a:avLst/>
          </a:prstGeom>
          <a:blipFill rotWithShape="0">
            <a:blip r:embed="rId2"/>
            <a:stretch>
              <a:fillRect/>
            </a:stretch>
          </a:blipFill>
          <a:ln>
            <a:noFill/>
          </a:ln>
        </p:spPr>
        <p:style>
          <a:lnRef idx="0"/>
          <a:fillRef idx="0"/>
          <a:effectRef idx="0"/>
          <a:fontRef idx="minor"/>
        </p:style>
      </p:sp>
      <p:sp>
        <p:nvSpPr>
          <p:cNvPr id="113" name="CustomShape 2"/>
          <p:cNvSpPr/>
          <p:nvPr/>
        </p:nvSpPr>
        <p:spPr>
          <a:xfrm>
            <a:off x="2322360" y="1278360"/>
            <a:ext cx="2407680" cy="124920"/>
          </a:xfrm>
          <a:prstGeom prst="rect">
            <a:avLst/>
          </a:prstGeom>
          <a:blipFill rotWithShape="0">
            <a:blip r:embed="rId3"/>
            <a:stretch>
              <a:fillRect/>
            </a:stretch>
          </a:blipFill>
          <a:ln>
            <a:noFill/>
          </a:ln>
        </p:spPr>
        <p:style>
          <a:lnRef idx="0"/>
          <a:fillRef idx="0"/>
          <a:effectRef idx="0"/>
          <a:fontRef idx="minor"/>
        </p:style>
      </p:sp>
      <p:sp>
        <p:nvSpPr>
          <p:cNvPr id="114" name="CustomShape 3"/>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115" name="CustomShape 4"/>
          <p:cNvSpPr/>
          <p:nvPr/>
        </p:nvSpPr>
        <p:spPr>
          <a:xfrm>
            <a:off x="0" y="1278360"/>
            <a:ext cx="2401200" cy="124920"/>
          </a:xfrm>
          <a:prstGeom prst="rect">
            <a:avLst/>
          </a:prstGeom>
          <a:blipFill rotWithShape="0">
            <a:blip r:embed="rId4"/>
            <a:stretch>
              <a:fillRect/>
            </a:stretch>
          </a:blipFill>
          <a:ln>
            <a:noFill/>
          </a:ln>
        </p:spPr>
        <p:style>
          <a:lnRef idx="0"/>
          <a:fillRef idx="0"/>
          <a:effectRef idx="0"/>
          <a:fontRef idx="minor"/>
        </p:style>
      </p:sp>
      <p:sp>
        <p:nvSpPr>
          <p:cNvPr id="116" name="CustomShape 5"/>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117" name="CustomShape 6"/>
          <p:cNvSpPr/>
          <p:nvPr/>
        </p:nvSpPr>
        <p:spPr>
          <a:xfrm>
            <a:off x="4641480" y="1278360"/>
            <a:ext cx="2407680" cy="124920"/>
          </a:xfrm>
          <a:prstGeom prst="rect">
            <a:avLst/>
          </a:prstGeom>
          <a:blipFill rotWithShape="0">
            <a:blip r:embed="rId5"/>
            <a:stretch>
              <a:fillRect/>
            </a:stretch>
          </a:blipFill>
          <a:ln>
            <a:noFill/>
          </a:ln>
        </p:spPr>
        <p:style>
          <a:lnRef idx="0"/>
          <a:fillRef idx="0"/>
          <a:effectRef idx="0"/>
          <a:fontRef idx="minor"/>
        </p:style>
      </p:sp>
      <p:sp>
        <p:nvSpPr>
          <p:cNvPr id="118" name="CustomShape 7"/>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119" name="CustomShape 8"/>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120" name="CustomShape 9"/>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121" name="CustomShape 10"/>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122" name="CustomShape 11"/>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123" name="CustomShape 12"/>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124" name="CustomShape 13"/>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sp>
        <p:nvSpPr>
          <p:cNvPr id="125" name="PlaceHolder 1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6"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CustomShape 1"/>
          <p:cNvSpPr/>
          <p:nvPr/>
        </p:nvSpPr>
        <p:spPr>
          <a:xfrm>
            <a:off x="6629400" y="0"/>
            <a:ext cx="2192760" cy="691200"/>
          </a:xfrm>
          <a:prstGeom prst="rect">
            <a:avLst/>
          </a:prstGeom>
          <a:blipFill rotWithShape="0">
            <a:blip r:embed="rId2"/>
            <a:stretch>
              <a:fillRect/>
            </a:stretch>
          </a:blipFill>
          <a:ln>
            <a:noFill/>
          </a:ln>
        </p:spPr>
        <p:style>
          <a:lnRef idx="0"/>
          <a:fillRef idx="0"/>
          <a:effectRef idx="0"/>
          <a:fontRef idx="minor"/>
        </p:style>
      </p:sp>
      <p:sp>
        <p:nvSpPr>
          <p:cNvPr id="164" name="CustomShape 2"/>
          <p:cNvSpPr/>
          <p:nvPr/>
        </p:nvSpPr>
        <p:spPr>
          <a:xfrm>
            <a:off x="2322360" y="1278360"/>
            <a:ext cx="2407680" cy="124920"/>
          </a:xfrm>
          <a:prstGeom prst="rect">
            <a:avLst/>
          </a:prstGeom>
          <a:blipFill rotWithShape="0">
            <a:blip r:embed="rId3"/>
            <a:stretch>
              <a:fillRect/>
            </a:stretch>
          </a:blipFill>
          <a:ln>
            <a:noFill/>
          </a:ln>
        </p:spPr>
        <p:style>
          <a:lnRef idx="0"/>
          <a:fillRef idx="0"/>
          <a:effectRef idx="0"/>
          <a:fontRef idx="minor"/>
        </p:style>
      </p:sp>
      <p:sp>
        <p:nvSpPr>
          <p:cNvPr id="165" name="CustomShape 3"/>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166" name="CustomShape 4"/>
          <p:cNvSpPr/>
          <p:nvPr/>
        </p:nvSpPr>
        <p:spPr>
          <a:xfrm>
            <a:off x="0" y="1278360"/>
            <a:ext cx="2401200" cy="124920"/>
          </a:xfrm>
          <a:prstGeom prst="rect">
            <a:avLst/>
          </a:prstGeom>
          <a:blipFill rotWithShape="0">
            <a:blip r:embed="rId4"/>
            <a:stretch>
              <a:fillRect/>
            </a:stretch>
          </a:blipFill>
          <a:ln>
            <a:noFill/>
          </a:ln>
        </p:spPr>
        <p:style>
          <a:lnRef idx="0"/>
          <a:fillRef idx="0"/>
          <a:effectRef idx="0"/>
          <a:fontRef idx="minor"/>
        </p:style>
      </p:sp>
      <p:sp>
        <p:nvSpPr>
          <p:cNvPr id="167" name="CustomShape 5"/>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168" name="CustomShape 6"/>
          <p:cNvSpPr/>
          <p:nvPr/>
        </p:nvSpPr>
        <p:spPr>
          <a:xfrm>
            <a:off x="4641480" y="1278360"/>
            <a:ext cx="2407680" cy="124920"/>
          </a:xfrm>
          <a:prstGeom prst="rect">
            <a:avLst/>
          </a:prstGeom>
          <a:blipFill rotWithShape="0">
            <a:blip r:embed="rId5"/>
            <a:stretch>
              <a:fillRect/>
            </a:stretch>
          </a:blipFill>
          <a:ln>
            <a:noFill/>
          </a:ln>
        </p:spPr>
        <p:style>
          <a:lnRef idx="0"/>
          <a:fillRef idx="0"/>
          <a:effectRef idx="0"/>
          <a:fontRef idx="minor"/>
        </p:style>
      </p:sp>
      <p:sp>
        <p:nvSpPr>
          <p:cNvPr id="169" name="CustomShape 7"/>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170" name="CustomShape 8"/>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171" name="CustomShape 9"/>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172" name="CustomShape 10"/>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173" name="CustomShape 11"/>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174" name="CustomShape 12"/>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175" name="CustomShape 13"/>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sp>
        <p:nvSpPr>
          <p:cNvPr id="176" name="PlaceHolder 1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77"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4" name="CustomShape 1"/>
          <p:cNvSpPr/>
          <p:nvPr/>
        </p:nvSpPr>
        <p:spPr>
          <a:xfrm>
            <a:off x="6629400" y="0"/>
            <a:ext cx="2192760" cy="691200"/>
          </a:xfrm>
          <a:prstGeom prst="rect">
            <a:avLst/>
          </a:prstGeom>
          <a:blipFill rotWithShape="0">
            <a:blip r:embed="rId2"/>
            <a:stretch>
              <a:fillRect/>
            </a:stretch>
          </a:blipFill>
          <a:ln>
            <a:noFill/>
          </a:ln>
        </p:spPr>
        <p:style>
          <a:lnRef idx="0"/>
          <a:fillRef idx="0"/>
          <a:effectRef idx="0"/>
          <a:fontRef idx="minor"/>
        </p:style>
      </p:sp>
      <p:sp>
        <p:nvSpPr>
          <p:cNvPr id="215" name="CustomShape 2"/>
          <p:cNvSpPr/>
          <p:nvPr/>
        </p:nvSpPr>
        <p:spPr>
          <a:xfrm>
            <a:off x="2322360" y="1278360"/>
            <a:ext cx="2407680" cy="124920"/>
          </a:xfrm>
          <a:prstGeom prst="rect">
            <a:avLst/>
          </a:prstGeom>
          <a:blipFill rotWithShape="0">
            <a:blip r:embed="rId3"/>
            <a:stretch>
              <a:fillRect/>
            </a:stretch>
          </a:blipFill>
          <a:ln>
            <a:noFill/>
          </a:ln>
        </p:spPr>
        <p:style>
          <a:lnRef idx="0"/>
          <a:fillRef idx="0"/>
          <a:effectRef idx="0"/>
          <a:fontRef idx="minor"/>
        </p:style>
      </p:sp>
      <p:sp>
        <p:nvSpPr>
          <p:cNvPr id="216" name="CustomShape 3"/>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217" name="CustomShape 4"/>
          <p:cNvSpPr/>
          <p:nvPr/>
        </p:nvSpPr>
        <p:spPr>
          <a:xfrm>
            <a:off x="0" y="1278360"/>
            <a:ext cx="2401200" cy="124920"/>
          </a:xfrm>
          <a:prstGeom prst="rect">
            <a:avLst/>
          </a:prstGeom>
          <a:blipFill rotWithShape="0">
            <a:blip r:embed="rId4"/>
            <a:stretch>
              <a:fillRect/>
            </a:stretch>
          </a:blipFill>
          <a:ln>
            <a:noFill/>
          </a:ln>
        </p:spPr>
        <p:style>
          <a:lnRef idx="0"/>
          <a:fillRef idx="0"/>
          <a:effectRef idx="0"/>
          <a:fontRef idx="minor"/>
        </p:style>
      </p:sp>
      <p:sp>
        <p:nvSpPr>
          <p:cNvPr id="218" name="CustomShape 5"/>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219" name="CustomShape 6"/>
          <p:cNvSpPr/>
          <p:nvPr/>
        </p:nvSpPr>
        <p:spPr>
          <a:xfrm>
            <a:off x="4641480" y="1278360"/>
            <a:ext cx="2407680" cy="124920"/>
          </a:xfrm>
          <a:prstGeom prst="rect">
            <a:avLst/>
          </a:prstGeom>
          <a:blipFill rotWithShape="0">
            <a:blip r:embed="rId5"/>
            <a:stretch>
              <a:fillRect/>
            </a:stretch>
          </a:blipFill>
          <a:ln>
            <a:noFill/>
          </a:ln>
        </p:spPr>
        <p:style>
          <a:lnRef idx="0"/>
          <a:fillRef idx="0"/>
          <a:effectRef idx="0"/>
          <a:fontRef idx="minor"/>
        </p:style>
      </p:sp>
      <p:sp>
        <p:nvSpPr>
          <p:cNvPr id="220" name="CustomShape 7"/>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221" name="CustomShape 8"/>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222" name="CustomShape 9"/>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223" name="CustomShape 10"/>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224" name="CustomShape 11"/>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225" name="CustomShape 12"/>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226" name="CustomShape 13"/>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sp>
        <p:nvSpPr>
          <p:cNvPr id="227" name="PlaceHolder 1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28"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190.wmf"/><Relationship Id="rId2" Type="http://schemas.openxmlformats.org/officeDocument/2006/relationships/slideLayout" Target="../slideLayouts/slideLayout25.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96.jpe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wmf"/><Relationship Id="rId3" Type="http://schemas.openxmlformats.org/officeDocument/2006/relationships/image" Target="../media/image68.wmf"/><Relationship Id="rId4" Type="http://schemas.openxmlformats.org/officeDocument/2006/relationships/image" Target="../media/image69.wmf"/><Relationship Id="rId5" Type="http://schemas.openxmlformats.org/officeDocument/2006/relationships/image" Target="../media/image70.wmf"/><Relationship Id="rId6" Type="http://schemas.openxmlformats.org/officeDocument/2006/relationships/image" Target="../media/image71.wmf"/><Relationship Id="rId7"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76.wmf"/><Relationship Id="rId6" Type="http://schemas.openxmlformats.org/officeDocument/2006/relationships/image" Target="../media/image77.wmf"/><Relationship Id="rId7"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78.wmf"/><Relationship Id="rId2" Type="http://schemas.openxmlformats.org/officeDocument/2006/relationships/image" Target="../media/image79.wmf"/><Relationship Id="rId3" Type="http://schemas.openxmlformats.org/officeDocument/2006/relationships/image" Target="../media/image80.wmf"/><Relationship Id="rId4" Type="http://schemas.openxmlformats.org/officeDocument/2006/relationships/image" Target="../media/image81.wmf"/><Relationship Id="rId5" Type="http://schemas.openxmlformats.org/officeDocument/2006/relationships/image" Target="../media/image82.wmf"/><Relationship Id="rId6"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83.wmf"/><Relationship Id="rId2" Type="http://schemas.openxmlformats.org/officeDocument/2006/relationships/image" Target="../media/image84.wmf"/><Relationship Id="rId3" Type="http://schemas.openxmlformats.org/officeDocument/2006/relationships/image" Target="../media/image85.wmf"/><Relationship Id="rId4" Type="http://schemas.openxmlformats.org/officeDocument/2006/relationships/image" Target="../media/image86.wmf"/><Relationship Id="rId5" Type="http://schemas.openxmlformats.org/officeDocument/2006/relationships/image" Target="../media/image87.wmf"/><Relationship Id="rId6"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89.wmf"/><Relationship Id="rId2" Type="http://schemas.openxmlformats.org/officeDocument/2006/relationships/image" Target="../media/image90.wmf"/><Relationship Id="rId3" Type="http://schemas.openxmlformats.org/officeDocument/2006/relationships/image" Target="../media/image91.wmf"/><Relationship Id="rId4" Type="http://schemas.openxmlformats.org/officeDocument/2006/relationships/image" Target="../media/image92.png"/><Relationship Id="rId5"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93.wmf"/><Relationship Id="rId2" Type="http://schemas.openxmlformats.org/officeDocument/2006/relationships/image" Target="../media/image94.wmf"/><Relationship Id="rId3" Type="http://schemas.openxmlformats.org/officeDocument/2006/relationships/image" Target="../media/image95.wmf"/><Relationship Id="rId4" Type="http://schemas.openxmlformats.org/officeDocument/2006/relationships/image" Target="../media/image96.wmf"/><Relationship Id="rId5"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114.wmf"/><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115.wmf"/><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116.wmf"/><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image" Target="../media/image118.jpeg"/><Relationship Id="rId3" Type="http://schemas.openxmlformats.org/officeDocument/2006/relationships/image" Target="../media/image119.jpeg"/><Relationship Id="rId4" Type="http://schemas.openxmlformats.org/officeDocument/2006/relationships/image" Target="../media/image120.jpeg"/><Relationship Id="rId5" Type="http://schemas.openxmlformats.org/officeDocument/2006/relationships/image" Target="../media/image121.jpeg"/><Relationship Id="rId6"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image" Target="../media/image122.jpeg"/><Relationship Id="rId2" Type="http://schemas.openxmlformats.org/officeDocument/2006/relationships/image" Target="../media/image123.jpe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128.jpe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jpe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jpeg"/><Relationship Id="rId10"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141.wmf"/><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slideLayout" Target="../slideLayouts/slideLayout25.xml"/><Relationship Id="rId8"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25.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95040" y="5268600"/>
            <a:ext cx="1864440" cy="613080"/>
          </a:xfrm>
          <a:prstGeom prst="rect">
            <a:avLst/>
          </a:prstGeom>
          <a:noFill/>
          <a:ln>
            <a:noFill/>
          </a:ln>
        </p:spPr>
        <p:style>
          <a:lnRef idx="0"/>
          <a:fillRef idx="0"/>
          <a:effectRef idx="0"/>
          <a:fontRef idx="minor"/>
        </p:style>
        <p:txBody>
          <a:bodyPr lIns="0" rIns="0" tIns="12600" bIns="0"/>
          <a:p>
            <a:pPr marL="12600">
              <a:lnSpc>
                <a:spcPts val="3385"/>
              </a:lnSpc>
              <a:spcBef>
                <a:spcPts val="99"/>
              </a:spcBef>
            </a:pPr>
            <a:r>
              <a:rPr b="1" lang="en-US" sz="2900" spc="-1" strike="noStrike">
                <a:solidFill>
                  <a:srgbClr val="ffffff"/>
                </a:solidFill>
                <a:latin typeface="Arial"/>
                <a:ea typeface="DejaVu Sans"/>
              </a:rPr>
              <a:t>BITS</a:t>
            </a:r>
            <a:r>
              <a:rPr b="1" lang="en-US" sz="2900" spc="-86" strike="noStrike">
                <a:solidFill>
                  <a:srgbClr val="ffffff"/>
                </a:solidFill>
                <a:latin typeface="Arial"/>
                <a:ea typeface="DejaVu Sans"/>
              </a:rPr>
              <a:t> </a:t>
            </a:r>
            <a:r>
              <a:rPr b="0" lang="en-US" sz="2900" spc="-1" strike="noStrike">
                <a:solidFill>
                  <a:srgbClr val="ffffff"/>
                </a:solidFill>
                <a:latin typeface="Arial"/>
                <a:ea typeface="DejaVu Sans"/>
              </a:rPr>
              <a:t>Pilani</a:t>
            </a:r>
            <a:endParaRPr b="0" lang="en-US" sz="2900" spc="-1" strike="noStrike">
              <a:latin typeface="Arial"/>
            </a:endParaRPr>
          </a:p>
          <a:p>
            <a:pPr marL="142920">
              <a:lnSpc>
                <a:spcPts val="1344"/>
              </a:lnSpc>
            </a:pPr>
            <a:r>
              <a:rPr b="0" lang="en-US" sz="1200" spc="-1" strike="noStrike">
                <a:solidFill>
                  <a:srgbClr val="ffffff"/>
                </a:solidFill>
                <a:latin typeface="Arial"/>
                <a:ea typeface="DejaVu Sans"/>
              </a:rPr>
              <a:t>Pilani</a:t>
            </a:r>
            <a:r>
              <a:rPr b="0" lang="en-US" sz="1200" spc="-7" strike="noStrike">
                <a:solidFill>
                  <a:srgbClr val="ffffff"/>
                </a:solidFill>
                <a:latin typeface="Arial"/>
                <a:ea typeface="DejaVu Sans"/>
              </a:rPr>
              <a:t> </a:t>
            </a:r>
            <a:r>
              <a:rPr b="0" lang="en-US" sz="1200" spc="-1" strike="noStrike">
                <a:solidFill>
                  <a:srgbClr val="ffffff"/>
                </a:solidFill>
                <a:latin typeface="Arial"/>
                <a:ea typeface="DejaVu Sans"/>
              </a:rPr>
              <a:t>Campus</a:t>
            </a:r>
            <a:endParaRPr b="0" lang="en-US" sz="1200" spc="-1" strike="noStrike">
              <a:latin typeface="Arial"/>
            </a:endParaRPr>
          </a:p>
        </p:txBody>
      </p:sp>
      <p:sp>
        <p:nvSpPr>
          <p:cNvPr id="272" name="CustomShape 2"/>
          <p:cNvSpPr/>
          <p:nvPr/>
        </p:nvSpPr>
        <p:spPr>
          <a:xfrm>
            <a:off x="2052720" y="4386240"/>
            <a:ext cx="5965920" cy="5612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3600" spc="-1" strike="noStrike">
                <a:solidFill>
                  <a:srgbClr val="ffffff"/>
                </a:solidFill>
                <a:latin typeface="Arial"/>
                <a:ea typeface="DejaVu Sans"/>
              </a:rPr>
              <a:t>Clustering </a:t>
            </a:r>
            <a:endParaRPr b="0" lang="en-US" sz="3600" spc="-1" strike="noStrike">
              <a:latin typeface="Arial"/>
            </a:endParaRPr>
          </a:p>
        </p:txBody>
      </p:sp>
      <p:sp>
        <p:nvSpPr>
          <p:cNvPr id="273" name="CustomShape 3"/>
          <p:cNvSpPr/>
          <p:nvPr/>
        </p:nvSpPr>
        <p:spPr>
          <a:xfrm>
            <a:off x="5029200" y="5298120"/>
            <a:ext cx="2689920" cy="5738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ffffff"/>
                </a:solidFill>
                <a:latin typeface="Arial"/>
                <a:ea typeface="DejaVu Sans"/>
              </a:rPr>
              <a:t>Prof .Vijayalakshmi Anand</a:t>
            </a:r>
            <a:endParaRPr b="0" lang="en-US" sz="1800" spc="-1" strike="noStrike">
              <a:latin typeface="Arial"/>
            </a:endParaRPr>
          </a:p>
          <a:p>
            <a:pPr marL="12600">
              <a:lnSpc>
                <a:spcPct val="100000"/>
              </a:lnSpc>
              <a:spcBef>
                <a:spcPts val="99"/>
              </a:spcBef>
            </a:pPr>
            <a:r>
              <a:rPr b="0" lang="en-US" sz="1800" spc="-1" strike="noStrike">
                <a:solidFill>
                  <a:srgbClr val="ffffff"/>
                </a:solidFill>
                <a:latin typeface="Arial"/>
                <a:ea typeface="DejaVu Sans"/>
              </a:rPr>
              <a:t>BITS Pilani</a:t>
            </a:r>
            <a:endParaRPr b="0" lang="en-US" sz="1800" spc="-1" strike="noStrike">
              <a:latin typeface="Arial"/>
            </a:endParaRPr>
          </a:p>
        </p:txBody>
      </p:sp>
      <p:sp>
        <p:nvSpPr>
          <p:cNvPr id="274"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26C36024-7161-4A0E-AB6C-456EDB3FA449}"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734400" y="166320"/>
            <a:ext cx="7886160" cy="465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Types of Clusterings</a:t>
            </a:r>
            <a:endParaRPr b="0" lang="en-US" sz="3200" spc="-1" strike="noStrike">
              <a:latin typeface="Arial"/>
            </a:endParaRPr>
          </a:p>
        </p:txBody>
      </p:sp>
      <p:sp>
        <p:nvSpPr>
          <p:cNvPr id="430" name="CustomShape 2"/>
          <p:cNvSpPr/>
          <p:nvPr/>
        </p:nvSpPr>
        <p:spPr>
          <a:xfrm>
            <a:off x="628560" y="1294920"/>
            <a:ext cx="7886160" cy="4350600"/>
          </a:xfrm>
          <a:prstGeom prst="rect">
            <a:avLst/>
          </a:prstGeom>
          <a:noFill/>
          <a:ln>
            <a:noFill/>
          </a:ln>
        </p:spPr>
        <p:style>
          <a:lnRef idx="0"/>
          <a:fillRef idx="0"/>
          <a:effectRef idx="0"/>
          <a:fontRef idx="minor"/>
        </p:style>
        <p:txBody>
          <a:bodyPr lIns="0" rIns="0" tIns="0" bIns="0">
            <a:normAutofit/>
          </a:bodyPr>
          <a:p>
            <a:pPr marL="343080" indent="-342360">
              <a:lnSpc>
                <a:spcPct val="90000"/>
              </a:lnSpc>
              <a:spcBef>
                <a:spcPts val="479"/>
              </a:spcBef>
            </a:pPr>
            <a:r>
              <a:rPr b="0" lang="en-US" sz="2400" spc="-1" strike="noStrike">
                <a:solidFill>
                  <a:srgbClr val="000000"/>
                </a:solidFill>
                <a:latin typeface="Calibri"/>
              </a:rPr>
              <a:t>A clustering is a set of clusters</a:t>
            </a:r>
            <a:endParaRPr b="0" lang="en-US" sz="2400" spc="-1" strike="noStrike">
              <a:latin typeface="Arial"/>
            </a:endParaRPr>
          </a:p>
          <a:p>
            <a:pPr marL="343080" indent="-342360">
              <a:lnSpc>
                <a:spcPct val="90000"/>
              </a:lnSpc>
              <a:spcBef>
                <a:spcPts val="281"/>
              </a:spcBef>
            </a:pPr>
            <a:endParaRPr b="0" lang="en-US" sz="2400" spc="-1" strike="noStrike">
              <a:latin typeface="Arial"/>
            </a:endParaRPr>
          </a:p>
          <a:p>
            <a:pPr marL="343080" indent="-342360">
              <a:lnSpc>
                <a:spcPct val="90000"/>
              </a:lnSpc>
              <a:spcBef>
                <a:spcPts val="479"/>
              </a:spcBef>
            </a:pPr>
            <a:r>
              <a:rPr b="0" lang="en-US" sz="2400" spc="-1" strike="noStrike">
                <a:solidFill>
                  <a:srgbClr val="000000"/>
                </a:solidFill>
                <a:latin typeface="Calibri"/>
              </a:rPr>
              <a:t>An important distinction among types of clustering : </a:t>
            </a:r>
            <a:r>
              <a:rPr b="0" i="1" lang="en-US" sz="2400" spc="-1" strike="noStrike">
                <a:solidFill>
                  <a:srgbClr val="000000"/>
                </a:solidFill>
                <a:latin typeface="Calibri"/>
              </a:rPr>
              <a:t>hierarchical</a:t>
            </a:r>
            <a:r>
              <a:rPr b="0" lang="en-US" sz="2400" spc="-1" strike="noStrike">
                <a:solidFill>
                  <a:srgbClr val="000000"/>
                </a:solidFill>
                <a:latin typeface="Calibri"/>
              </a:rPr>
              <a:t> and </a:t>
            </a:r>
            <a:r>
              <a:rPr b="0" i="1" lang="en-US" sz="2400" spc="-1" strike="noStrike">
                <a:solidFill>
                  <a:srgbClr val="000000"/>
                </a:solidFill>
                <a:latin typeface="Calibri"/>
              </a:rPr>
              <a:t>partitional</a:t>
            </a:r>
            <a:r>
              <a:rPr b="0" lang="en-US" sz="2400" spc="-1" strike="noStrike">
                <a:solidFill>
                  <a:srgbClr val="ffcc00"/>
                </a:solidFill>
                <a:latin typeface="Calibri"/>
              </a:rPr>
              <a:t> </a:t>
            </a:r>
            <a:r>
              <a:rPr b="0" lang="en-US" sz="2400" spc="-1" strike="noStrike">
                <a:solidFill>
                  <a:srgbClr val="000000"/>
                </a:solidFill>
                <a:latin typeface="Calibri"/>
              </a:rPr>
              <a:t>sets of clusters </a:t>
            </a:r>
            <a:endParaRPr b="0" lang="en-US" sz="2400" spc="-1" strike="noStrike">
              <a:latin typeface="Arial"/>
            </a:endParaRPr>
          </a:p>
          <a:p>
            <a:pPr marL="343080" indent="-342360">
              <a:lnSpc>
                <a:spcPct val="90000"/>
              </a:lnSpc>
              <a:spcBef>
                <a:spcPts val="281"/>
              </a:spcBef>
            </a:pPr>
            <a:endParaRPr b="0" lang="en-US" sz="2400" spc="-1" strike="noStrike">
              <a:latin typeface="Arial"/>
            </a:endParaRPr>
          </a:p>
          <a:p>
            <a:pPr marL="343080" indent="-342360">
              <a:lnSpc>
                <a:spcPct val="90000"/>
              </a:lnSpc>
              <a:spcBef>
                <a:spcPts val="479"/>
              </a:spcBef>
            </a:pPr>
            <a:r>
              <a:rPr b="0" lang="en-US" sz="2400" spc="-1" strike="noStrike" u="sng">
                <a:solidFill>
                  <a:srgbClr val="000000"/>
                </a:solidFill>
                <a:uFillTx/>
                <a:latin typeface="Calibri"/>
              </a:rPr>
              <a:t>Partitional Clustering</a:t>
            </a:r>
            <a:endParaRPr b="0" lang="en-US" sz="2400" spc="-1" strike="noStrike">
              <a:latin typeface="Arial"/>
            </a:endParaRPr>
          </a:p>
          <a:p>
            <a:pPr marL="743040" indent="-285120">
              <a:lnSpc>
                <a:spcPct val="90000"/>
              </a:lnSpc>
              <a:spcBef>
                <a:spcPts val="479"/>
              </a:spcBef>
            </a:pPr>
            <a:r>
              <a:rPr b="0" lang="en-US" sz="2400" spc="-1" strike="noStrike">
                <a:solidFill>
                  <a:srgbClr val="000000"/>
                </a:solidFill>
                <a:latin typeface="Calibri"/>
              </a:rPr>
              <a:t>A division data objects into non-overlapping subsets (clusters) such that each data object is in exactly one subset</a:t>
            </a:r>
            <a:endParaRPr b="0" lang="en-US" sz="2400" spc="-1" strike="noStrike">
              <a:latin typeface="Arial"/>
            </a:endParaRPr>
          </a:p>
          <a:p>
            <a:pPr marL="743040" indent="-285120">
              <a:lnSpc>
                <a:spcPct val="90000"/>
              </a:lnSpc>
              <a:spcBef>
                <a:spcPts val="210"/>
              </a:spcBef>
            </a:pPr>
            <a:endParaRPr b="0" lang="en-US" sz="2400" spc="-1" strike="noStrike">
              <a:latin typeface="Arial"/>
            </a:endParaRPr>
          </a:p>
          <a:p>
            <a:pPr marL="343080" indent="-342360">
              <a:lnSpc>
                <a:spcPct val="90000"/>
              </a:lnSpc>
              <a:spcBef>
                <a:spcPts val="479"/>
              </a:spcBef>
            </a:pPr>
            <a:r>
              <a:rPr b="0" lang="en-US" sz="2400" spc="-1" strike="noStrike" u="sng">
                <a:solidFill>
                  <a:srgbClr val="000000"/>
                </a:solidFill>
                <a:uFillTx/>
                <a:latin typeface="Calibri"/>
              </a:rPr>
              <a:t>Hierarchical clustering</a:t>
            </a:r>
            <a:endParaRPr b="0" lang="en-US" sz="2400" spc="-1" strike="noStrike">
              <a:latin typeface="Arial"/>
            </a:endParaRPr>
          </a:p>
          <a:p>
            <a:pPr marL="743040" indent="-285120">
              <a:lnSpc>
                <a:spcPct val="90000"/>
              </a:lnSpc>
              <a:spcBef>
                <a:spcPts val="479"/>
              </a:spcBef>
            </a:pPr>
            <a:r>
              <a:rPr b="0" lang="en-US" sz="2400" spc="-1" strike="noStrike">
                <a:solidFill>
                  <a:srgbClr val="000000"/>
                </a:solidFill>
                <a:latin typeface="Calibri"/>
              </a:rPr>
              <a:t>A set of nested clusters organized as a hierarchical tree </a:t>
            </a:r>
            <a:endParaRPr b="0" lang="en-US" sz="2400" spc="-1" strike="noStrike">
              <a:latin typeface="Arial"/>
            </a:endParaRPr>
          </a:p>
        </p:txBody>
      </p:sp>
      <p:sp>
        <p:nvSpPr>
          <p:cNvPr id="431"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61E1CAC4-6167-4B7E-86C1-B8A60869A938}"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CustomShape 1"/>
          <p:cNvSpPr/>
          <p:nvPr/>
        </p:nvSpPr>
        <p:spPr>
          <a:xfrm>
            <a:off x="762120" y="228600"/>
            <a:ext cx="3278880" cy="9842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The Birch Algorithm</a:t>
            </a:r>
            <a:endParaRPr b="0" lang="en-US" sz="3200" spc="-1" strike="noStrike">
              <a:latin typeface="Arial"/>
            </a:endParaRPr>
          </a:p>
        </p:txBody>
      </p:sp>
      <p:sp>
        <p:nvSpPr>
          <p:cNvPr id="1527" name="CustomShape 2"/>
          <p:cNvSpPr/>
          <p:nvPr/>
        </p:nvSpPr>
        <p:spPr>
          <a:xfrm>
            <a:off x="746640" y="1325880"/>
            <a:ext cx="8609760" cy="3692520"/>
          </a:xfrm>
          <a:prstGeom prst="rect">
            <a:avLst/>
          </a:prstGeom>
          <a:noFill/>
          <a:ln>
            <a:noFill/>
          </a:ln>
        </p:spPr>
        <p:style>
          <a:lnRef idx="0"/>
          <a:fillRef idx="0"/>
          <a:effectRef idx="0"/>
          <a:fontRef idx="minor"/>
        </p:style>
        <p:txBody>
          <a:bodyPr lIns="0" rIns="0" tIns="0" bIns="0"/>
          <a:p>
            <a:pPr marL="343080" indent="-342360">
              <a:lnSpc>
                <a:spcPct val="100000"/>
              </a:lnSpc>
              <a:buClr>
                <a:srgbClr val="000000"/>
              </a:buClr>
              <a:buFont typeface="Arial"/>
              <a:buChar char="•"/>
            </a:pPr>
            <a:r>
              <a:rPr b="0" lang="en-US" sz="2000" spc="-1" strike="noStrike">
                <a:solidFill>
                  <a:srgbClr val="000000"/>
                </a:solidFill>
                <a:latin typeface="Calibri"/>
              </a:rPr>
              <a:t>Cluster Diameter</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Arial"/>
              <a:buChar char="•"/>
            </a:pPr>
            <a:r>
              <a:rPr b="0" lang="en-US" sz="2000" spc="-1" strike="noStrike">
                <a:solidFill>
                  <a:srgbClr val="000000"/>
                </a:solidFill>
                <a:latin typeface="Calibri"/>
              </a:rPr>
              <a:t>In first phase, For each point in the input</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Find closest leaf entry</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Add point to leaf entry and update CF </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If entry diameter &gt; max_diameter, then split leaf, and possibly parents</a:t>
            </a:r>
            <a:endParaRPr b="0" lang="en-US" sz="2000" spc="-1" strike="noStrike">
              <a:latin typeface="Arial"/>
            </a:endParaRPr>
          </a:p>
          <a:p>
            <a:pPr marL="343080" indent="-342360">
              <a:lnSpc>
                <a:spcPct val="100000"/>
              </a:lnSpc>
              <a:buClr>
                <a:srgbClr val="000000"/>
              </a:buClr>
              <a:buFont typeface="Arial"/>
              <a:buChar char="•"/>
            </a:pPr>
            <a:r>
              <a:rPr b="0" lang="en-US" sz="2000" spc="-1" strike="noStrike">
                <a:solidFill>
                  <a:srgbClr val="000000"/>
                </a:solidFill>
                <a:latin typeface="Calibri"/>
              </a:rPr>
              <a:t>Algorithm is O(n)</a:t>
            </a:r>
            <a:endParaRPr b="0" lang="en-US" sz="2000" spc="-1" strike="noStrike">
              <a:latin typeface="Arial"/>
            </a:endParaRPr>
          </a:p>
          <a:p>
            <a:pPr marL="343080" indent="-342360">
              <a:lnSpc>
                <a:spcPct val="100000"/>
              </a:lnSpc>
              <a:buClr>
                <a:srgbClr val="000000"/>
              </a:buClr>
              <a:buFont typeface="Arial"/>
              <a:buChar char="•"/>
            </a:pPr>
            <a:r>
              <a:rPr b="0" lang="en-US" sz="2000" spc="-1" strike="noStrike">
                <a:solidFill>
                  <a:srgbClr val="000000"/>
                </a:solidFill>
                <a:latin typeface="Calibri"/>
              </a:rPr>
              <a:t>Concerns</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Sensitive to insertion order of data points</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Since we fix the size of leaf nodes, so clusters may not be so natural</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Clusters tend to be spherical given the radius and diameter measures</a:t>
            </a:r>
            <a:endParaRPr b="0" lang="en-US" sz="2000" spc="-1" strike="noStrike">
              <a:latin typeface="Arial"/>
            </a:endParaRPr>
          </a:p>
        </p:txBody>
      </p:sp>
      <p:sp>
        <p:nvSpPr>
          <p:cNvPr id="1528"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730CB1C3-D946-4CC7-B0AD-CE93663E46F5}" type="slidenum">
              <a:rPr b="0" lang="en-US" sz="1200" spc="-1" strike="noStrike">
                <a:solidFill>
                  <a:srgbClr val="b2b2b2"/>
                </a:solidFill>
                <a:latin typeface="Tahoma"/>
              </a:rPr>
              <a:t>&lt;number&gt;</a:t>
            </a:fld>
            <a:endParaRPr b="0" lang="en-US" sz="1200" spc="-1" strike="noStrike">
              <a:latin typeface="Arial"/>
            </a:endParaRPr>
          </a:p>
        </p:txBody>
      </p:sp>
      <p:pic>
        <p:nvPicPr>
          <p:cNvPr id="1529" name="" descr=""/>
          <p:cNvPicPr/>
          <p:nvPr/>
        </p:nvPicPr>
        <p:blipFill>
          <a:blip r:embed="rId1"/>
          <a:stretch/>
        </p:blipFill>
        <p:spPr>
          <a:xfrm>
            <a:off x="3276720" y="1371600"/>
            <a:ext cx="3771720" cy="926640"/>
          </a:xfrm>
          <a:prstGeom prst="rect">
            <a:avLst/>
          </a:prstGeom>
          <a:ln>
            <a:noFill/>
          </a:ln>
        </p:spPr>
      </p:pic>
    </p:spTree>
  </p:cSld>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CustomShape 1"/>
          <p:cNvSpPr/>
          <p:nvPr/>
        </p:nvSpPr>
        <p:spPr>
          <a:xfrm>
            <a:off x="685800" y="380880"/>
            <a:ext cx="327888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a:t>
            </a:r>
            <a:endParaRPr b="0" lang="en-US" sz="3200" spc="-1" strike="noStrike">
              <a:latin typeface="Arial"/>
            </a:endParaRPr>
          </a:p>
        </p:txBody>
      </p:sp>
      <p:pic>
        <p:nvPicPr>
          <p:cNvPr id="1531" name="Picture 3" descr=""/>
          <p:cNvPicPr/>
          <p:nvPr/>
        </p:nvPicPr>
        <p:blipFill>
          <a:blip r:embed="rId1"/>
          <a:stretch/>
        </p:blipFill>
        <p:spPr>
          <a:xfrm>
            <a:off x="861840" y="1585800"/>
            <a:ext cx="7419240" cy="3685320"/>
          </a:xfrm>
          <a:prstGeom prst="rect">
            <a:avLst/>
          </a:prstGeom>
          <a:ln>
            <a:noFill/>
          </a:ln>
        </p:spPr>
      </p:pic>
      <p:sp>
        <p:nvSpPr>
          <p:cNvPr id="1532"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FC99B40D-C345-4688-87B0-F8527CE9695E}"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CustomShape 1"/>
          <p:cNvSpPr/>
          <p:nvPr/>
        </p:nvSpPr>
        <p:spPr>
          <a:xfrm>
            <a:off x="2932200" y="3505680"/>
            <a:ext cx="3278880" cy="512280"/>
          </a:xfrm>
          <a:prstGeom prst="rect">
            <a:avLst/>
          </a:prstGeom>
          <a:noFill/>
          <a:ln>
            <a:noFill/>
          </a:ln>
        </p:spPr>
        <p:style>
          <a:lnRef idx="0"/>
          <a:fillRef idx="0"/>
          <a:effectRef idx="0"/>
          <a:fontRef idx="minor"/>
        </p:style>
      </p:sp>
      <p:pic>
        <p:nvPicPr>
          <p:cNvPr id="1534" name="Picture 3" descr=""/>
          <p:cNvPicPr/>
          <p:nvPr/>
        </p:nvPicPr>
        <p:blipFill>
          <a:blip r:embed="rId1"/>
          <a:stretch/>
        </p:blipFill>
        <p:spPr>
          <a:xfrm>
            <a:off x="457200" y="1476360"/>
            <a:ext cx="7666920" cy="3637800"/>
          </a:xfrm>
          <a:prstGeom prst="rect">
            <a:avLst/>
          </a:prstGeom>
          <a:ln>
            <a:noFill/>
          </a:ln>
        </p:spPr>
      </p:pic>
      <p:sp>
        <p:nvSpPr>
          <p:cNvPr id="1535"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E19280E-84FF-47CC-BE53-4831635316BA}"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6" name="Picture 3" descr=""/>
          <p:cNvPicPr/>
          <p:nvPr/>
        </p:nvPicPr>
        <p:blipFill>
          <a:blip r:embed="rId1"/>
          <a:stretch/>
        </p:blipFill>
        <p:spPr>
          <a:xfrm>
            <a:off x="304920" y="1447920"/>
            <a:ext cx="7181280" cy="2932920"/>
          </a:xfrm>
          <a:prstGeom prst="rect">
            <a:avLst/>
          </a:prstGeom>
          <a:ln>
            <a:noFill/>
          </a:ln>
        </p:spPr>
      </p:pic>
      <p:sp>
        <p:nvSpPr>
          <p:cNvPr id="1537"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B90B8FA-5125-4A9A-9FF9-5C6DFA3F9569}"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8" name="Picture 3" descr=""/>
          <p:cNvPicPr/>
          <p:nvPr/>
        </p:nvPicPr>
        <p:blipFill>
          <a:blip r:embed="rId1"/>
          <a:stretch/>
        </p:blipFill>
        <p:spPr>
          <a:xfrm>
            <a:off x="1114560" y="1347840"/>
            <a:ext cx="6914520" cy="4161600"/>
          </a:xfrm>
          <a:prstGeom prst="rect">
            <a:avLst/>
          </a:prstGeom>
          <a:ln>
            <a:noFill/>
          </a:ln>
        </p:spPr>
      </p:pic>
      <p:sp>
        <p:nvSpPr>
          <p:cNvPr id="1539"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534AC3A-A05C-411F-8764-069853C2B0F0}"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0" name="Picture 3" descr=""/>
          <p:cNvPicPr/>
          <p:nvPr/>
        </p:nvPicPr>
        <p:blipFill>
          <a:blip r:embed="rId1"/>
          <a:stretch/>
        </p:blipFill>
        <p:spPr>
          <a:xfrm>
            <a:off x="533520" y="1523880"/>
            <a:ext cx="6952680" cy="4571280"/>
          </a:xfrm>
          <a:prstGeom prst="rect">
            <a:avLst/>
          </a:prstGeom>
          <a:ln>
            <a:noFill/>
          </a:ln>
        </p:spPr>
      </p:pic>
      <p:sp>
        <p:nvSpPr>
          <p:cNvPr id="1541"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A2DA125D-8C1F-4653-A714-256392B3FA3D}"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2"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CF8D1E92-E8DA-48B6-B5BE-58B15261F7CF}"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CustomShape 1"/>
          <p:cNvSpPr/>
          <p:nvPr/>
        </p:nvSpPr>
        <p:spPr>
          <a:xfrm>
            <a:off x="7369200" y="6616080"/>
            <a:ext cx="1697760" cy="1800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100" spc="-1" strike="noStrike">
                <a:solidFill>
                  <a:srgbClr val="101141"/>
                </a:solidFill>
                <a:latin typeface="Arial"/>
                <a:ea typeface="DejaVu Sans"/>
              </a:rPr>
              <a:t>BITS </a:t>
            </a:r>
            <a:r>
              <a:rPr b="0" lang="en-US" sz="1100" spc="-1" strike="noStrike">
                <a:solidFill>
                  <a:srgbClr val="101141"/>
                </a:solidFill>
                <a:latin typeface="Arial"/>
                <a:ea typeface="DejaVu Sans"/>
              </a:rPr>
              <a:t>Pilani, Pilani</a:t>
            </a:r>
            <a:r>
              <a:rPr b="0" lang="en-US" sz="1100" spc="-75" strike="noStrike">
                <a:solidFill>
                  <a:srgbClr val="101141"/>
                </a:solidFill>
                <a:latin typeface="Arial"/>
                <a:ea typeface="DejaVu Sans"/>
              </a:rPr>
              <a:t> </a:t>
            </a:r>
            <a:r>
              <a:rPr b="0" lang="en-US" sz="1100" spc="-1" strike="noStrike">
                <a:solidFill>
                  <a:srgbClr val="101141"/>
                </a:solidFill>
                <a:latin typeface="Arial"/>
                <a:ea typeface="DejaVu Sans"/>
              </a:rPr>
              <a:t>Campus</a:t>
            </a:r>
            <a:endParaRPr b="0" lang="en-US" sz="1100" spc="-1" strike="noStrike">
              <a:latin typeface="Arial"/>
            </a:endParaRPr>
          </a:p>
        </p:txBody>
      </p:sp>
      <p:sp>
        <p:nvSpPr>
          <p:cNvPr id="1544" name="CustomShape 2"/>
          <p:cNvSpPr/>
          <p:nvPr/>
        </p:nvSpPr>
        <p:spPr>
          <a:xfrm>
            <a:off x="6629400" y="0"/>
            <a:ext cx="2192040" cy="691560"/>
          </a:xfrm>
          <a:prstGeom prst="rect">
            <a:avLst/>
          </a:prstGeom>
          <a:blipFill rotWithShape="0">
            <a:blip r:embed="rId1"/>
            <a:stretch>
              <a:fillRect/>
            </a:stretch>
          </a:blipFill>
          <a:ln>
            <a:noFill/>
          </a:ln>
        </p:spPr>
        <p:style>
          <a:lnRef idx="0"/>
          <a:fillRef idx="0"/>
          <a:effectRef idx="0"/>
          <a:fontRef idx="minor"/>
        </p:style>
      </p:sp>
      <p:grpSp>
        <p:nvGrpSpPr>
          <p:cNvPr id="1545" name="Group 3"/>
          <p:cNvGrpSpPr/>
          <p:nvPr/>
        </p:nvGrpSpPr>
        <p:grpSpPr>
          <a:xfrm>
            <a:off x="2093760" y="6536160"/>
            <a:ext cx="7049520" cy="124560"/>
            <a:chOff x="2093760" y="6536160"/>
            <a:chExt cx="7049520" cy="124560"/>
          </a:xfrm>
        </p:grpSpPr>
        <p:sp>
          <p:nvSpPr>
            <p:cNvPr id="1546" name="CustomShape 4"/>
            <p:cNvSpPr/>
            <p:nvPr/>
          </p:nvSpPr>
          <p:spPr>
            <a:xfrm>
              <a:off x="4455720" y="6536160"/>
              <a:ext cx="2407320" cy="124560"/>
            </a:xfrm>
            <a:prstGeom prst="rect">
              <a:avLst/>
            </a:prstGeom>
            <a:blipFill rotWithShape="0">
              <a:blip r:embed="rId2"/>
              <a:stretch>
                <a:fillRect/>
              </a:stretch>
            </a:blipFill>
            <a:ln>
              <a:noFill/>
            </a:ln>
          </p:spPr>
          <p:style>
            <a:lnRef idx="0"/>
            <a:fillRef idx="0"/>
            <a:effectRef idx="0"/>
            <a:fontRef idx="minor"/>
          </p:style>
        </p:sp>
        <p:sp>
          <p:nvSpPr>
            <p:cNvPr id="1547" name="CustomShape 5"/>
            <p:cNvSpPr/>
            <p:nvPr/>
          </p:nvSpPr>
          <p:spPr>
            <a:xfrm>
              <a:off x="4495680" y="6553080"/>
              <a:ext cx="2327760" cy="45000"/>
            </a:xfrm>
            <a:custGeom>
              <a:avLst/>
              <a:gdLst/>
              <a:ahLst/>
              <a:rect l="l" t="t" r="r" b="b"/>
              <a:pathLst>
                <a:path w="2328545" h="45720">
                  <a:moveTo>
                    <a:pt x="2328120" y="45374"/>
                  </a:moveTo>
                  <a:lnTo>
                    <a:pt x="0" y="45374"/>
                  </a:lnTo>
                  <a:lnTo>
                    <a:pt x="0" y="0"/>
                  </a:lnTo>
                  <a:lnTo>
                    <a:pt x="2328120" y="0"/>
                  </a:lnTo>
                  <a:lnTo>
                    <a:pt x="2328120" y="45374"/>
                  </a:lnTo>
                  <a:close/>
                </a:path>
              </a:pathLst>
            </a:custGeom>
            <a:solidFill>
              <a:srgbClr val="75c1e4"/>
            </a:solidFill>
            <a:ln>
              <a:noFill/>
            </a:ln>
          </p:spPr>
          <p:style>
            <a:lnRef idx="0"/>
            <a:fillRef idx="0"/>
            <a:effectRef idx="0"/>
            <a:fontRef idx="minor"/>
          </p:style>
        </p:sp>
        <p:sp>
          <p:nvSpPr>
            <p:cNvPr id="1548" name="CustomShape 6"/>
            <p:cNvSpPr/>
            <p:nvPr/>
          </p:nvSpPr>
          <p:spPr>
            <a:xfrm>
              <a:off x="2093760" y="6536160"/>
              <a:ext cx="2441160" cy="124560"/>
            </a:xfrm>
            <a:prstGeom prst="rect">
              <a:avLst/>
            </a:prstGeom>
            <a:blipFill rotWithShape="0">
              <a:blip r:embed="rId3"/>
              <a:stretch>
                <a:fillRect/>
              </a:stretch>
            </a:blipFill>
            <a:ln>
              <a:noFill/>
            </a:ln>
          </p:spPr>
          <p:style>
            <a:lnRef idx="0"/>
            <a:fillRef idx="0"/>
            <a:effectRef idx="0"/>
            <a:fontRef idx="minor"/>
          </p:style>
        </p:sp>
        <p:sp>
          <p:nvSpPr>
            <p:cNvPr id="1549" name="CustomShape 7"/>
            <p:cNvSpPr/>
            <p:nvPr/>
          </p:nvSpPr>
          <p:spPr>
            <a:xfrm>
              <a:off x="2133720" y="6553080"/>
              <a:ext cx="2361600" cy="45000"/>
            </a:xfrm>
            <a:custGeom>
              <a:avLst/>
              <a:gdLst/>
              <a:ahLst/>
              <a:rect l="l" t="t" r="r" b="b"/>
              <a:pathLst>
                <a:path w="2362200" h="45720">
                  <a:moveTo>
                    <a:pt x="2361950" y="45374"/>
                  </a:moveTo>
                  <a:lnTo>
                    <a:pt x="0" y="45374"/>
                  </a:lnTo>
                  <a:lnTo>
                    <a:pt x="0" y="0"/>
                  </a:lnTo>
                  <a:lnTo>
                    <a:pt x="2361950" y="0"/>
                  </a:lnTo>
                  <a:lnTo>
                    <a:pt x="2361950" y="45374"/>
                  </a:lnTo>
                  <a:close/>
                </a:path>
              </a:pathLst>
            </a:custGeom>
            <a:solidFill>
              <a:srgbClr val="fbaf17"/>
            </a:solidFill>
            <a:ln>
              <a:noFill/>
            </a:ln>
          </p:spPr>
          <p:style>
            <a:lnRef idx="0"/>
            <a:fillRef idx="0"/>
            <a:effectRef idx="0"/>
            <a:fontRef idx="minor"/>
          </p:style>
        </p:sp>
        <p:sp>
          <p:nvSpPr>
            <p:cNvPr id="1550" name="CustomShape 8"/>
            <p:cNvSpPr/>
            <p:nvPr/>
          </p:nvSpPr>
          <p:spPr>
            <a:xfrm>
              <a:off x="6775560" y="6536160"/>
              <a:ext cx="2367720" cy="124560"/>
            </a:xfrm>
            <a:prstGeom prst="rect">
              <a:avLst/>
            </a:prstGeom>
            <a:blipFill rotWithShape="0">
              <a:blip r:embed="rId4"/>
              <a:stretch>
                <a:fillRect/>
              </a:stretch>
            </a:blipFill>
            <a:ln>
              <a:noFill/>
            </a:ln>
          </p:spPr>
          <p:style>
            <a:lnRef idx="0"/>
            <a:fillRef idx="0"/>
            <a:effectRef idx="0"/>
            <a:fontRef idx="minor"/>
          </p:style>
        </p:sp>
        <p:sp>
          <p:nvSpPr>
            <p:cNvPr id="1551" name="CustomShape 9"/>
            <p:cNvSpPr/>
            <p:nvPr/>
          </p:nvSpPr>
          <p:spPr>
            <a:xfrm>
              <a:off x="6815520" y="6553080"/>
              <a:ext cx="2327760" cy="45000"/>
            </a:xfrm>
            <a:custGeom>
              <a:avLst/>
              <a:gdLst/>
              <a:ahLst/>
              <a:rect l="l" t="t" r="r" b="b"/>
              <a:pathLst>
                <a:path w="2328545" h="45720">
                  <a:moveTo>
                    <a:pt x="2328120" y="45374"/>
                  </a:moveTo>
                  <a:lnTo>
                    <a:pt x="0" y="45374"/>
                  </a:lnTo>
                  <a:lnTo>
                    <a:pt x="0" y="0"/>
                  </a:lnTo>
                  <a:lnTo>
                    <a:pt x="2328120" y="0"/>
                  </a:lnTo>
                  <a:lnTo>
                    <a:pt x="2328120" y="45374"/>
                  </a:lnTo>
                  <a:close/>
                </a:path>
              </a:pathLst>
            </a:custGeom>
            <a:solidFill>
              <a:srgbClr val="ff0000"/>
            </a:solidFill>
            <a:ln>
              <a:noFill/>
            </a:ln>
          </p:spPr>
          <p:style>
            <a:lnRef idx="0"/>
            <a:fillRef idx="0"/>
            <a:effectRef idx="0"/>
            <a:fontRef idx="minor"/>
          </p:style>
        </p:sp>
      </p:grpSp>
      <p:grpSp>
        <p:nvGrpSpPr>
          <p:cNvPr id="1552" name="Group 10"/>
          <p:cNvGrpSpPr/>
          <p:nvPr/>
        </p:nvGrpSpPr>
        <p:grpSpPr>
          <a:xfrm>
            <a:off x="0" y="1278360"/>
            <a:ext cx="7049160" cy="124560"/>
            <a:chOff x="0" y="1278360"/>
            <a:chExt cx="7049160" cy="124560"/>
          </a:xfrm>
        </p:grpSpPr>
        <p:sp>
          <p:nvSpPr>
            <p:cNvPr id="1553" name="CustomShape 11"/>
            <p:cNvSpPr/>
            <p:nvPr/>
          </p:nvSpPr>
          <p:spPr>
            <a:xfrm>
              <a:off x="2322360" y="1278360"/>
              <a:ext cx="2407320" cy="124560"/>
            </a:xfrm>
            <a:prstGeom prst="rect">
              <a:avLst/>
            </a:prstGeom>
            <a:blipFill rotWithShape="0">
              <a:blip r:embed="rId5"/>
              <a:stretch>
                <a:fillRect/>
              </a:stretch>
            </a:blipFill>
            <a:ln>
              <a:noFill/>
            </a:ln>
          </p:spPr>
          <p:style>
            <a:lnRef idx="0"/>
            <a:fillRef idx="0"/>
            <a:effectRef idx="0"/>
            <a:fontRef idx="minor"/>
          </p:style>
        </p:sp>
        <p:sp>
          <p:nvSpPr>
            <p:cNvPr id="1554" name="CustomShape 12"/>
            <p:cNvSpPr/>
            <p:nvPr/>
          </p:nvSpPr>
          <p:spPr>
            <a:xfrm>
              <a:off x="2362320" y="1295280"/>
              <a:ext cx="2327760" cy="45000"/>
            </a:xfrm>
            <a:custGeom>
              <a:avLst/>
              <a:gdLst/>
              <a:ahLst/>
              <a:rect l="l" t="t" r="r" b="b"/>
              <a:pathLst>
                <a:path w="2328545" h="45719">
                  <a:moveTo>
                    <a:pt x="2328125" y="45359"/>
                  </a:moveTo>
                  <a:lnTo>
                    <a:pt x="0" y="45359"/>
                  </a:lnTo>
                  <a:lnTo>
                    <a:pt x="0" y="0"/>
                  </a:lnTo>
                  <a:lnTo>
                    <a:pt x="2328125" y="0"/>
                  </a:lnTo>
                  <a:lnTo>
                    <a:pt x="2328125" y="45359"/>
                  </a:lnTo>
                  <a:close/>
                </a:path>
              </a:pathLst>
            </a:custGeom>
            <a:solidFill>
              <a:srgbClr val="75c1e4"/>
            </a:solidFill>
            <a:ln>
              <a:noFill/>
            </a:ln>
          </p:spPr>
          <p:style>
            <a:lnRef idx="0"/>
            <a:fillRef idx="0"/>
            <a:effectRef idx="0"/>
            <a:fontRef idx="minor"/>
          </p:style>
        </p:sp>
        <p:sp>
          <p:nvSpPr>
            <p:cNvPr id="1555" name="CustomShape 13"/>
            <p:cNvSpPr/>
            <p:nvPr/>
          </p:nvSpPr>
          <p:spPr>
            <a:xfrm>
              <a:off x="0" y="1278360"/>
              <a:ext cx="2401200" cy="124560"/>
            </a:xfrm>
            <a:prstGeom prst="rect">
              <a:avLst/>
            </a:prstGeom>
            <a:blipFill rotWithShape="0">
              <a:blip r:embed="rId6"/>
              <a:stretch>
                <a:fillRect/>
              </a:stretch>
            </a:blipFill>
            <a:ln>
              <a:noFill/>
            </a:ln>
          </p:spPr>
          <p:style>
            <a:lnRef idx="0"/>
            <a:fillRef idx="0"/>
            <a:effectRef idx="0"/>
            <a:fontRef idx="minor"/>
          </p:style>
        </p:sp>
        <p:sp>
          <p:nvSpPr>
            <p:cNvPr id="1556" name="CustomShape 14"/>
            <p:cNvSpPr/>
            <p:nvPr/>
          </p:nvSpPr>
          <p:spPr>
            <a:xfrm>
              <a:off x="0" y="1295280"/>
              <a:ext cx="2361600" cy="45000"/>
            </a:xfrm>
            <a:custGeom>
              <a:avLst/>
              <a:gdLst/>
              <a:ahLst/>
              <a:rect l="l" t="t" r="r" b="b"/>
              <a:pathLst>
                <a:path w="2362200" h="45719">
                  <a:moveTo>
                    <a:pt x="2361955" y="45359"/>
                  </a:moveTo>
                  <a:lnTo>
                    <a:pt x="0" y="45359"/>
                  </a:lnTo>
                  <a:lnTo>
                    <a:pt x="0" y="0"/>
                  </a:lnTo>
                  <a:lnTo>
                    <a:pt x="2361955" y="0"/>
                  </a:lnTo>
                  <a:lnTo>
                    <a:pt x="2361955" y="45359"/>
                  </a:lnTo>
                  <a:close/>
                </a:path>
              </a:pathLst>
            </a:custGeom>
            <a:solidFill>
              <a:srgbClr val="fbaf17"/>
            </a:solidFill>
            <a:ln>
              <a:noFill/>
            </a:ln>
          </p:spPr>
          <p:style>
            <a:lnRef idx="0"/>
            <a:fillRef idx="0"/>
            <a:effectRef idx="0"/>
            <a:fontRef idx="minor"/>
          </p:style>
        </p:sp>
        <p:sp>
          <p:nvSpPr>
            <p:cNvPr id="1557" name="CustomShape 15"/>
            <p:cNvSpPr/>
            <p:nvPr/>
          </p:nvSpPr>
          <p:spPr>
            <a:xfrm>
              <a:off x="4641840" y="1278360"/>
              <a:ext cx="2407320" cy="124560"/>
            </a:xfrm>
            <a:prstGeom prst="rect">
              <a:avLst/>
            </a:prstGeom>
            <a:blipFill rotWithShape="0">
              <a:blip r:embed="rId7"/>
              <a:stretch>
                <a:fillRect/>
              </a:stretch>
            </a:blipFill>
            <a:ln>
              <a:noFill/>
            </a:ln>
          </p:spPr>
          <p:style>
            <a:lnRef idx="0"/>
            <a:fillRef idx="0"/>
            <a:effectRef idx="0"/>
            <a:fontRef idx="minor"/>
          </p:style>
        </p:sp>
        <p:sp>
          <p:nvSpPr>
            <p:cNvPr id="1558" name="CustomShape 16"/>
            <p:cNvSpPr/>
            <p:nvPr/>
          </p:nvSpPr>
          <p:spPr>
            <a:xfrm>
              <a:off x="4681800" y="1295280"/>
              <a:ext cx="2327760" cy="45000"/>
            </a:xfrm>
            <a:custGeom>
              <a:avLst/>
              <a:gdLst/>
              <a:ahLst/>
              <a:rect l="l" t="t" r="r" b="b"/>
              <a:pathLst>
                <a:path w="2328545" h="45719">
                  <a:moveTo>
                    <a:pt x="2328120" y="45359"/>
                  </a:moveTo>
                  <a:lnTo>
                    <a:pt x="0" y="45359"/>
                  </a:lnTo>
                  <a:lnTo>
                    <a:pt x="0" y="0"/>
                  </a:lnTo>
                  <a:lnTo>
                    <a:pt x="2328120" y="0"/>
                  </a:lnTo>
                  <a:lnTo>
                    <a:pt x="2328120" y="45359"/>
                  </a:lnTo>
                  <a:close/>
                </a:path>
              </a:pathLst>
            </a:custGeom>
            <a:solidFill>
              <a:srgbClr val="ff0000"/>
            </a:solidFill>
            <a:ln>
              <a:noFill/>
            </a:ln>
          </p:spPr>
          <p:style>
            <a:lnRef idx="0"/>
            <a:fillRef idx="0"/>
            <a:effectRef idx="0"/>
            <a:fontRef idx="minor"/>
          </p:style>
        </p:sp>
      </p:grpSp>
      <p:sp>
        <p:nvSpPr>
          <p:cNvPr id="1559" name="CustomShape 17"/>
          <p:cNvSpPr/>
          <p:nvPr/>
        </p:nvSpPr>
        <p:spPr>
          <a:xfrm>
            <a:off x="2683440" y="1728000"/>
            <a:ext cx="2193840" cy="1474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1" strike="noStrike">
                <a:solidFill>
                  <a:srgbClr val="000000"/>
                </a:solidFill>
                <a:latin typeface="Calibri"/>
              </a:rPr>
              <a:t>Thank you</a:t>
            </a:r>
            <a:r>
              <a:rPr b="1" lang="en-US" sz="3200" spc="-69" strike="noStrike">
                <a:solidFill>
                  <a:srgbClr val="000000"/>
                </a:solidFill>
                <a:latin typeface="Calibri"/>
              </a:rPr>
              <a:t> </a:t>
            </a:r>
            <a:br/>
            <a:r>
              <a:rPr b="1" lang="en-US" sz="3200" spc="-1" strike="noStrike">
                <a:solidFill>
                  <a:srgbClr val="000000"/>
                </a:solidFill>
                <a:latin typeface="Noto Sans Symbols"/>
              </a:rPr>
              <a:t>☺</a:t>
            </a:r>
            <a:endParaRPr b="0" lang="en-US" sz="3200" spc="-1" strike="noStrike">
              <a:latin typeface="Arial"/>
            </a:endParaRPr>
          </a:p>
        </p:txBody>
      </p:sp>
      <p:sp>
        <p:nvSpPr>
          <p:cNvPr id="1560" name="CustomShape 18"/>
          <p:cNvSpPr/>
          <p:nvPr/>
        </p:nvSpPr>
        <p:spPr>
          <a:xfrm>
            <a:off x="729360" y="3233160"/>
            <a:ext cx="4171320" cy="1470960"/>
          </a:xfrm>
          <a:prstGeom prst="rect">
            <a:avLst/>
          </a:prstGeom>
          <a:noFill/>
          <a:ln>
            <a:noFill/>
          </a:ln>
        </p:spPr>
        <p:style>
          <a:lnRef idx="0"/>
          <a:fillRef idx="0"/>
          <a:effectRef idx="0"/>
          <a:fontRef idx="minor"/>
        </p:style>
        <p:txBody>
          <a:bodyPr lIns="0" rIns="0" tIns="12600" bIns="0"/>
          <a:p>
            <a:pPr marL="294120" indent="-281160">
              <a:lnSpc>
                <a:spcPts val="3830"/>
              </a:lnSpc>
              <a:spcBef>
                <a:spcPts val="99"/>
              </a:spcBef>
              <a:buClr>
                <a:srgbClr val="000000"/>
              </a:buClr>
              <a:buFont typeface="Arial"/>
              <a:buChar char="•"/>
            </a:pPr>
            <a:r>
              <a:rPr b="0" lang="en-US" sz="3200" spc="-1" strike="noStrike">
                <a:solidFill>
                  <a:srgbClr val="000000"/>
                </a:solidFill>
                <a:latin typeface="Calibri"/>
                <a:ea typeface="DejaVu Sans"/>
              </a:rPr>
              <a:t>Q&amp;A</a:t>
            </a:r>
            <a:endParaRPr b="0" lang="en-US" sz="3200" spc="-1" strike="noStrike">
              <a:latin typeface="Arial"/>
            </a:endParaRPr>
          </a:p>
          <a:p>
            <a:pPr marL="294120" indent="-281160">
              <a:lnSpc>
                <a:spcPts val="3830"/>
              </a:lnSpc>
              <a:buClr>
                <a:srgbClr val="000000"/>
              </a:buClr>
              <a:buFont typeface="Arial"/>
              <a:buChar char="•"/>
            </a:pPr>
            <a:r>
              <a:rPr b="0" lang="en-US" sz="3200" spc="-1" strike="noStrike">
                <a:solidFill>
                  <a:srgbClr val="000000"/>
                </a:solidFill>
                <a:latin typeface="Calibri"/>
                <a:ea typeface="DejaVu Sans"/>
              </a:rPr>
              <a:t>Suggestions /</a:t>
            </a:r>
            <a:r>
              <a:rPr b="0" lang="en-US" sz="3200" spc="-92" strike="noStrike">
                <a:solidFill>
                  <a:srgbClr val="000000"/>
                </a:solidFill>
                <a:latin typeface="Calibri"/>
                <a:ea typeface="DejaVu Sans"/>
              </a:rPr>
              <a:t> </a:t>
            </a:r>
            <a:r>
              <a:rPr b="0" lang="en-US" sz="3200" spc="-1" strike="noStrike">
                <a:solidFill>
                  <a:srgbClr val="000000"/>
                </a:solidFill>
                <a:latin typeface="Calibri"/>
                <a:ea typeface="DejaVu Sans"/>
              </a:rPr>
              <a:t>Feedback</a:t>
            </a:r>
            <a:endParaRPr b="0" lang="en-US" sz="3200" spc="-1" strike="noStrike">
              <a:latin typeface="Arial"/>
            </a:endParaRPr>
          </a:p>
        </p:txBody>
      </p:sp>
      <p:sp>
        <p:nvSpPr>
          <p:cNvPr id="1561" name="CustomShape 19"/>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24BF1B74-D2F6-4149-8DF4-0453629EEF31}"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628560" y="255600"/>
            <a:ext cx="7886160" cy="53280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Partitional Clustering</a:t>
            </a:r>
            <a:endParaRPr b="0" lang="en-US" sz="3200" spc="-1" strike="noStrike">
              <a:latin typeface="Arial"/>
            </a:endParaRPr>
          </a:p>
        </p:txBody>
      </p:sp>
      <p:sp>
        <p:nvSpPr>
          <p:cNvPr id="433" name="CustomShape 2"/>
          <p:cNvSpPr/>
          <p:nvPr/>
        </p:nvSpPr>
        <p:spPr>
          <a:xfrm>
            <a:off x="1254240" y="2517840"/>
            <a:ext cx="96120" cy="100800"/>
          </a:xfrm>
          <a:custGeom>
            <a:avLst/>
            <a:gdLst/>
            <a:ahLst/>
            <a:rect l="l" t="t" r="r" b="b"/>
            <a:pathLst>
              <a:path w="61" h="64">
                <a:moveTo>
                  <a:pt x="61" y="30"/>
                </a:moveTo>
                <a:lnTo>
                  <a:pt x="55" y="49"/>
                </a:lnTo>
                <a:lnTo>
                  <a:pt x="43" y="61"/>
                </a:lnTo>
                <a:lnTo>
                  <a:pt x="24" y="64"/>
                </a:lnTo>
                <a:lnTo>
                  <a:pt x="9" y="55"/>
                </a:lnTo>
                <a:lnTo>
                  <a:pt x="0" y="39"/>
                </a:lnTo>
                <a:lnTo>
                  <a:pt x="0" y="24"/>
                </a:lnTo>
                <a:lnTo>
                  <a:pt x="9" y="9"/>
                </a:lnTo>
                <a:lnTo>
                  <a:pt x="24" y="0"/>
                </a:lnTo>
                <a:lnTo>
                  <a:pt x="43" y="3"/>
                </a:lnTo>
                <a:lnTo>
                  <a:pt x="55" y="15"/>
                </a:lnTo>
                <a:lnTo>
                  <a:pt x="61" y="30"/>
                </a:lnTo>
                <a:close/>
              </a:path>
            </a:pathLst>
          </a:custGeom>
          <a:solidFill>
            <a:srgbClr val="000000"/>
          </a:solidFill>
          <a:ln w="4680">
            <a:solidFill>
              <a:srgbClr val="000000"/>
            </a:solidFill>
            <a:round/>
          </a:ln>
        </p:spPr>
        <p:style>
          <a:lnRef idx="0"/>
          <a:fillRef idx="0"/>
          <a:effectRef idx="0"/>
          <a:fontRef idx="minor"/>
        </p:style>
      </p:sp>
      <p:sp>
        <p:nvSpPr>
          <p:cNvPr id="434" name="CustomShape 3"/>
          <p:cNvSpPr/>
          <p:nvPr/>
        </p:nvSpPr>
        <p:spPr>
          <a:xfrm>
            <a:off x="1254240" y="2716200"/>
            <a:ext cx="96120" cy="97560"/>
          </a:xfrm>
          <a:custGeom>
            <a:avLst/>
            <a:gdLst/>
            <a:ahLst/>
            <a:rect l="l" t="t" r="r" b="b"/>
            <a:pathLst>
              <a:path w="61" h="62">
                <a:moveTo>
                  <a:pt x="61" y="31"/>
                </a:moveTo>
                <a:lnTo>
                  <a:pt x="55" y="49"/>
                </a:lnTo>
                <a:lnTo>
                  <a:pt x="43" y="62"/>
                </a:lnTo>
                <a:lnTo>
                  <a:pt x="24" y="62"/>
                </a:lnTo>
                <a:lnTo>
                  <a:pt x="9" y="55"/>
                </a:lnTo>
                <a:lnTo>
                  <a:pt x="0" y="40"/>
                </a:lnTo>
                <a:lnTo>
                  <a:pt x="0" y="22"/>
                </a:lnTo>
                <a:lnTo>
                  <a:pt x="9" y="9"/>
                </a:lnTo>
                <a:lnTo>
                  <a:pt x="24" y="0"/>
                </a:lnTo>
                <a:lnTo>
                  <a:pt x="43" y="3"/>
                </a:lnTo>
                <a:lnTo>
                  <a:pt x="55" y="16"/>
                </a:lnTo>
                <a:lnTo>
                  <a:pt x="61" y="31"/>
                </a:lnTo>
                <a:close/>
              </a:path>
            </a:pathLst>
          </a:custGeom>
          <a:solidFill>
            <a:srgbClr val="000000"/>
          </a:solidFill>
          <a:ln w="4680">
            <a:solidFill>
              <a:srgbClr val="000000"/>
            </a:solidFill>
            <a:round/>
          </a:ln>
        </p:spPr>
        <p:style>
          <a:lnRef idx="0"/>
          <a:fillRef idx="0"/>
          <a:effectRef idx="0"/>
          <a:fontRef idx="minor"/>
        </p:style>
      </p:sp>
      <p:sp>
        <p:nvSpPr>
          <p:cNvPr id="435" name="CustomShape 4"/>
          <p:cNvSpPr/>
          <p:nvPr/>
        </p:nvSpPr>
        <p:spPr>
          <a:xfrm>
            <a:off x="1951200" y="4711680"/>
            <a:ext cx="96120" cy="97560"/>
          </a:xfrm>
          <a:custGeom>
            <a:avLst/>
            <a:gdLst/>
            <a:ahLst/>
            <a:rect l="l" t="t" r="r" b="b"/>
            <a:pathLst>
              <a:path w="61" h="62">
                <a:moveTo>
                  <a:pt x="61" y="31"/>
                </a:moveTo>
                <a:lnTo>
                  <a:pt x="55" y="46"/>
                </a:lnTo>
                <a:lnTo>
                  <a:pt x="43" y="59"/>
                </a:lnTo>
                <a:lnTo>
                  <a:pt x="24" y="62"/>
                </a:lnTo>
                <a:lnTo>
                  <a:pt x="9" y="53"/>
                </a:lnTo>
                <a:lnTo>
                  <a:pt x="0" y="40"/>
                </a:lnTo>
                <a:lnTo>
                  <a:pt x="0" y="22"/>
                </a:lnTo>
                <a:lnTo>
                  <a:pt x="9" y="7"/>
                </a:lnTo>
                <a:lnTo>
                  <a:pt x="24" y="0"/>
                </a:lnTo>
                <a:lnTo>
                  <a:pt x="43" y="0"/>
                </a:lnTo>
                <a:lnTo>
                  <a:pt x="55" y="13"/>
                </a:lnTo>
                <a:lnTo>
                  <a:pt x="61" y="31"/>
                </a:lnTo>
                <a:close/>
              </a:path>
            </a:pathLst>
          </a:custGeom>
          <a:solidFill>
            <a:srgbClr val="000000"/>
          </a:solidFill>
          <a:ln w="4680">
            <a:solidFill>
              <a:srgbClr val="000000"/>
            </a:solidFill>
            <a:round/>
          </a:ln>
        </p:spPr>
        <p:style>
          <a:lnRef idx="0"/>
          <a:fillRef idx="0"/>
          <a:effectRef idx="0"/>
          <a:fontRef idx="minor"/>
        </p:style>
      </p:sp>
      <p:sp>
        <p:nvSpPr>
          <p:cNvPr id="436" name="CustomShape 5"/>
          <p:cNvSpPr/>
          <p:nvPr/>
        </p:nvSpPr>
        <p:spPr>
          <a:xfrm>
            <a:off x="1550880" y="2619360"/>
            <a:ext cx="96120" cy="96120"/>
          </a:xfrm>
          <a:custGeom>
            <a:avLst/>
            <a:gdLst/>
            <a:ahLst/>
            <a:rect l="l" t="t" r="r" b="b"/>
            <a:pathLst>
              <a:path w="61" h="61">
                <a:moveTo>
                  <a:pt x="61" y="31"/>
                </a:moveTo>
                <a:lnTo>
                  <a:pt x="58" y="46"/>
                </a:lnTo>
                <a:lnTo>
                  <a:pt x="43" y="58"/>
                </a:lnTo>
                <a:lnTo>
                  <a:pt x="25" y="61"/>
                </a:lnTo>
                <a:lnTo>
                  <a:pt x="9" y="55"/>
                </a:lnTo>
                <a:lnTo>
                  <a:pt x="0" y="40"/>
                </a:lnTo>
                <a:lnTo>
                  <a:pt x="0" y="21"/>
                </a:lnTo>
                <a:lnTo>
                  <a:pt x="9" y="6"/>
                </a:lnTo>
                <a:lnTo>
                  <a:pt x="25" y="0"/>
                </a:lnTo>
                <a:lnTo>
                  <a:pt x="43" y="3"/>
                </a:lnTo>
                <a:lnTo>
                  <a:pt x="58" y="12"/>
                </a:lnTo>
                <a:lnTo>
                  <a:pt x="61" y="31"/>
                </a:lnTo>
                <a:close/>
              </a:path>
            </a:pathLst>
          </a:custGeom>
          <a:solidFill>
            <a:srgbClr val="000000"/>
          </a:solidFill>
          <a:ln w="4680">
            <a:solidFill>
              <a:srgbClr val="000000"/>
            </a:solidFill>
            <a:round/>
          </a:ln>
        </p:spPr>
        <p:style>
          <a:lnRef idx="0"/>
          <a:fillRef idx="0"/>
          <a:effectRef idx="0"/>
          <a:fontRef idx="minor"/>
        </p:style>
      </p:sp>
      <p:sp>
        <p:nvSpPr>
          <p:cNvPr id="437" name="CustomShape 6"/>
          <p:cNvSpPr/>
          <p:nvPr/>
        </p:nvSpPr>
        <p:spPr>
          <a:xfrm>
            <a:off x="1951200" y="3914640"/>
            <a:ext cx="96120" cy="96120"/>
          </a:xfrm>
          <a:custGeom>
            <a:avLst/>
            <a:gdLst/>
            <a:ahLst/>
            <a:rect l="l" t="t" r="r" b="b"/>
            <a:pathLst>
              <a:path w="61" h="61">
                <a:moveTo>
                  <a:pt x="61" y="30"/>
                </a:moveTo>
                <a:lnTo>
                  <a:pt x="55" y="46"/>
                </a:lnTo>
                <a:lnTo>
                  <a:pt x="43" y="58"/>
                </a:lnTo>
                <a:lnTo>
                  <a:pt x="24" y="61"/>
                </a:lnTo>
                <a:lnTo>
                  <a:pt x="9" y="55"/>
                </a:lnTo>
                <a:lnTo>
                  <a:pt x="0" y="39"/>
                </a:lnTo>
                <a:lnTo>
                  <a:pt x="0" y="21"/>
                </a:lnTo>
                <a:lnTo>
                  <a:pt x="9" y="6"/>
                </a:lnTo>
                <a:lnTo>
                  <a:pt x="24" y="0"/>
                </a:lnTo>
                <a:lnTo>
                  <a:pt x="43" y="3"/>
                </a:lnTo>
                <a:lnTo>
                  <a:pt x="55" y="12"/>
                </a:lnTo>
                <a:lnTo>
                  <a:pt x="61" y="30"/>
                </a:lnTo>
                <a:close/>
              </a:path>
            </a:pathLst>
          </a:custGeom>
          <a:solidFill>
            <a:srgbClr val="000000"/>
          </a:solidFill>
          <a:ln w="4680">
            <a:solidFill>
              <a:srgbClr val="000000"/>
            </a:solidFill>
            <a:round/>
          </a:ln>
        </p:spPr>
        <p:style>
          <a:lnRef idx="0"/>
          <a:fillRef idx="0"/>
          <a:effectRef idx="0"/>
          <a:fontRef idx="minor"/>
        </p:style>
      </p:sp>
      <p:sp>
        <p:nvSpPr>
          <p:cNvPr id="438" name="CustomShape 7"/>
          <p:cNvSpPr/>
          <p:nvPr/>
        </p:nvSpPr>
        <p:spPr>
          <a:xfrm>
            <a:off x="2120760" y="1825560"/>
            <a:ext cx="97560" cy="97560"/>
          </a:xfrm>
          <a:custGeom>
            <a:avLst/>
            <a:gdLst/>
            <a:ahLst/>
            <a:rect l="l" t="t" r="r" b="b"/>
            <a:pathLst>
              <a:path w="62" h="62">
                <a:moveTo>
                  <a:pt x="62" y="31"/>
                </a:moveTo>
                <a:lnTo>
                  <a:pt x="56" y="46"/>
                </a:lnTo>
                <a:lnTo>
                  <a:pt x="43" y="58"/>
                </a:lnTo>
                <a:lnTo>
                  <a:pt x="25" y="62"/>
                </a:lnTo>
                <a:lnTo>
                  <a:pt x="9" y="55"/>
                </a:lnTo>
                <a:lnTo>
                  <a:pt x="0" y="40"/>
                </a:lnTo>
                <a:lnTo>
                  <a:pt x="0" y="22"/>
                </a:lnTo>
                <a:lnTo>
                  <a:pt x="9" y="6"/>
                </a:lnTo>
                <a:lnTo>
                  <a:pt x="25" y="0"/>
                </a:lnTo>
                <a:lnTo>
                  <a:pt x="43" y="3"/>
                </a:lnTo>
                <a:lnTo>
                  <a:pt x="56" y="12"/>
                </a:lnTo>
                <a:lnTo>
                  <a:pt x="62" y="31"/>
                </a:lnTo>
                <a:close/>
              </a:path>
            </a:pathLst>
          </a:custGeom>
          <a:solidFill>
            <a:srgbClr val="000000"/>
          </a:solidFill>
          <a:ln w="4680">
            <a:solidFill>
              <a:srgbClr val="000000"/>
            </a:solidFill>
            <a:round/>
          </a:ln>
        </p:spPr>
        <p:style>
          <a:lnRef idx="0"/>
          <a:fillRef idx="0"/>
          <a:effectRef idx="0"/>
          <a:fontRef idx="minor"/>
        </p:style>
      </p:sp>
      <p:sp>
        <p:nvSpPr>
          <p:cNvPr id="439" name="CustomShape 8"/>
          <p:cNvSpPr/>
          <p:nvPr/>
        </p:nvSpPr>
        <p:spPr>
          <a:xfrm>
            <a:off x="2351160" y="2021040"/>
            <a:ext cx="96120" cy="96120"/>
          </a:xfrm>
          <a:custGeom>
            <a:avLst/>
            <a:gdLst/>
            <a:ahLst/>
            <a:rect l="l" t="t" r="r" b="b"/>
            <a:pathLst>
              <a:path w="61" h="61">
                <a:moveTo>
                  <a:pt x="61" y="31"/>
                </a:moveTo>
                <a:lnTo>
                  <a:pt x="55" y="49"/>
                </a:lnTo>
                <a:lnTo>
                  <a:pt x="43" y="58"/>
                </a:lnTo>
                <a:lnTo>
                  <a:pt x="24" y="61"/>
                </a:lnTo>
                <a:lnTo>
                  <a:pt x="9" y="55"/>
                </a:lnTo>
                <a:lnTo>
                  <a:pt x="0" y="40"/>
                </a:lnTo>
                <a:lnTo>
                  <a:pt x="0" y="21"/>
                </a:lnTo>
                <a:lnTo>
                  <a:pt x="9" y="6"/>
                </a:lnTo>
                <a:lnTo>
                  <a:pt x="24" y="0"/>
                </a:lnTo>
                <a:lnTo>
                  <a:pt x="43" y="3"/>
                </a:lnTo>
                <a:lnTo>
                  <a:pt x="55" y="15"/>
                </a:lnTo>
                <a:lnTo>
                  <a:pt x="61" y="31"/>
                </a:lnTo>
                <a:close/>
              </a:path>
            </a:pathLst>
          </a:custGeom>
          <a:solidFill>
            <a:srgbClr val="000000"/>
          </a:solidFill>
          <a:ln w="4680">
            <a:solidFill>
              <a:srgbClr val="000000"/>
            </a:solidFill>
            <a:round/>
          </a:ln>
        </p:spPr>
        <p:style>
          <a:lnRef idx="0"/>
          <a:fillRef idx="0"/>
          <a:effectRef idx="0"/>
          <a:fontRef idx="minor"/>
        </p:style>
      </p:sp>
      <p:sp>
        <p:nvSpPr>
          <p:cNvPr id="440" name="CustomShape 9"/>
          <p:cNvSpPr/>
          <p:nvPr/>
        </p:nvSpPr>
        <p:spPr>
          <a:xfrm>
            <a:off x="2448000" y="2317680"/>
            <a:ext cx="96120" cy="100800"/>
          </a:xfrm>
          <a:custGeom>
            <a:avLst/>
            <a:gdLst/>
            <a:ahLst/>
            <a:rect l="l" t="t" r="r" b="b"/>
            <a:pathLst>
              <a:path w="61" h="64">
                <a:moveTo>
                  <a:pt x="61" y="31"/>
                </a:moveTo>
                <a:lnTo>
                  <a:pt x="58" y="49"/>
                </a:lnTo>
                <a:lnTo>
                  <a:pt x="43" y="61"/>
                </a:lnTo>
                <a:lnTo>
                  <a:pt x="28" y="64"/>
                </a:lnTo>
                <a:lnTo>
                  <a:pt x="9" y="55"/>
                </a:lnTo>
                <a:lnTo>
                  <a:pt x="0" y="40"/>
                </a:lnTo>
                <a:lnTo>
                  <a:pt x="0" y="24"/>
                </a:lnTo>
                <a:lnTo>
                  <a:pt x="9" y="9"/>
                </a:lnTo>
                <a:lnTo>
                  <a:pt x="28" y="0"/>
                </a:lnTo>
                <a:lnTo>
                  <a:pt x="43" y="3"/>
                </a:lnTo>
                <a:lnTo>
                  <a:pt x="58" y="15"/>
                </a:lnTo>
                <a:lnTo>
                  <a:pt x="61" y="31"/>
                </a:lnTo>
                <a:close/>
              </a:path>
            </a:pathLst>
          </a:custGeom>
          <a:solidFill>
            <a:srgbClr val="000000"/>
          </a:solidFill>
          <a:ln w="4680">
            <a:solidFill>
              <a:srgbClr val="000000"/>
            </a:solidFill>
            <a:round/>
          </a:ln>
        </p:spPr>
        <p:style>
          <a:lnRef idx="0"/>
          <a:fillRef idx="0"/>
          <a:effectRef idx="0"/>
          <a:fontRef idx="minor"/>
        </p:style>
      </p:sp>
      <p:sp>
        <p:nvSpPr>
          <p:cNvPr id="441" name="CustomShape 10"/>
          <p:cNvSpPr/>
          <p:nvPr/>
        </p:nvSpPr>
        <p:spPr>
          <a:xfrm>
            <a:off x="2847960" y="2317680"/>
            <a:ext cx="96120" cy="100800"/>
          </a:xfrm>
          <a:custGeom>
            <a:avLst/>
            <a:gdLst/>
            <a:ahLst/>
            <a:rect l="l" t="t" r="r" b="b"/>
            <a:pathLst>
              <a:path w="61" h="64">
                <a:moveTo>
                  <a:pt x="61" y="31"/>
                </a:moveTo>
                <a:lnTo>
                  <a:pt x="58" y="49"/>
                </a:lnTo>
                <a:lnTo>
                  <a:pt x="43" y="61"/>
                </a:lnTo>
                <a:lnTo>
                  <a:pt x="27" y="64"/>
                </a:lnTo>
                <a:lnTo>
                  <a:pt x="9" y="55"/>
                </a:lnTo>
                <a:lnTo>
                  <a:pt x="0" y="40"/>
                </a:lnTo>
                <a:lnTo>
                  <a:pt x="0" y="24"/>
                </a:lnTo>
                <a:lnTo>
                  <a:pt x="9" y="9"/>
                </a:lnTo>
                <a:lnTo>
                  <a:pt x="27" y="0"/>
                </a:lnTo>
                <a:lnTo>
                  <a:pt x="43" y="3"/>
                </a:lnTo>
                <a:lnTo>
                  <a:pt x="58" y="15"/>
                </a:lnTo>
                <a:lnTo>
                  <a:pt x="61" y="31"/>
                </a:lnTo>
                <a:close/>
              </a:path>
            </a:pathLst>
          </a:custGeom>
          <a:solidFill>
            <a:srgbClr val="000000"/>
          </a:solidFill>
          <a:ln w="4680">
            <a:solidFill>
              <a:srgbClr val="000000"/>
            </a:solidFill>
            <a:round/>
          </a:ln>
        </p:spPr>
        <p:style>
          <a:lnRef idx="0"/>
          <a:fillRef idx="0"/>
          <a:effectRef idx="0"/>
          <a:fontRef idx="minor"/>
        </p:style>
      </p:sp>
      <p:sp>
        <p:nvSpPr>
          <p:cNvPr id="442" name="CustomShape 11"/>
          <p:cNvSpPr/>
          <p:nvPr/>
        </p:nvSpPr>
        <p:spPr>
          <a:xfrm>
            <a:off x="2647800" y="2117880"/>
            <a:ext cx="96120" cy="102600"/>
          </a:xfrm>
          <a:custGeom>
            <a:avLst/>
            <a:gdLst/>
            <a:ahLst/>
            <a:rect l="l" t="t" r="r" b="b"/>
            <a:pathLst>
              <a:path w="61" h="65">
                <a:moveTo>
                  <a:pt x="61" y="34"/>
                </a:moveTo>
                <a:lnTo>
                  <a:pt x="58" y="49"/>
                </a:lnTo>
                <a:lnTo>
                  <a:pt x="43" y="61"/>
                </a:lnTo>
                <a:lnTo>
                  <a:pt x="28" y="65"/>
                </a:lnTo>
                <a:lnTo>
                  <a:pt x="9" y="55"/>
                </a:lnTo>
                <a:lnTo>
                  <a:pt x="0" y="40"/>
                </a:lnTo>
                <a:lnTo>
                  <a:pt x="0" y="25"/>
                </a:lnTo>
                <a:lnTo>
                  <a:pt x="9" y="9"/>
                </a:lnTo>
                <a:lnTo>
                  <a:pt x="28" y="0"/>
                </a:lnTo>
                <a:lnTo>
                  <a:pt x="43" y="3"/>
                </a:lnTo>
                <a:lnTo>
                  <a:pt x="58" y="16"/>
                </a:lnTo>
                <a:lnTo>
                  <a:pt x="61" y="34"/>
                </a:lnTo>
                <a:close/>
              </a:path>
            </a:pathLst>
          </a:custGeom>
          <a:solidFill>
            <a:srgbClr val="000000"/>
          </a:solidFill>
          <a:ln w="4680">
            <a:solidFill>
              <a:srgbClr val="000000"/>
            </a:solidFill>
            <a:round/>
          </a:ln>
        </p:spPr>
        <p:style>
          <a:lnRef idx="0"/>
          <a:fillRef idx="0"/>
          <a:effectRef idx="0"/>
          <a:fontRef idx="minor"/>
        </p:style>
      </p:sp>
      <p:sp>
        <p:nvSpPr>
          <p:cNvPr id="443" name="CustomShape 12"/>
          <p:cNvSpPr/>
          <p:nvPr/>
        </p:nvSpPr>
        <p:spPr>
          <a:xfrm>
            <a:off x="2647800" y="1724040"/>
            <a:ext cx="96120" cy="96120"/>
          </a:xfrm>
          <a:custGeom>
            <a:avLst/>
            <a:gdLst/>
            <a:ahLst/>
            <a:rect l="l" t="t" r="r" b="b"/>
            <a:pathLst>
              <a:path w="61" h="61">
                <a:moveTo>
                  <a:pt x="61" y="30"/>
                </a:moveTo>
                <a:lnTo>
                  <a:pt x="58" y="49"/>
                </a:lnTo>
                <a:lnTo>
                  <a:pt x="43" y="61"/>
                </a:lnTo>
                <a:lnTo>
                  <a:pt x="28" y="61"/>
                </a:lnTo>
                <a:lnTo>
                  <a:pt x="9" y="55"/>
                </a:lnTo>
                <a:lnTo>
                  <a:pt x="0" y="40"/>
                </a:lnTo>
                <a:lnTo>
                  <a:pt x="0" y="21"/>
                </a:lnTo>
                <a:lnTo>
                  <a:pt x="9" y="9"/>
                </a:lnTo>
                <a:lnTo>
                  <a:pt x="28" y="0"/>
                </a:lnTo>
                <a:lnTo>
                  <a:pt x="43" y="3"/>
                </a:lnTo>
                <a:lnTo>
                  <a:pt x="58" y="15"/>
                </a:lnTo>
                <a:lnTo>
                  <a:pt x="61" y="30"/>
                </a:lnTo>
                <a:close/>
              </a:path>
            </a:pathLst>
          </a:custGeom>
          <a:solidFill>
            <a:srgbClr val="000000"/>
          </a:solidFill>
          <a:ln w="4680">
            <a:solidFill>
              <a:srgbClr val="000000"/>
            </a:solidFill>
            <a:round/>
          </a:ln>
        </p:spPr>
        <p:style>
          <a:lnRef idx="0"/>
          <a:fillRef idx="0"/>
          <a:effectRef idx="0"/>
          <a:fontRef idx="minor"/>
        </p:style>
      </p:sp>
      <p:sp>
        <p:nvSpPr>
          <p:cNvPr id="444" name="CustomShape 13"/>
          <p:cNvSpPr/>
          <p:nvPr/>
        </p:nvSpPr>
        <p:spPr>
          <a:xfrm>
            <a:off x="3344760" y="4711680"/>
            <a:ext cx="102600" cy="97560"/>
          </a:xfrm>
          <a:custGeom>
            <a:avLst/>
            <a:gdLst/>
            <a:ahLst/>
            <a:rect l="l" t="t" r="r" b="b"/>
            <a:pathLst>
              <a:path w="65" h="62">
                <a:moveTo>
                  <a:pt x="65" y="31"/>
                </a:moveTo>
                <a:lnTo>
                  <a:pt x="58" y="46"/>
                </a:lnTo>
                <a:lnTo>
                  <a:pt x="46" y="59"/>
                </a:lnTo>
                <a:lnTo>
                  <a:pt x="28" y="62"/>
                </a:lnTo>
                <a:lnTo>
                  <a:pt x="12" y="53"/>
                </a:lnTo>
                <a:lnTo>
                  <a:pt x="0" y="40"/>
                </a:lnTo>
                <a:lnTo>
                  <a:pt x="0" y="22"/>
                </a:lnTo>
                <a:lnTo>
                  <a:pt x="12" y="7"/>
                </a:lnTo>
                <a:lnTo>
                  <a:pt x="28" y="0"/>
                </a:lnTo>
                <a:lnTo>
                  <a:pt x="46" y="0"/>
                </a:lnTo>
                <a:lnTo>
                  <a:pt x="58" y="13"/>
                </a:lnTo>
                <a:lnTo>
                  <a:pt x="65" y="31"/>
                </a:lnTo>
                <a:close/>
              </a:path>
            </a:pathLst>
          </a:custGeom>
          <a:solidFill>
            <a:srgbClr val="000000"/>
          </a:solidFill>
          <a:ln w="4680">
            <a:solidFill>
              <a:srgbClr val="000000"/>
            </a:solidFill>
            <a:round/>
          </a:ln>
        </p:spPr>
        <p:style>
          <a:lnRef idx="0"/>
          <a:fillRef idx="0"/>
          <a:effectRef idx="0"/>
          <a:fontRef idx="minor"/>
        </p:style>
      </p:sp>
      <p:sp>
        <p:nvSpPr>
          <p:cNvPr id="445" name="CustomShape 14"/>
          <p:cNvSpPr/>
          <p:nvPr/>
        </p:nvSpPr>
        <p:spPr>
          <a:xfrm>
            <a:off x="1550880" y="2220840"/>
            <a:ext cx="96120" cy="96120"/>
          </a:xfrm>
          <a:custGeom>
            <a:avLst/>
            <a:gdLst/>
            <a:ahLst/>
            <a:rect l="l" t="t" r="r" b="b"/>
            <a:pathLst>
              <a:path w="61" h="61">
                <a:moveTo>
                  <a:pt x="61" y="30"/>
                </a:moveTo>
                <a:lnTo>
                  <a:pt x="58" y="49"/>
                </a:lnTo>
                <a:lnTo>
                  <a:pt x="43" y="58"/>
                </a:lnTo>
                <a:lnTo>
                  <a:pt x="25" y="61"/>
                </a:lnTo>
                <a:lnTo>
                  <a:pt x="9" y="55"/>
                </a:lnTo>
                <a:lnTo>
                  <a:pt x="0" y="39"/>
                </a:lnTo>
                <a:lnTo>
                  <a:pt x="0" y="21"/>
                </a:lnTo>
                <a:lnTo>
                  <a:pt x="9" y="6"/>
                </a:lnTo>
                <a:lnTo>
                  <a:pt x="25" y="0"/>
                </a:lnTo>
                <a:lnTo>
                  <a:pt x="43" y="3"/>
                </a:lnTo>
                <a:lnTo>
                  <a:pt x="58" y="12"/>
                </a:lnTo>
                <a:lnTo>
                  <a:pt x="61" y="30"/>
                </a:lnTo>
                <a:close/>
              </a:path>
            </a:pathLst>
          </a:custGeom>
          <a:solidFill>
            <a:srgbClr val="000000"/>
          </a:solidFill>
          <a:ln w="4680">
            <a:solidFill>
              <a:srgbClr val="000000"/>
            </a:solidFill>
            <a:round/>
          </a:ln>
        </p:spPr>
        <p:style>
          <a:lnRef idx="0"/>
          <a:fillRef idx="0"/>
          <a:effectRef idx="0"/>
          <a:fontRef idx="minor"/>
        </p:style>
      </p:sp>
      <p:sp>
        <p:nvSpPr>
          <p:cNvPr id="446" name="CustomShape 15"/>
          <p:cNvSpPr/>
          <p:nvPr/>
        </p:nvSpPr>
        <p:spPr>
          <a:xfrm>
            <a:off x="1224000" y="4410000"/>
            <a:ext cx="97560" cy="97560"/>
          </a:xfrm>
          <a:custGeom>
            <a:avLst/>
            <a:gdLst/>
            <a:ahLst/>
            <a:rect l="l" t="t" r="r" b="b"/>
            <a:pathLst>
              <a:path w="62" h="62">
                <a:moveTo>
                  <a:pt x="62" y="31"/>
                </a:moveTo>
                <a:lnTo>
                  <a:pt x="56" y="49"/>
                </a:lnTo>
                <a:lnTo>
                  <a:pt x="43" y="62"/>
                </a:lnTo>
                <a:lnTo>
                  <a:pt x="25" y="62"/>
                </a:lnTo>
                <a:lnTo>
                  <a:pt x="9" y="55"/>
                </a:lnTo>
                <a:lnTo>
                  <a:pt x="0" y="40"/>
                </a:lnTo>
                <a:lnTo>
                  <a:pt x="0" y="22"/>
                </a:lnTo>
                <a:lnTo>
                  <a:pt x="9" y="10"/>
                </a:lnTo>
                <a:lnTo>
                  <a:pt x="25" y="0"/>
                </a:lnTo>
                <a:lnTo>
                  <a:pt x="43" y="3"/>
                </a:lnTo>
                <a:lnTo>
                  <a:pt x="56" y="16"/>
                </a:lnTo>
                <a:lnTo>
                  <a:pt x="62" y="31"/>
                </a:lnTo>
                <a:close/>
              </a:path>
            </a:pathLst>
          </a:custGeom>
          <a:solidFill>
            <a:srgbClr val="000000"/>
          </a:solidFill>
          <a:ln w="4680">
            <a:solidFill>
              <a:srgbClr val="000000"/>
            </a:solidFill>
            <a:round/>
          </a:ln>
        </p:spPr>
        <p:style>
          <a:lnRef idx="0"/>
          <a:fillRef idx="0"/>
          <a:effectRef idx="0"/>
          <a:fontRef idx="minor"/>
        </p:style>
      </p:sp>
      <p:sp>
        <p:nvSpPr>
          <p:cNvPr id="447" name="CustomShape 16"/>
          <p:cNvSpPr/>
          <p:nvPr/>
        </p:nvSpPr>
        <p:spPr>
          <a:xfrm>
            <a:off x="1254240" y="5008680"/>
            <a:ext cx="96120" cy="97560"/>
          </a:xfrm>
          <a:custGeom>
            <a:avLst/>
            <a:gdLst/>
            <a:ahLst/>
            <a:rect l="l" t="t" r="r" b="b"/>
            <a:pathLst>
              <a:path w="61" h="62">
                <a:moveTo>
                  <a:pt x="61" y="31"/>
                </a:moveTo>
                <a:lnTo>
                  <a:pt x="55" y="49"/>
                </a:lnTo>
                <a:lnTo>
                  <a:pt x="43" y="59"/>
                </a:lnTo>
                <a:lnTo>
                  <a:pt x="24" y="62"/>
                </a:lnTo>
                <a:lnTo>
                  <a:pt x="9" y="56"/>
                </a:lnTo>
                <a:lnTo>
                  <a:pt x="0" y="40"/>
                </a:lnTo>
                <a:lnTo>
                  <a:pt x="0" y="22"/>
                </a:lnTo>
                <a:lnTo>
                  <a:pt x="9" y="7"/>
                </a:lnTo>
                <a:lnTo>
                  <a:pt x="24" y="0"/>
                </a:lnTo>
                <a:lnTo>
                  <a:pt x="43" y="3"/>
                </a:lnTo>
                <a:lnTo>
                  <a:pt x="55" y="16"/>
                </a:lnTo>
                <a:lnTo>
                  <a:pt x="61" y="31"/>
                </a:lnTo>
                <a:close/>
              </a:path>
            </a:pathLst>
          </a:custGeom>
          <a:solidFill>
            <a:srgbClr val="000000"/>
          </a:solidFill>
          <a:ln w="4680">
            <a:solidFill>
              <a:srgbClr val="000000"/>
            </a:solidFill>
            <a:round/>
          </a:ln>
        </p:spPr>
        <p:style>
          <a:lnRef idx="0"/>
          <a:fillRef idx="0"/>
          <a:effectRef idx="0"/>
          <a:fontRef idx="minor"/>
        </p:style>
      </p:sp>
      <p:sp>
        <p:nvSpPr>
          <p:cNvPr id="448" name="CustomShape 17"/>
          <p:cNvSpPr/>
          <p:nvPr/>
        </p:nvSpPr>
        <p:spPr>
          <a:xfrm>
            <a:off x="1720800" y="1990800"/>
            <a:ext cx="97560" cy="97560"/>
          </a:xfrm>
          <a:custGeom>
            <a:avLst/>
            <a:gdLst/>
            <a:ahLst/>
            <a:rect l="l" t="t" r="r" b="b"/>
            <a:pathLst>
              <a:path w="62" h="62">
                <a:moveTo>
                  <a:pt x="62" y="31"/>
                </a:moveTo>
                <a:lnTo>
                  <a:pt x="56" y="46"/>
                </a:lnTo>
                <a:lnTo>
                  <a:pt x="43" y="59"/>
                </a:lnTo>
                <a:lnTo>
                  <a:pt x="25" y="62"/>
                </a:lnTo>
                <a:lnTo>
                  <a:pt x="10" y="56"/>
                </a:lnTo>
                <a:lnTo>
                  <a:pt x="0" y="40"/>
                </a:lnTo>
                <a:lnTo>
                  <a:pt x="0" y="22"/>
                </a:lnTo>
                <a:lnTo>
                  <a:pt x="10" y="7"/>
                </a:lnTo>
                <a:lnTo>
                  <a:pt x="25" y="0"/>
                </a:lnTo>
                <a:lnTo>
                  <a:pt x="43" y="4"/>
                </a:lnTo>
                <a:lnTo>
                  <a:pt x="56" y="13"/>
                </a:lnTo>
                <a:lnTo>
                  <a:pt x="62" y="31"/>
                </a:lnTo>
                <a:close/>
              </a:path>
            </a:pathLst>
          </a:custGeom>
          <a:solidFill>
            <a:srgbClr val="000000"/>
          </a:solidFill>
          <a:ln w="4680">
            <a:solidFill>
              <a:srgbClr val="000000"/>
            </a:solidFill>
            <a:round/>
          </a:ln>
        </p:spPr>
        <p:style>
          <a:lnRef idx="0"/>
          <a:fillRef idx="0"/>
          <a:effectRef idx="0"/>
          <a:fontRef idx="minor"/>
        </p:style>
      </p:sp>
      <p:sp>
        <p:nvSpPr>
          <p:cNvPr id="449" name="CustomShape 18"/>
          <p:cNvSpPr/>
          <p:nvPr/>
        </p:nvSpPr>
        <p:spPr>
          <a:xfrm>
            <a:off x="990720" y="5562720"/>
            <a:ext cx="236160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grpSp>
        <p:nvGrpSpPr>
          <p:cNvPr id="450" name="Group 19"/>
          <p:cNvGrpSpPr/>
          <p:nvPr/>
        </p:nvGrpSpPr>
        <p:grpSpPr>
          <a:xfrm>
            <a:off x="5486400" y="5562720"/>
            <a:ext cx="2818800" cy="637920"/>
            <a:chOff x="5486400" y="5562720"/>
            <a:chExt cx="2818800" cy="637920"/>
          </a:xfrm>
        </p:grpSpPr>
        <p:sp>
          <p:nvSpPr>
            <p:cNvPr id="451" name="CustomShape 20"/>
            <p:cNvSpPr/>
            <p:nvPr/>
          </p:nvSpPr>
          <p:spPr>
            <a:xfrm>
              <a:off x="5486400" y="5562720"/>
              <a:ext cx="2818800" cy="6379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A Partitional  Clustering</a:t>
              </a:r>
              <a:endParaRPr b="0" lang="en-US" sz="1800" spc="-1" strike="noStrike">
                <a:latin typeface="Arial"/>
              </a:endParaRPr>
            </a:p>
          </p:txBody>
        </p:sp>
      </p:grpSp>
      <p:sp>
        <p:nvSpPr>
          <p:cNvPr id="452" name="CustomShape 2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0340928-6CA2-4B6B-87C9-EE352D6B1B0A}" type="slidenum">
              <a:rPr b="0" lang="en-US" sz="1800" spc="-1" strike="noStrike">
                <a:solidFill>
                  <a:srgbClr val="b2b2b2"/>
                </a:solidFill>
                <a:latin typeface="Calibri"/>
              </a:rPr>
              <a:t>&lt;number&gt;</a:t>
            </a:fld>
            <a:endParaRPr b="0" lang="en-US" sz="1800" spc="-1" strike="noStrike">
              <a:latin typeface="Arial"/>
            </a:endParaRPr>
          </a:p>
        </p:txBody>
      </p:sp>
      <p:pic>
        <p:nvPicPr>
          <p:cNvPr id="453" name="" descr=""/>
          <p:cNvPicPr/>
          <p:nvPr/>
        </p:nvPicPr>
        <p:blipFill>
          <a:blip r:embed="rId1"/>
          <a:stretch/>
        </p:blipFill>
        <p:spPr>
          <a:xfrm>
            <a:off x="4724280" y="1295280"/>
            <a:ext cx="3365280" cy="4559040"/>
          </a:xfrm>
          <a:prstGeom prst="rect">
            <a:avLst/>
          </a:prstGeom>
          <a:ln>
            <a:noFill/>
          </a:ln>
        </p:spPr>
      </p:pic>
    </p:spTree>
  </p:cSld>
  <p:timing>
    <p:tnLst>
      <p:par>
        <p:cTn id="45" dur="indefinite" restart="never" nodeType="tmRoot">
          <p:childTnLst>
            <p:seq>
              <p:cTn id="46" dur="indefinite" nodeType="mainSeq">
                <p:childTnLst>
                  <p:par>
                    <p:cTn id="47" nodeType="clickEffect" fill="hold">
                      <p:stCondLst>
                        <p:cond delay="indefinite"/>
                      </p:stCondLst>
                      <p:childTnLst>
                        <p:par>
                          <p:cTn id="48" nodeType="withEffect" fill="hold">
                            <p:stCondLst>
                              <p:cond delay="0"/>
                            </p:stCondLst>
                            <p:childTnLst>
                              <p:par>
                                <p:cTn id="49" nodeType="clickEffect" fill="hold" presetClass="entr" presetID="1">
                                  <p:stCondLst>
                                    <p:cond delay="0"/>
                                  </p:stCondLst>
                                  <p:childTnLst>
                                    <p:set>
                                      <p:cBhvr>
                                        <p:cTn id="50"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76320" y="35280"/>
            <a:ext cx="8186040" cy="837360"/>
          </a:xfrm>
          <a:prstGeom prst="rect">
            <a:avLst/>
          </a:prstGeom>
          <a:noFill/>
          <a:ln>
            <a:noFill/>
          </a:ln>
        </p:spPr>
        <p:style>
          <a:lnRef idx="0"/>
          <a:fillRef idx="0"/>
          <a:effectRef idx="0"/>
          <a:fontRef idx="minor"/>
        </p:style>
        <p:txBody>
          <a:bodyPr lIns="92160" rIns="92160" tIns="46080" bIns="46080">
            <a:normAutofit/>
          </a:bodyPr>
          <a:p>
            <a:pPr>
              <a:lnSpc>
                <a:spcPct val="100000"/>
              </a:lnSpc>
            </a:pPr>
            <a:r>
              <a:rPr b="1" lang="en-US" sz="4000" spc="-1" strike="noStrike">
                <a:solidFill>
                  <a:srgbClr val="000000"/>
                </a:solidFill>
                <a:latin typeface="Calibri"/>
              </a:rPr>
              <a:t>Partitioning Algorithms: Basic Concept</a:t>
            </a:r>
            <a:endParaRPr b="0" lang="en-US" sz="4000" spc="-1" strike="noStrike">
              <a:latin typeface="Arial"/>
            </a:endParaRPr>
          </a:p>
        </p:txBody>
      </p:sp>
      <p:sp>
        <p:nvSpPr>
          <p:cNvPr id="455" name="CustomShape 2"/>
          <p:cNvSpPr/>
          <p:nvPr/>
        </p:nvSpPr>
        <p:spPr>
          <a:xfrm>
            <a:off x="380880" y="1285920"/>
            <a:ext cx="8457480" cy="5190480"/>
          </a:xfrm>
          <a:prstGeom prst="rect">
            <a:avLst/>
          </a:prstGeom>
          <a:noFill/>
          <a:ln>
            <a:noFill/>
          </a:ln>
        </p:spPr>
        <p:style>
          <a:lnRef idx="0"/>
          <a:fillRef idx="0"/>
          <a:effectRef idx="0"/>
          <a:fontRef idx="minor"/>
        </p:style>
        <p:txBody>
          <a:bodyPr lIns="92160" rIns="92160" tIns="46080" bIns="46080">
            <a:normAutofit/>
          </a:bodyPr>
          <a:p>
            <a:pPr>
              <a:lnSpc>
                <a:spcPct val="110000"/>
              </a:lnSpc>
            </a:pPr>
            <a:r>
              <a:rPr b="0" lang="en-US" sz="2800" spc="-1" strike="noStrike" u="sng">
                <a:solidFill>
                  <a:srgbClr val="000000"/>
                </a:solidFill>
                <a:uFillTx/>
                <a:latin typeface="Calibri"/>
              </a:rPr>
              <a:t>Partitioning method:</a:t>
            </a:r>
            <a:r>
              <a:rPr b="0" lang="en-US" sz="2800" spc="-1" strike="noStrike">
                <a:solidFill>
                  <a:srgbClr val="000000"/>
                </a:solidFill>
                <a:latin typeface="Calibri"/>
              </a:rPr>
              <a:t> Construct a partition of a database </a:t>
            </a:r>
            <a:r>
              <a:rPr b="1" i="1" lang="en-US" sz="2800" spc="-1" strike="noStrike">
                <a:solidFill>
                  <a:srgbClr val="000000"/>
                </a:solidFill>
                <a:latin typeface="Calibri"/>
              </a:rPr>
              <a:t>D</a:t>
            </a:r>
            <a:r>
              <a:rPr b="0" lang="en-US" sz="2800" spc="-1" strike="noStrike">
                <a:solidFill>
                  <a:srgbClr val="000000"/>
                </a:solidFill>
                <a:latin typeface="Calibri"/>
              </a:rPr>
              <a:t> of </a:t>
            </a:r>
            <a:r>
              <a:rPr b="1" i="1" lang="en-US" sz="2800" spc="-1" strike="noStrike">
                <a:solidFill>
                  <a:srgbClr val="000000"/>
                </a:solidFill>
                <a:latin typeface="Calibri"/>
              </a:rPr>
              <a:t>n</a:t>
            </a:r>
            <a:r>
              <a:rPr b="0" lang="en-US" sz="2800" spc="-1" strike="noStrike">
                <a:solidFill>
                  <a:srgbClr val="000000"/>
                </a:solidFill>
                <a:latin typeface="Calibri"/>
              </a:rPr>
              <a:t> objects into a set of </a:t>
            </a:r>
            <a:r>
              <a:rPr b="1" i="1" lang="en-US" sz="2800" spc="-1" strike="noStrike">
                <a:solidFill>
                  <a:srgbClr val="000000"/>
                </a:solidFill>
                <a:latin typeface="Calibri"/>
              </a:rPr>
              <a:t>k</a:t>
            </a:r>
            <a:r>
              <a:rPr b="0" lang="en-US" sz="2800" spc="-1" strike="noStrike">
                <a:solidFill>
                  <a:srgbClr val="000000"/>
                </a:solidFill>
                <a:latin typeface="Calibri"/>
              </a:rPr>
              <a:t> clusters</a:t>
            </a:r>
            <a:endParaRPr b="0" lang="en-US" sz="2800" spc="-1" strike="noStrike">
              <a:latin typeface="Arial"/>
            </a:endParaRPr>
          </a:p>
          <a:p>
            <a:pPr>
              <a:lnSpc>
                <a:spcPct val="110000"/>
              </a:lnSpc>
            </a:pPr>
            <a:r>
              <a:rPr b="0" lang="en-US" sz="2800" spc="-1" strike="noStrike">
                <a:solidFill>
                  <a:srgbClr val="000000"/>
                </a:solidFill>
                <a:latin typeface="Calibri"/>
              </a:rPr>
              <a:t>Given a </a:t>
            </a:r>
            <a:r>
              <a:rPr b="0" i="1" lang="en-US" sz="2800" spc="-1" strike="noStrike">
                <a:solidFill>
                  <a:srgbClr val="000000"/>
                </a:solidFill>
                <a:latin typeface="Calibri"/>
              </a:rPr>
              <a:t>k</a:t>
            </a:r>
            <a:r>
              <a:rPr b="0" lang="en-US" sz="2800" spc="-1" strike="noStrike">
                <a:solidFill>
                  <a:srgbClr val="000000"/>
                </a:solidFill>
                <a:latin typeface="Calibri"/>
              </a:rPr>
              <a:t>, find a partition of </a:t>
            </a:r>
            <a:r>
              <a:rPr b="0" i="1" lang="en-US" sz="2800" spc="-1" strike="noStrike">
                <a:solidFill>
                  <a:srgbClr val="000000"/>
                </a:solidFill>
                <a:latin typeface="Calibri"/>
              </a:rPr>
              <a:t>k clusters </a:t>
            </a:r>
            <a:r>
              <a:rPr b="0" lang="en-US" sz="2800" spc="-1" strike="noStrike">
                <a:solidFill>
                  <a:srgbClr val="000000"/>
                </a:solidFill>
                <a:latin typeface="Calibri"/>
              </a:rPr>
              <a:t>that optimizes the chosen partitioning criterion</a:t>
            </a:r>
            <a:endParaRPr b="0" lang="en-US" sz="2800" spc="-1" strike="noStrike">
              <a:latin typeface="Arial"/>
            </a:endParaRPr>
          </a:p>
          <a:p>
            <a:pPr marL="457200">
              <a:lnSpc>
                <a:spcPct val="110000"/>
              </a:lnSpc>
            </a:pPr>
            <a:r>
              <a:rPr b="0" lang="en-US" sz="2400" spc="-1" strike="noStrike">
                <a:solidFill>
                  <a:srgbClr val="000000"/>
                </a:solidFill>
                <a:latin typeface="Calibri"/>
              </a:rPr>
              <a:t>Global optimal: exhaustively enumerate all partitions</a:t>
            </a:r>
            <a:endParaRPr b="0" lang="en-US" sz="2400" spc="-1" strike="noStrike">
              <a:latin typeface="Arial"/>
            </a:endParaRPr>
          </a:p>
          <a:p>
            <a:pPr marL="457200">
              <a:lnSpc>
                <a:spcPct val="110000"/>
              </a:lnSpc>
            </a:pPr>
            <a:r>
              <a:rPr b="0" lang="en-US" sz="2400" spc="-1" strike="noStrike">
                <a:solidFill>
                  <a:srgbClr val="000000"/>
                </a:solidFill>
                <a:latin typeface="Calibri"/>
              </a:rPr>
              <a:t>Heuristic methods: </a:t>
            </a:r>
            <a:r>
              <a:rPr b="0" i="1" lang="en-US" sz="2400" spc="-1" strike="noStrike">
                <a:solidFill>
                  <a:srgbClr val="000000"/>
                </a:solidFill>
                <a:latin typeface="Calibri"/>
              </a:rPr>
              <a:t>k-means</a:t>
            </a:r>
            <a:r>
              <a:rPr b="0" lang="en-US" sz="2400" spc="-1" strike="noStrike">
                <a:solidFill>
                  <a:srgbClr val="000000"/>
                </a:solidFill>
                <a:latin typeface="Calibri"/>
              </a:rPr>
              <a:t> and </a:t>
            </a:r>
            <a:r>
              <a:rPr b="0" i="1" lang="en-US" sz="2400" spc="-1" strike="noStrike">
                <a:solidFill>
                  <a:srgbClr val="000000"/>
                </a:solidFill>
                <a:latin typeface="Calibri"/>
              </a:rPr>
              <a:t>k-medoids</a:t>
            </a:r>
            <a:r>
              <a:rPr b="0" lang="en-US" sz="2400" spc="-1" strike="noStrike">
                <a:solidFill>
                  <a:srgbClr val="000000"/>
                </a:solidFill>
                <a:latin typeface="Calibri"/>
              </a:rPr>
              <a:t> algorithms</a:t>
            </a:r>
            <a:endParaRPr b="0" lang="en-US" sz="2400" spc="-1" strike="noStrike">
              <a:latin typeface="Arial"/>
            </a:endParaRPr>
          </a:p>
          <a:p>
            <a:pPr marL="457200">
              <a:lnSpc>
                <a:spcPct val="110000"/>
              </a:lnSpc>
            </a:pPr>
            <a:r>
              <a:rPr b="0" i="1" lang="en-US" sz="2400" spc="-1" strike="noStrike" u="sng">
                <a:solidFill>
                  <a:srgbClr val="000000"/>
                </a:solidFill>
                <a:uFillTx/>
                <a:latin typeface="Calibri"/>
              </a:rPr>
              <a:t>k-means</a:t>
            </a:r>
            <a:r>
              <a:rPr b="0" lang="en-US" sz="2400" spc="-1" strike="noStrike">
                <a:solidFill>
                  <a:srgbClr val="000000"/>
                </a:solidFill>
                <a:latin typeface="Calibri"/>
              </a:rPr>
              <a:t>: Each cluster is represented by the center of the cluster</a:t>
            </a:r>
            <a:endParaRPr b="0" lang="en-US" sz="2400" spc="-1" strike="noStrike">
              <a:latin typeface="Arial"/>
            </a:endParaRPr>
          </a:p>
          <a:p>
            <a:pPr marL="457200">
              <a:lnSpc>
                <a:spcPct val="110000"/>
              </a:lnSpc>
            </a:pPr>
            <a:r>
              <a:rPr b="0" i="1" lang="en-US" sz="2400" spc="-1" strike="noStrike" u="sng">
                <a:solidFill>
                  <a:srgbClr val="000000"/>
                </a:solidFill>
                <a:uFillTx/>
                <a:latin typeface="Calibri"/>
              </a:rPr>
              <a:t>k-medoids</a:t>
            </a:r>
            <a:r>
              <a:rPr b="0" lang="en-US" sz="2400" spc="-1" strike="noStrike">
                <a:solidFill>
                  <a:srgbClr val="000000"/>
                </a:solidFill>
                <a:latin typeface="Calibri"/>
              </a:rPr>
              <a:t> : Each cluster is represented by one of the objects in the cluster  </a:t>
            </a:r>
            <a:endParaRPr b="0" lang="en-US" sz="2400" spc="-1" strike="noStrike">
              <a:latin typeface="Arial"/>
            </a:endParaRPr>
          </a:p>
        </p:txBody>
      </p:sp>
      <p:sp>
        <p:nvSpPr>
          <p:cNvPr id="456"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8CE840FF-4945-493B-A968-8140D1CA4B9D}" type="slidenum">
              <a:rPr b="0" lang="en-US" sz="1800" spc="-1" strike="noStrike">
                <a:solidFill>
                  <a:srgbClr val="b2b2b2"/>
                </a:solidFill>
                <a:latin typeface="Calibri"/>
              </a:rPr>
              <a:t>&lt;number&gt;</a:t>
            </a:fld>
            <a:endParaRPr b="0" lang="en-US" sz="1800" spc="-1" strike="noStrike">
              <a:latin typeface="Arial"/>
            </a:endParaRPr>
          </a:p>
        </p:txBody>
      </p:sp>
    </p:spTree>
  </p:cSld>
  <p:transition>
    <p:checker dir="horz"/>
  </p:transition>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29160" y="57600"/>
            <a:ext cx="7771680" cy="14396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  </a:t>
            </a:r>
            <a:r>
              <a:rPr b="1" lang="en-US" sz="2400" spc="-1" strike="noStrike">
                <a:solidFill>
                  <a:srgbClr val="000000"/>
                </a:solidFill>
                <a:latin typeface="Calibri"/>
              </a:rPr>
              <a:t>K-means clustering -Flowchart</a:t>
            </a:r>
            <a:endParaRPr b="0" lang="en-US" sz="2400" spc="-1" strike="noStrike">
              <a:latin typeface="Arial"/>
            </a:endParaRPr>
          </a:p>
        </p:txBody>
      </p:sp>
      <p:pic>
        <p:nvPicPr>
          <p:cNvPr id="458" name="Picture 3" descr=""/>
          <p:cNvPicPr/>
          <p:nvPr/>
        </p:nvPicPr>
        <p:blipFill>
          <a:blip r:embed="rId1"/>
          <a:stretch/>
        </p:blipFill>
        <p:spPr>
          <a:xfrm>
            <a:off x="1905120" y="2091240"/>
            <a:ext cx="4209480" cy="3542760"/>
          </a:xfrm>
          <a:prstGeom prst="rect">
            <a:avLst/>
          </a:prstGeom>
          <a:ln>
            <a:noFill/>
          </a:ln>
        </p:spPr>
      </p:pic>
      <p:sp>
        <p:nvSpPr>
          <p:cNvPr id="459"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3A1910EB-A719-4872-9EF8-F96AF0BB1EC8}"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609480" y="1752480"/>
            <a:ext cx="6400080" cy="4308120"/>
          </a:xfrm>
          <a:prstGeom prst="rect">
            <a:avLst/>
          </a:prstGeom>
          <a:noFill/>
          <a:ln>
            <a:noFill/>
          </a:ln>
        </p:spPr>
        <p:style>
          <a:lnRef idx="0"/>
          <a:fillRef idx="0"/>
          <a:effectRef idx="0"/>
          <a:fontRef idx="minor"/>
        </p:style>
        <p:txBody>
          <a:bodyPr lIns="0" rIns="0" tIns="0" bIns="0"/>
          <a:p>
            <a:pPr>
              <a:lnSpc>
                <a:spcPct val="100000"/>
              </a:lnSpc>
            </a:pPr>
            <a:r>
              <a:rPr b="1" lang="en-US" sz="2000" spc="-1" strike="noStrike">
                <a:solidFill>
                  <a:srgbClr val="000000"/>
                </a:solidFill>
                <a:latin typeface="Times New Roman"/>
              </a:rPr>
              <a:t>K={2,3,4,10,11,12,20,25,30} </a:t>
            </a:r>
            <a:endParaRPr b="0" lang="en-US" sz="2000" spc="-1" strike="noStrike">
              <a:latin typeface="Arial"/>
            </a:endParaRPr>
          </a:p>
          <a:p>
            <a:pPr>
              <a:lnSpc>
                <a:spcPct val="100000"/>
              </a:lnSpc>
            </a:pPr>
            <a:r>
              <a:rPr b="1" lang="en-US" sz="2000" spc="-1" strike="noStrike">
                <a:solidFill>
                  <a:srgbClr val="000000"/>
                </a:solidFill>
                <a:latin typeface="Times New Roman"/>
              </a:rPr>
              <a:t>K=2</a:t>
            </a:r>
            <a:endParaRPr b="0" lang="en-US" sz="2000" spc="-1" strike="noStrike">
              <a:latin typeface="Arial"/>
            </a:endParaRPr>
          </a:p>
          <a:p>
            <a:pPr>
              <a:lnSpc>
                <a:spcPct val="100000"/>
              </a:lnSpc>
            </a:pPr>
            <a:r>
              <a:rPr b="1" lang="en-US" sz="2000" spc="-1" strike="noStrike">
                <a:solidFill>
                  <a:srgbClr val="000000"/>
                </a:solidFill>
                <a:latin typeface="Times New Roman"/>
              </a:rPr>
              <a:t>M1=4  M2=12</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Times New Roman"/>
              </a:rPr>
              <a:t>K1={2,3,4}   K2={10,11,12,20,25,30}</a:t>
            </a:r>
            <a:endParaRPr b="0" lang="en-US" sz="2000" spc="-1" strike="noStrike">
              <a:latin typeface="Arial"/>
            </a:endParaRPr>
          </a:p>
          <a:p>
            <a:pPr>
              <a:lnSpc>
                <a:spcPct val="100000"/>
              </a:lnSpc>
            </a:pPr>
            <a:r>
              <a:rPr b="1" lang="en-US" sz="2000" spc="-1" strike="noStrike">
                <a:solidFill>
                  <a:srgbClr val="000000"/>
                </a:solidFill>
                <a:latin typeface="Times New Roman"/>
              </a:rPr>
              <a:t>M1=3            M2=18</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Times New Roman"/>
              </a:rPr>
              <a:t>K1={  2,3,4,10}                  K2={11,12,20,25,30}</a:t>
            </a:r>
            <a:endParaRPr b="0" lang="en-US" sz="2000" spc="-1" strike="noStrike">
              <a:latin typeface="Arial"/>
            </a:endParaRPr>
          </a:p>
          <a:p>
            <a:pPr>
              <a:lnSpc>
                <a:spcPct val="100000"/>
              </a:lnSpc>
            </a:pPr>
            <a:r>
              <a:rPr b="1" lang="en-US" sz="2000" spc="-1" strike="noStrike">
                <a:solidFill>
                  <a:srgbClr val="000000"/>
                </a:solidFill>
                <a:latin typeface="Times New Roman"/>
              </a:rPr>
              <a:t>M1=4.75       =5                       M2=19.6=20</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Times New Roman"/>
              </a:rPr>
              <a:t>K1={2,3,4,10,11,12}            K2={20,25,30}</a:t>
            </a:r>
            <a:endParaRPr b="0" lang="en-US" sz="2000" spc="-1" strike="noStrike">
              <a:latin typeface="Arial"/>
            </a:endParaRPr>
          </a:p>
          <a:p>
            <a:pPr>
              <a:lnSpc>
                <a:spcPct val="100000"/>
              </a:lnSpc>
            </a:pPr>
            <a:r>
              <a:rPr b="1" lang="en-US" sz="2000" spc="-1" strike="noStrike">
                <a:solidFill>
                  <a:srgbClr val="000000"/>
                </a:solidFill>
                <a:latin typeface="Times New Roman"/>
              </a:rPr>
              <a:t>M1=7                                    M2=25</a:t>
            </a:r>
            <a:endParaRPr b="0" lang="en-US" sz="2000" spc="-1" strike="noStrike">
              <a:latin typeface="Arial"/>
            </a:endParaRPr>
          </a:p>
          <a:p>
            <a:pPr>
              <a:lnSpc>
                <a:spcPct val="100000"/>
              </a:lnSpc>
            </a:pPr>
            <a:r>
              <a:rPr b="1" lang="en-US" sz="2000" spc="-1" strike="noStrike">
                <a:solidFill>
                  <a:srgbClr val="000000"/>
                </a:solidFill>
                <a:latin typeface="Times New Roman"/>
              </a:rPr>
              <a:t>K1={2,3,4,10,11,12}             K2={20,25,30}</a:t>
            </a:r>
            <a:endParaRPr b="0" lang="en-US" sz="2000" spc="-1" strike="noStrike">
              <a:latin typeface="Arial"/>
            </a:endParaRPr>
          </a:p>
          <a:p>
            <a:pPr>
              <a:lnSpc>
                <a:spcPct val="100000"/>
              </a:lnSpc>
            </a:pPr>
            <a:r>
              <a:rPr b="1" lang="en-US" sz="2000" spc="-1" strike="noStrike">
                <a:solidFill>
                  <a:srgbClr val="000000"/>
                </a:solidFill>
                <a:latin typeface="Times New Roman"/>
              </a:rPr>
              <a:t>M1=7                                    M2-25</a:t>
            </a:r>
            <a:endParaRPr b="0" lang="en-US" sz="2000" spc="-1" strike="noStrike">
              <a:latin typeface="Arial"/>
            </a:endParaRPr>
          </a:p>
        </p:txBody>
      </p:sp>
      <p:sp>
        <p:nvSpPr>
          <p:cNvPr id="461" name="CustomShape 2"/>
          <p:cNvSpPr/>
          <p:nvPr/>
        </p:nvSpPr>
        <p:spPr>
          <a:xfrm>
            <a:off x="533520" y="457200"/>
            <a:ext cx="5866560" cy="8208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Calibri"/>
                <a:ea typeface="DejaVu Sans"/>
              </a:rPr>
              <a:t>K-Means algorithm-One Dimensional</a:t>
            </a:r>
            <a:endParaRPr b="0" lang="en-US" sz="2400" spc="-1" strike="noStrike">
              <a:latin typeface="Arial"/>
            </a:endParaRPr>
          </a:p>
        </p:txBody>
      </p:sp>
      <p:sp>
        <p:nvSpPr>
          <p:cNvPr id="462"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B8E50839-4CE8-4BC2-B897-4C2A4213188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685800" y="2126160"/>
            <a:ext cx="7771680" cy="14396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 1</a:t>
            </a:r>
            <a:endParaRPr b="0" lang="en-US" sz="3200" spc="-1" strike="noStrike">
              <a:latin typeface="Arial"/>
            </a:endParaRPr>
          </a:p>
        </p:txBody>
      </p:sp>
      <p:sp>
        <p:nvSpPr>
          <p:cNvPr id="464" name="CustomShape 2"/>
          <p:cNvSpPr/>
          <p:nvPr/>
        </p:nvSpPr>
        <p:spPr>
          <a:xfrm>
            <a:off x="152280" y="-21960"/>
            <a:ext cx="7771680" cy="49176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K-means Clustering two dimension</a:t>
            </a:r>
            <a:endParaRPr b="0" lang="en-US" sz="2800" spc="-1" strike="noStrike">
              <a:latin typeface="Arial"/>
            </a:endParaRPr>
          </a:p>
        </p:txBody>
      </p:sp>
      <p:pic>
        <p:nvPicPr>
          <p:cNvPr id="465" name="Picture 3" descr=""/>
          <p:cNvPicPr/>
          <p:nvPr/>
        </p:nvPicPr>
        <p:blipFill>
          <a:blip r:embed="rId1"/>
          <a:stretch/>
        </p:blipFill>
        <p:spPr>
          <a:xfrm>
            <a:off x="-29160" y="1295280"/>
            <a:ext cx="3494880" cy="2104200"/>
          </a:xfrm>
          <a:prstGeom prst="rect">
            <a:avLst/>
          </a:prstGeom>
          <a:ln>
            <a:noFill/>
          </a:ln>
        </p:spPr>
      </p:pic>
      <p:pic>
        <p:nvPicPr>
          <p:cNvPr id="466" name="Picture 4" descr=""/>
          <p:cNvPicPr/>
          <p:nvPr/>
        </p:nvPicPr>
        <p:blipFill>
          <a:blip r:embed="rId2"/>
          <a:stretch/>
        </p:blipFill>
        <p:spPr>
          <a:xfrm>
            <a:off x="685800" y="3933720"/>
            <a:ext cx="3504600" cy="1247040"/>
          </a:xfrm>
          <a:prstGeom prst="rect">
            <a:avLst/>
          </a:prstGeom>
          <a:ln>
            <a:noFill/>
          </a:ln>
        </p:spPr>
      </p:pic>
      <p:pic>
        <p:nvPicPr>
          <p:cNvPr id="467" name="Picture 5" descr=""/>
          <p:cNvPicPr/>
          <p:nvPr/>
        </p:nvPicPr>
        <p:blipFill>
          <a:blip r:embed="rId3"/>
          <a:stretch/>
        </p:blipFill>
        <p:spPr>
          <a:xfrm>
            <a:off x="4114800" y="1424880"/>
            <a:ext cx="4342680" cy="1104120"/>
          </a:xfrm>
          <a:prstGeom prst="rect">
            <a:avLst/>
          </a:prstGeom>
          <a:ln>
            <a:noFill/>
          </a:ln>
        </p:spPr>
      </p:pic>
      <p:pic>
        <p:nvPicPr>
          <p:cNvPr id="468" name="Picture 6" descr=""/>
          <p:cNvPicPr/>
          <p:nvPr/>
        </p:nvPicPr>
        <p:blipFill>
          <a:blip r:embed="rId4"/>
          <a:stretch/>
        </p:blipFill>
        <p:spPr>
          <a:xfrm>
            <a:off x="4385160" y="3276720"/>
            <a:ext cx="4752360" cy="1904400"/>
          </a:xfrm>
          <a:prstGeom prst="rect">
            <a:avLst/>
          </a:prstGeom>
          <a:ln>
            <a:noFill/>
          </a:ln>
        </p:spPr>
      </p:pic>
      <p:sp>
        <p:nvSpPr>
          <p:cNvPr id="469"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AF3CAB19-B603-4E78-982B-1CB70A1BC39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685800" y="2126160"/>
            <a:ext cx="7771680" cy="14396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Contd..</a:t>
            </a:r>
            <a:endParaRPr b="0" lang="en-US" sz="3200" spc="-1" strike="noStrike">
              <a:latin typeface="Arial"/>
            </a:endParaRPr>
          </a:p>
        </p:txBody>
      </p:sp>
      <p:pic>
        <p:nvPicPr>
          <p:cNvPr id="471" name="Picture 3" descr=""/>
          <p:cNvPicPr/>
          <p:nvPr/>
        </p:nvPicPr>
        <p:blipFill>
          <a:blip r:embed="rId1"/>
          <a:stretch/>
        </p:blipFill>
        <p:spPr>
          <a:xfrm>
            <a:off x="5760" y="2066760"/>
            <a:ext cx="5409360" cy="2056680"/>
          </a:xfrm>
          <a:prstGeom prst="rect">
            <a:avLst/>
          </a:prstGeom>
          <a:ln>
            <a:noFill/>
          </a:ln>
        </p:spPr>
      </p:pic>
      <p:pic>
        <p:nvPicPr>
          <p:cNvPr id="472" name="Picture 4" descr=""/>
          <p:cNvPicPr/>
          <p:nvPr/>
        </p:nvPicPr>
        <p:blipFill>
          <a:blip r:embed="rId2"/>
          <a:stretch/>
        </p:blipFill>
        <p:spPr>
          <a:xfrm>
            <a:off x="29160" y="1609560"/>
            <a:ext cx="4580640" cy="323280"/>
          </a:xfrm>
          <a:prstGeom prst="rect">
            <a:avLst/>
          </a:prstGeom>
          <a:ln>
            <a:noFill/>
          </a:ln>
        </p:spPr>
      </p:pic>
      <p:pic>
        <p:nvPicPr>
          <p:cNvPr id="473" name="Picture 5" descr=""/>
          <p:cNvPicPr/>
          <p:nvPr/>
        </p:nvPicPr>
        <p:blipFill>
          <a:blip r:embed="rId3"/>
          <a:stretch/>
        </p:blipFill>
        <p:spPr>
          <a:xfrm>
            <a:off x="5760" y="4124160"/>
            <a:ext cx="5432760" cy="1723320"/>
          </a:xfrm>
          <a:prstGeom prst="rect">
            <a:avLst/>
          </a:prstGeom>
          <a:ln>
            <a:noFill/>
          </a:ln>
        </p:spPr>
      </p:pic>
      <p:pic>
        <p:nvPicPr>
          <p:cNvPr id="474" name="Picture 6" descr=""/>
          <p:cNvPicPr/>
          <p:nvPr/>
        </p:nvPicPr>
        <p:blipFill>
          <a:blip r:embed="rId4"/>
          <a:stretch/>
        </p:blipFill>
        <p:spPr>
          <a:xfrm>
            <a:off x="5715000" y="2022840"/>
            <a:ext cx="3428280" cy="1237680"/>
          </a:xfrm>
          <a:prstGeom prst="rect">
            <a:avLst/>
          </a:prstGeom>
          <a:ln>
            <a:noFill/>
          </a:ln>
        </p:spPr>
      </p:pic>
      <p:sp>
        <p:nvSpPr>
          <p:cNvPr id="475"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164D9F5-38C0-4C1F-AFCB-FC0D05086113}"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0" y="6840"/>
            <a:ext cx="7771680" cy="14396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Contd..</a:t>
            </a:r>
            <a:endParaRPr b="0" lang="en-US" sz="3200" spc="-1" strike="noStrike">
              <a:latin typeface="Arial"/>
            </a:endParaRPr>
          </a:p>
        </p:txBody>
      </p:sp>
      <p:pic>
        <p:nvPicPr>
          <p:cNvPr id="477" name="Picture 3" descr=""/>
          <p:cNvPicPr/>
          <p:nvPr/>
        </p:nvPicPr>
        <p:blipFill>
          <a:blip r:embed="rId1"/>
          <a:stretch/>
        </p:blipFill>
        <p:spPr>
          <a:xfrm>
            <a:off x="685800" y="1905120"/>
            <a:ext cx="4599720" cy="380160"/>
          </a:xfrm>
          <a:prstGeom prst="rect">
            <a:avLst/>
          </a:prstGeom>
          <a:ln>
            <a:noFill/>
          </a:ln>
        </p:spPr>
      </p:pic>
      <p:pic>
        <p:nvPicPr>
          <p:cNvPr id="478" name="Picture 4" descr=""/>
          <p:cNvPicPr/>
          <p:nvPr/>
        </p:nvPicPr>
        <p:blipFill>
          <a:blip r:embed="rId2"/>
          <a:stretch/>
        </p:blipFill>
        <p:spPr>
          <a:xfrm>
            <a:off x="685800" y="2205000"/>
            <a:ext cx="4723560" cy="1847160"/>
          </a:xfrm>
          <a:prstGeom prst="rect">
            <a:avLst/>
          </a:prstGeom>
          <a:ln>
            <a:noFill/>
          </a:ln>
        </p:spPr>
      </p:pic>
      <p:pic>
        <p:nvPicPr>
          <p:cNvPr id="479" name="Picture 5" descr=""/>
          <p:cNvPicPr/>
          <p:nvPr/>
        </p:nvPicPr>
        <p:blipFill>
          <a:blip r:embed="rId3"/>
          <a:stretch/>
        </p:blipFill>
        <p:spPr>
          <a:xfrm>
            <a:off x="723960" y="4204080"/>
            <a:ext cx="4685760" cy="1818720"/>
          </a:xfrm>
          <a:prstGeom prst="rect">
            <a:avLst/>
          </a:prstGeom>
          <a:ln>
            <a:noFill/>
          </a:ln>
        </p:spPr>
      </p:pic>
      <p:pic>
        <p:nvPicPr>
          <p:cNvPr id="480" name="Picture 7" descr=""/>
          <p:cNvPicPr/>
          <p:nvPr/>
        </p:nvPicPr>
        <p:blipFill>
          <a:blip r:embed="rId4"/>
          <a:stretch/>
        </p:blipFill>
        <p:spPr>
          <a:xfrm>
            <a:off x="5410080" y="3505320"/>
            <a:ext cx="3656880" cy="1094760"/>
          </a:xfrm>
          <a:prstGeom prst="rect">
            <a:avLst/>
          </a:prstGeom>
          <a:ln>
            <a:noFill/>
          </a:ln>
        </p:spPr>
      </p:pic>
      <p:sp>
        <p:nvSpPr>
          <p:cNvPr id="481"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0B2D5A6D-3B73-4EF0-BC32-5CF01D4BFFB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685800" y="2126160"/>
            <a:ext cx="7771680" cy="1439640"/>
          </a:xfrm>
          <a:prstGeom prst="rect">
            <a:avLst/>
          </a:prstGeom>
          <a:noFill/>
          <a:ln>
            <a:noFill/>
          </a:ln>
        </p:spPr>
        <p:style>
          <a:lnRef idx="0"/>
          <a:fillRef idx="0"/>
          <a:effectRef idx="0"/>
          <a:fontRef idx="minor"/>
        </p:style>
      </p:sp>
      <p:sp>
        <p:nvSpPr>
          <p:cNvPr id="483" name="CustomShape 2"/>
          <p:cNvSpPr/>
          <p:nvPr/>
        </p:nvSpPr>
        <p:spPr>
          <a:xfrm>
            <a:off x="0" y="-53280"/>
            <a:ext cx="7771680" cy="1439640"/>
          </a:xfrm>
          <a:prstGeom prst="rect">
            <a:avLst/>
          </a:prstGeom>
          <a:noFill/>
          <a:ln>
            <a:noFill/>
          </a:ln>
        </p:spPr>
        <p:style>
          <a:lnRef idx="0"/>
          <a:fillRef idx="0"/>
          <a:effectRef idx="0"/>
          <a:fontRef idx="minor"/>
        </p:style>
      </p:sp>
      <p:pic>
        <p:nvPicPr>
          <p:cNvPr id="484" name="Picture 3" descr=""/>
          <p:cNvPicPr/>
          <p:nvPr/>
        </p:nvPicPr>
        <p:blipFill>
          <a:blip r:embed="rId1"/>
          <a:stretch/>
        </p:blipFill>
        <p:spPr>
          <a:xfrm>
            <a:off x="457200" y="1623600"/>
            <a:ext cx="4618800" cy="532800"/>
          </a:xfrm>
          <a:prstGeom prst="rect">
            <a:avLst/>
          </a:prstGeom>
          <a:ln>
            <a:noFill/>
          </a:ln>
        </p:spPr>
      </p:pic>
      <p:pic>
        <p:nvPicPr>
          <p:cNvPr id="485" name="Picture 4" descr=""/>
          <p:cNvPicPr/>
          <p:nvPr/>
        </p:nvPicPr>
        <p:blipFill>
          <a:blip r:embed="rId2"/>
          <a:stretch/>
        </p:blipFill>
        <p:spPr>
          <a:xfrm>
            <a:off x="485640" y="2072160"/>
            <a:ext cx="4590360" cy="1789920"/>
          </a:xfrm>
          <a:prstGeom prst="rect">
            <a:avLst/>
          </a:prstGeom>
          <a:ln>
            <a:noFill/>
          </a:ln>
        </p:spPr>
      </p:pic>
      <p:pic>
        <p:nvPicPr>
          <p:cNvPr id="486" name="Picture 5" descr=""/>
          <p:cNvPicPr/>
          <p:nvPr/>
        </p:nvPicPr>
        <p:blipFill>
          <a:blip r:embed="rId3"/>
          <a:stretch/>
        </p:blipFill>
        <p:spPr>
          <a:xfrm>
            <a:off x="457200" y="3877920"/>
            <a:ext cx="4618800" cy="1818720"/>
          </a:xfrm>
          <a:prstGeom prst="rect">
            <a:avLst/>
          </a:prstGeom>
          <a:ln>
            <a:noFill/>
          </a:ln>
        </p:spPr>
      </p:pic>
      <p:pic>
        <p:nvPicPr>
          <p:cNvPr id="487" name="Picture 6" descr=""/>
          <p:cNvPicPr/>
          <p:nvPr/>
        </p:nvPicPr>
        <p:blipFill>
          <a:blip r:embed="rId4"/>
          <a:stretch/>
        </p:blipFill>
        <p:spPr>
          <a:xfrm>
            <a:off x="5105520" y="3124080"/>
            <a:ext cx="3609000" cy="1199520"/>
          </a:xfrm>
          <a:prstGeom prst="rect">
            <a:avLst/>
          </a:prstGeom>
          <a:ln>
            <a:noFill/>
          </a:ln>
        </p:spPr>
      </p:pic>
      <p:sp>
        <p:nvSpPr>
          <p:cNvPr id="488"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ABD97D3-CD50-4C99-9E45-5D027D3FF635}"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685800" y="2126160"/>
            <a:ext cx="7771680" cy="1439640"/>
          </a:xfrm>
          <a:prstGeom prst="rect">
            <a:avLst/>
          </a:prstGeom>
          <a:noFill/>
          <a:ln>
            <a:noFill/>
          </a:ln>
        </p:spPr>
        <p:style>
          <a:lnRef idx="0"/>
          <a:fillRef idx="0"/>
          <a:effectRef idx="0"/>
          <a:fontRef idx="minor"/>
        </p:style>
      </p:sp>
      <p:sp>
        <p:nvSpPr>
          <p:cNvPr id="490" name="CustomShape 2"/>
          <p:cNvSpPr/>
          <p:nvPr/>
        </p:nvSpPr>
        <p:spPr>
          <a:xfrm>
            <a:off x="0" y="-40680"/>
            <a:ext cx="7771680" cy="1439640"/>
          </a:xfrm>
          <a:prstGeom prst="rect">
            <a:avLst/>
          </a:prstGeom>
          <a:noFill/>
          <a:ln>
            <a:noFill/>
          </a:ln>
        </p:spPr>
        <p:style>
          <a:lnRef idx="0"/>
          <a:fillRef idx="0"/>
          <a:effectRef idx="0"/>
          <a:fontRef idx="minor"/>
        </p:style>
      </p:sp>
      <p:pic>
        <p:nvPicPr>
          <p:cNvPr id="491" name="Picture 3" descr=""/>
          <p:cNvPicPr/>
          <p:nvPr/>
        </p:nvPicPr>
        <p:blipFill>
          <a:blip r:embed="rId1"/>
          <a:stretch/>
        </p:blipFill>
        <p:spPr>
          <a:xfrm>
            <a:off x="457200" y="1752480"/>
            <a:ext cx="4571280" cy="294480"/>
          </a:xfrm>
          <a:prstGeom prst="rect">
            <a:avLst/>
          </a:prstGeom>
          <a:ln>
            <a:noFill/>
          </a:ln>
        </p:spPr>
      </p:pic>
      <p:pic>
        <p:nvPicPr>
          <p:cNvPr id="492" name="Picture 4" descr=""/>
          <p:cNvPicPr/>
          <p:nvPr/>
        </p:nvPicPr>
        <p:blipFill>
          <a:blip r:embed="rId2"/>
          <a:stretch/>
        </p:blipFill>
        <p:spPr>
          <a:xfrm>
            <a:off x="523800" y="2139120"/>
            <a:ext cx="4504680" cy="1723320"/>
          </a:xfrm>
          <a:prstGeom prst="rect">
            <a:avLst/>
          </a:prstGeom>
          <a:ln>
            <a:noFill/>
          </a:ln>
        </p:spPr>
      </p:pic>
      <p:pic>
        <p:nvPicPr>
          <p:cNvPr id="493" name="Picture 5" descr=""/>
          <p:cNvPicPr/>
          <p:nvPr/>
        </p:nvPicPr>
        <p:blipFill>
          <a:blip r:embed="rId3"/>
          <a:stretch/>
        </p:blipFill>
        <p:spPr>
          <a:xfrm>
            <a:off x="523800" y="3898800"/>
            <a:ext cx="4561920" cy="1793880"/>
          </a:xfrm>
          <a:prstGeom prst="rect">
            <a:avLst/>
          </a:prstGeom>
          <a:ln>
            <a:noFill/>
          </a:ln>
        </p:spPr>
      </p:pic>
      <p:pic>
        <p:nvPicPr>
          <p:cNvPr id="494" name="Picture 6" descr=""/>
          <p:cNvPicPr/>
          <p:nvPr/>
        </p:nvPicPr>
        <p:blipFill>
          <a:blip r:embed="rId4"/>
          <a:stretch/>
        </p:blipFill>
        <p:spPr>
          <a:xfrm>
            <a:off x="5029200" y="3256920"/>
            <a:ext cx="3723120" cy="1247040"/>
          </a:xfrm>
          <a:prstGeom prst="rect">
            <a:avLst/>
          </a:prstGeom>
          <a:ln>
            <a:noFill/>
          </a:ln>
        </p:spPr>
      </p:pic>
      <p:sp>
        <p:nvSpPr>
          <p:cNvPr id="495"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84A59542-BAA6-4C9F-8ADD-E83FC7752783}"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760" y="0"/>
            <a:ext cx="7771680" cy="984240"/>
          </a:xfrm>
          <a:prstGeom prst="rect">
            <a:avLst/>
          </a:prstGeom>
          <a:noFill/>
          <a:ln>
            <a:noFill/>
          </a:ln>
        </p:spPr>
        <p:style>
          <a:lnRef idx="0"/>
          <a:fillRef idx="0"/>
          <a:effectRef idx="0"/>
          <a:fontRef idx="minor"/>
        </p:style>
        <p:txBody>
          <a:bodyPr lIns="0" rIns="0" tIns="0" bIns="0"/>
          <a:p>
            <a:pPr>
              <a:lnSpc>
                <a:spcPct val="100000"/>
              </a:lnSpc>
            </a:pPr>
            <a:br/>
            <a:r>
              <a:rPr b="1" lang="en-US" sz="3200" spc="-1" strike="noStrike">
                <a:solidFill>
                  <a:srgbClr val="000000"/>
                </a:solidFill>
                <a:latin typeface="Calibri"/>
              </a:rPr>
              <a:t>Outline</a:t>
            </a:r>
            <a:endParaRPr b="0" lang="en-US" sz="3200" spc="-1" strike="noStrike">
              <a:latin typeface="Arial"/>
            </a:endParaRPr>
          </a:p>
        </p:txBody>
      </p:sp>
      <p:sp>
        <p:nvSpPr>
          <p:cNvPr id="276" name="CustomShape 2"/>
          <p:cNvSpPr/>
          <p:nvPr/>
        </p:nvSpPr>
        <p:spPr>
          <a:xfrm>
            <a:off x="228600" y="1676520"/>
            <a:ext cx="6043320" cy="378072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77" name="CustomShape 3"/>
          <p:cNvSpPr/>
          <p:nvPr/>
        </p:nvSpPr>
        <p:spPr>
          <a:xfrm>
            <a:off x="380880" y="1600200"/>
            <a:ext cx="6476400" cy="47818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Wingdings" charset="2"/>
              <a:buChar char=""/>
            </a:pPr>
            <a:r>
              <a:rPr b="0" lang="en-US" sz="2800" spc="-1" strike="noStrike">
                <a:solidFill>
                  <a:srgbClr val="000000"/>
                </a:solidFill>
                <a:latin typeface="Calibri"/>
                <a:ea typeface="DejaVu Sans"/>
              </a:rPr>
              <a:t>Application of clustering </a:t>
            </a:r>
            <a:endParaRPr b="0" lang="en-US" sz="2800" spc="-1" strike="noStrike">
              <a:latin typeface="Arial"/>
            </a:endParaRPr>
          </a:p>
          <a:p>
            <a:pPr marL="285840" indent="-285120">
              <a:lnSpc>
                <a:spcPct val="100000"/>
              </a:lnSpc>
              <a:buClr>
                <a:srgbClr val="000000"/>
              </a:buClr>
              <a:buFont typeface="Wingdings" charset="2"/>
              <a:buChar char=""/>
            </a:pPr>
            <a:r>
              <a:rPr b="0" lang="en-US" sz="2800" spc="-1" strike="noStrike">
                <a:solidFill>
                  <a:srgbClr val="000000"/>
                </a:solidFill>
                <a:latin typeface="Calibri"/>
                <a:ea typeface="DejaVu Sans"/>
              </a:rPr>
              <a:t>Types of clustering </a:t>
            </a:r>
            <a:endParaRPr b="0" lang="en-US" sz="2800" spc="-1" strike="noStrike">
              <a:latin typeface="Arial"/>
            </a:endParaRPr>
          </a:p>
          <a:p>
            <a:pPr marL="285840" indent="-285120">
              <a:lnSpc>
                <a:spcPct val="100000"/>
              </a:lnSpc>
              <a:buClr>
                <a:srgbClr val="000000"/>
              </a:buClr>
              <a:buFont typeface="Wingdings" charset="2"/>
              <a:buChar char=""/>
            </a:pPr>
            <a:r>
              <a:rPr b="0" lang="en-US" sz="2800" spc="-1" strike="noStrike">
                <a:solidFill>
                  <a:srgbClr val="000000"/>
                </a:solidFill>
                <a:latin typeface="Calibri"/>
                <a:ea typeface="DejaVu Sans"/>
              </a:rPr>
              <a:t>What is cluster analysis</a:t>
            </a:r>
            <a:endParaRPr b="0" lang="en-US" sz="2800" spc="-1" strike="noStrike">
              <a:latin typeface="Arial"/>
            </a:endParaRPr>
          </a:p>
          <a:p>
            <a:pPr marL="285840" indent="-285120">
              <a:lnSpc>
                <a:spcPct val="100000"/>
              </a:lnSpc>
              <a:buClr>
                <a:srgbClr val="000000"/>
              </a:buClr>
              <a:buFont typeface="Wingdings" charset="2"/>
              <a:buChar char=""/>
            </a:pPr>
            <a:r>
              <a:rPr b="0" lang="en-US" sz="2800" spc="-1" strike="noStrike">
                <a:solidFill>
                  <a:srgbClr val="000000"/>
                </a:solidFill>
                <a:latin typeface="Calibri"/>
                <a:ea typeface="DejaVu Sans"/>
              </a:rPr>
              <a:t>Partition clustering </a:t>
            </a:r>
            <a:endParaRPr b="0" lang="en-US" sz="2800" spc="-1" strike="noStrike">
              <a:latin typeface="Arial"/>
            </a:endParaRPr>
          </a:p>
          <a:p>
            <a:pPr lvl="2" marL="1371600" indent="-456480">
              <a:lnSpc>
                <a:spcPct val="100000"/>
              </a:lnSpc>
              <a:buClr>
                <a:srgbClr val="000000"/>
              </a:buClr>
              <a:buFont typeface="Arial"/>
              <a:buChar char="•"/>
            </a:pPr>
            <a:r>
              <a:rPr b="0" lang="en-US" sz="2800" spc="-1" strike="noStrike">
                <a:solidFill>
                  <a:srgbClr val="000000"/>
                </a:solidFill>
                <a:latin typeface="Calibri"/>
                <a:ea typeface="DejaVu Sans"/>
              </a:rPr>
              <a:t>K-means clustering</a:t>
            </a:r>
            <a:endParaRPr b="0" lang="en-US" sz="2800" spc="-1" strike="noStrike">
              <a:latin typeface="Arial"/>
            </a:endParaRPr>
          </a:p>
          <a:p>
            <a:pPr lvl="2" marL="1371600" indent="-456480">
              <a:lnSpc>
                <a:spcPct val="100000"/>
              </a:lnSpc>
              <a:buClr>
                <a:srgbClr val="000000"/>
              </a:buClr>
              <a:buFont typeface="Arial"/>
              <a:buChar char="•"/>
            </a:pPr>
            <a:r>
              <a:rPr b="0" lang="en-US" sz="2800" spc="-1" strike="noStrike">
                <a:solidFill>
                  <a:srgbClr val="000000"/>
                </a:solidFill>
                <a:latin typeface="Calibri"/>
                <a:ea typeface="DejaVu Sans"/>
              </a:rPr>
              <a:t>Limitation of K-means Clustering</a:t>
            </a: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ea typeface="DejaVu Sans"/>
              </a:rPr>
              <a:t>Hierarchical clustering</a:t>
            </a: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ea typeface="DejaVu Sans"/>
              </a:rPr>
              <a:t>Density based clustering</a:t>
            </a:r>
            <a:endParaRPr b="0" lang="en-US" sz="2800" spc="-1" strike="noStrike">
              <a:latin typeface="Arial"/>
            </a:endParaRPr>
          </a:p>
          <a:p>
            <a:pPr>
              <a:lnSpc>
                <a:spcPct val="100000"/>
              </a:lnSpc>
            </a:pPr>
            <a:r>
              <a:rPr b="0" lang="en-US" sz="2800" spc="-1" strike="noStrike">
                <a:solidFill>
                  <a:srgbClr val="000000"/>
                </a:solidFill>
                <a:latin typeface="Calibri"/>
                <a:ea typeface="DejaVu Sans"/>
              </a:rPr>
              <a:t> </a:t>
            </a:r>
            <a:endParaRPr b="0" lang="en-US" sz="2800" spc="-1" strike="noStrike">
              <a:latin typeface="Arial"/>
            </a:endParaRPr>
          </a:p>
          <a:p>
            <a:pPr>
              <a:lnSpc>
                <a:spcPct val="100000"/>
              </a:lnSpc>
            </a:pPr>
            <a:r>
              <a:rPr b="0" lang="en-US" sz="2800" spc="-1" strike="noStrike">
                <a:solidFill>
                  <a:srgbClr val="000000"/>
                </a:solidFill>
                <a:latin typeface="Calibri"/>
                <a:ea typeface="DejaVu Sans"/>
              </a:rPr>
              <a:t>       </a:t>
            </a:r>
            <a:endParaRPr b="0" lang="en-US" sz="2800" spc="-1" strike="noStrike">
              <a:latin typeface="Arial"/>
            </a:endParaRPr>
          </a:p>
        </p:txBody>
      </p:sp>
      <p:sp>
        <p:nvSpPr>
          <p:cNvPr id="278"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2AFE0B6A-D179-45A7-9977-E806774DFC41}"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0" y="-42840"/>
            <a:ext cx="7771680" cy="1439640"/>
          </a:xfrm>
          <a:prstGeom prst="rect">
            <a:avLst/>
          </a:prstGeom>
          <a:noFill/>
          <a:ln>
            <a:noFill/>
          </a:ln>
        </p:spPr>
        <p:style>
          <a:lnRef idx="0"/>
          <a:fillRef idx="0"/>
          <a:effectRef idx="0"/>
          <a:fontRef idx="minor"/>
        </p:style>
      </p:sp>
      <p:sp>
        <p:nvSpPr>
          <p:cNvPr id="497" name="CustomShape 2"/>
          <p:cNvSpPr/>
          <p:nvPr/>
        </p:nvSpPr>
        <p:spPr>
          <a:xfrm>
            <a:off x="0" y="1414800"/>
            <a:ext cx="7771680" cy="143964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Final assignment</a:t>
            </a:r>
            <a:endParaRPr b="0" lang="en-US" sz="2800" spc="-1" strike="noStrike">
              <a:latin typeface="Arial"/>
            </a:endParaRPr>
          </a:p>
        </p:txBody>
      </p:sp>
      <p:pic>
        <p:nvPicPr>
          <p:cNvPr id="498" name="Picture 3" descr=""/>
          <p:cNvPicPr/>
          <p:nvPr/>
        </p:nvPicPr>
        <p:blipFill>
          <a:blip r:embed="rId1"/>
          <a:stretch/>
        </p:blipFill>
        <p:spPr>
          <a:xfrm>
            <a:off x="2200320" y="2376360"/>
            <a:ext cx="4742640" cy="2104200"/>
          </a:xfrm>
          <a:prstGeom prst="rect">
            <a:avLst/>
          </a:prstGeom>
          <a:ln>
            <a:noFill/>
          </a:ln>
        </p:spPr>
      </p:pic>
      <p:sp>
        <p:nvSpPr>
          <p:cNvPr id="499"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1B06F87-AFE5-4A47-A6D7-B439240C20D3}" type="slidenum">
              <a:rPr b="0" lang="en-US" sz="1800" spc="-1" strike="noStrike">
                <a:solidFill>
                  <a:srgbClr val="b2b2b2"/>
                </a:solidFill>
                <a:latin typeface="Calibri"/>
              </a:rPr>
              <a:t>&lt;number&gt;</a:t>
            </a:fld>
            <a:endParaRPr b="0" lang="en-US" sz="1800" spc="-1" strike="noStrike">
              <a:latin typeface="Arial"/>
            </a:endParaRPr>
          </a:p>
        </p:txBody>
      </p:sp>
      <p:sp>
        <p:nvSpPr>
          <p:cNvPr id="500" name="CustomShape 4"/>
          <p:cNvSpPr/>
          <p:nvPr/>
        </p:nvSpPr>
        <p:spPr>
          <a:xfrm>
            <a:off x="1523880" y="4702680"/>
            <a:ext cx="5257080" cy="2284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Updated centroid for cluster 1 ie. k1</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(185+179+182+188)/4=184                          (72+68+72+77)/4=72</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For K2</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(170+168)/2=169</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(56+60)=58</a:t>
            </a:r>
            <a:endParaRPr b="0" lang="en-US" sz="1800" spc="-1" strike="noStrike">
              <a:latin typeface="Arial"/>
            </a:endParaRPr>
          </a:p>
          <a:p>
            <a:pPr>
              <a:lnSpc>
                <a:spcPct val="100000"/>
              </a:lnSpc>
            </a:pPr>
            <a:endParaRPr b="0" lang="en-US"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0" y="0"/>
            <a:ext cx="7771680" cy="14396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Exercise 1</a:t>
            </a:r>
            <a:endParaRPr b="0" lang="en-US" sz="3200" spc="-1" strike="noStrike">
              <a:latin typeface="Arial"/>
            </a:endParaRPr>
          </a:p>
        </p:txBody>
      </p:sp>
      <p:sp>
        <p:nvSpPr>
          <p:cNvPr id="502" name="CustomShape 2"/>
          <p:cNvSpPr/>
          <p:nvPr/>
        </p:nvSpPr>
        <p:spPr>
          <a:xfrm>
            <a:off x="1371600" y="3840480"/>
            <a:ext cx="6400080" cy="171396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                                                                   </a:t>
            </a:r>
            <a:endParaRPr b="0" lang="en-US" sz="2800" spc="-1" strike="noStrike">
              <a:latin typeface="Arial"/>
            </a:endParaRPr>
          </a:p>
        </p:txBody>
      </p:sp>
      <p:graphicFrame>
        <p:nvGraphicFramePr>
          <p:cNvPr id="503" name="Table 3"/>
          <p:cNvGraphicFramePr/>
          <p:nvPr/>
        </p:nvGraphicFramePr>
        <p:xfrm>
          <a:off x="533520" y="1600200"/>
          <a:ext cx="3123720" cy="3733200"/>
        </p:xfrm>
        <a:graphic>
          <a:graphicData uri="http://schemas.openxmlformats.org/drawingml/2006/table">
            <a:tbl>
              <a:tblPr/>
              <a:tblGrid>
                <a:gridCol w="1562040"/>
                <a:gridCol w="1562040"/>
              </a:tblGrid>
              <a:tr h="592560">
                <a:tc>
                  <a:txBody>
                    <a:bodyPr lIns="68400" rIns="68400"/>
                    <a:p>
                      <a:pPr>
                        <a:lnSpc>
                          <a:spcPct val="115000"/>
                        </a:lnSpc>
                      </a:pPr>
                      <a:r>
                        <a:rPr b="1" lang="en-US" sz="1000" spc="-1" strike="noStrike">
                          <a:solidFill>
                            <a:srgbClr val="ffffff"/>
                          </a:solidFill>
                          <a:latin typeface="Calibri"/>
                        </a:rPr>
                        <a:t>Height</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lIns="68400" rIns="68400"/>
                    <a:p>
                      <a:pPr>
                        <a:lnSpc>
                          <a:spcPct val="115000"/>
                        </a:lnSpc>
                      </a:pPr>
                      <a:r>
                        <a:rPr b="1" lang="en-US" sz="1000" spc="-1" strike="noStrike">
                          <a:solidFill>
                            <a:srgbClr val="ffffff"/>
                          </a:solidFill>
                          <a:latin typeface="Calibri"/>
                        </a:rPr>
                        <a:t>Weight</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261720">
                <a:tc>
                  <a:txBody>
                    <a:bodyPr lIns="68400" rIns="68400"/>
                    <a:p>
                      <a:pPr algn="r">
                        <a:lnSpc>
                          <a:spcPct val="115000"/>
                        </a:lnSpc>
                      </a:pPr>
                      <a:r>
                        <a:rPr b="1" lang="en-US" sz="1000" spc="-1" strike="noStrike">
                          <a:solidFill>
                            <a:srgbClr val="ffffff"/>
                          </a:solidFill>
                          <a:latin typeface="Calibri"/>
                        </a:rPr>
                        <a:t>185</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72</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170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56</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61720">
                <a:tc>
                  <a:txBody>
                    <a:bodyPr lIns="68400" rIns="68400"/>
                    <a:p>
                      <a:pPr algn="r">
                        <a:lnSpc>
                          <a:spcPct val="115000"/>
                        </a:lnSpc>
                      </a:pPr>
                      <a:r>
                        <a:rPr b="1" lang="en-US" sz="1000" spc="-1" strike="noStrike">
                          <a:solidFill>
                            <a:srgbClr val="ffffff"/>
                          </a:solidFill>
                          <a:latin typeface="Calibri"/>
                        </a:rPr>
                        <a:t>168</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60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179</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68</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61720">
                <a:tc>
                  <a:txBody>
                    <a:bodyPr lIns="68400" rIns="68400"/>
                    <a:p>
                      <a:pPr algn="r">
                        <a:lnSpc>
                          <a:spcPct val="115000"/>
                        </a:lnSpc>
                      </a:pPr>
                      <a:r>
                        <a:rPr b="1" lang="en-US" sz="1000" spc="-1" strike="noStrike">
                          <a:solidFill>
                            <a:srgbClr val="ffffff"/>
                          </a:solidFill>
                          <a:latin typeface="Calibri"/>
                        </a:rPr>
                        <a:t>182</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72</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188</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77</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61720">
                <a:tc>
                  <a:txBody>
                    <a:bodyPr lIns="68400" rIns="68400"/>
                    <a:p>
                      <a:pPr algn="r">
                        <a:lnSpc>
                          <a:spcPct val="115000"/>
                        </a:lnSpc>
                      </a:pPr>
                      <a:r>
                        <a:rPr b="1" lang="en-US" sz="1000" spc="-1" strike="noStrike">
                          <a:solidFill>
                            <a:srgbClr val="ffffff"/>
                          </a:solidFill>
                          <a:latin typeface="Calibri"/>
                        </a:rPr>
                        <a:t>180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71</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180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61720">
                <a:tc>
                  <a:txBody>
                    <a:bodyPr lIns="68400" rIns="68400"/>
                    <a:p>
                      <a:pPr algn="r">
                        <a:lnSpc>
                          <a:spcPct val="115000"/>
                        </a:lnSpc>
                      </a:pPr>
                      <a:r>
                        <a:rPr b="1" lang="en-US" sz="1000" spc="-1" strike="noStrike">
                          <a:solidFill>
                            <a:srgbClr val="ffffff"/>
                          </a:solidFill>
                          <a:latin typeface="Calibri"/>
                        </a:rPr>
                        <a:t>183</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84</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180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88</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61720">
                <a:tc>
                  <a:txBody>
                    <a:bodyPr lIns="68400" rIns="68400"/>
                    <a:p>
                      <a:pPr algn="r">
                        <a:lnSpc>
                          <a:spcPct val="115000"/>
                        </a:lnSpc>
                      </a:pPr>
                      <a:r>
                        <a:rPr b="1" lang="en-US" sz="1000" spc="-1" strike="noStrike">
                          <a:solidFill>
                            <a:srgbClr val="ffffff"/>
                          </a:solidFill>
                          <a:latin typeface="Calibri"/>
                        </a:rPr>
                        <a:t>180</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67</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61720">
                <a:tc>
                  <a:txBody>
                    <a:bodyPr lIns="68400" rIns="68400"/>
                    <a:p>
                      <a:pPr algn="r">
                        <a:lnSpc>
                          <a:spcPct val="115000"/>
                        </a:lnSpc>
                      </a:pPr>
                      <a:r>
                        <a:rPr b="1" lang="en-US" sz="1000" spc="-1" strike="noStrike">
                          <a:solidFill>
                            <a:srgbClr val="ffffff"/>
                          </a:solidFill>
                          <a:latin typeface="Calibri"/>
                        </a:rPr>
                        <a:t>177</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lIns="68400" rIns="68400"/>
                    <a:p>
                      <a:pPr algn="r">
                        <a:lnSpc>
                          <a:spcPct val="115000"/>
                        </a:lnSpc>
                      </a:pPr>
                      <a:r>
                        <a:rPr b="0" lang="en-US" sz="1000" spc="-1" strike="noStrike">
                          <a:solidFill>
                            <a:srgbClr val="000000"/>
                          </a:solidFill>
                          <a:latin typeface="Calibri"/>
                        </a:rPr>
                        <a:t>76</a:t>
                      </a:r>
                      <a:endParaRPr b="0" lang="en-US" sz="1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504"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3EEEFEBD-2996-49A4-B901-6530A2C339FA}"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495360" y="30492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Evaluating K-means Clusters</a:t>
            </a:r>
            <a:endParaRPr b="0" lang="en-US" sz="3200" spc="-1" strike="noStrike">
              <a:latin typeface="Arial"/>
            </a:endParaRPr>
          </a:p>
        </p:txBody>
      </p:sp>
      <p:sp>
        <p:nvSpPr>
          <p:cNvPr id="506" name="CustomShape 2"/>
          <p:cNvSpPr/>
          <p:nvPr/>
        </p:nvSpPr>
        <p:spPr>
          <a:xfrm>
            <a:off x="210960" y="1302120"/>
            <a:ext cx="8152560" cy="316944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Calibri"/>
              </a:rPr>
              <a:t>Most common measure is Sum of Squared Error (SSE)</a:t>
            </a:r>
            <a:endParaRPr b="0" lang="en-US" sz="24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For each point, the error is the distance to the nearest cluster</a:t>
            </a:r>
            <a:endParaRPr b="0" lang="en-US" sz="2000" spc="-1" strike="noStrike">
              <a:latin typeface="Arial"/>
            </a:endParaRPr>
          </a:p>
          <a:p>
            <a:pPr lvl="1" marL="800280" indent="-342360">
              <a:lnSpc>
                <a:spcPct val="100000"/>
              </a:lnSpc>
              <a:buClr>
                <a:srgbClr val="000000"/>
              </a:buClr>
              <a:buFont typeface="Arial"/>
              <a:buChar char="•"/>
            </a:pPr>
            <a:r>
              <a:rPr b="0" lang="en-US" sz="2000" spc="-1" strike="noStrike">
                <a:solidFill>
                  <a:srgbClr val="000000"/>
                </a:solidFill>
                <a:latin typeface="Calibri"/>
              </a:rPr>
              <a:t>To get SSE, we square these errors and sum them.</a:t>
            </a:r>
            <a:endParaRPr b="0" lang="en-US" sz="2000" spc="-1" strike="noStrike">
              <a:latin typeface="Arial"/>
            </a:endParaRPr>
          </a:p>
          <a:p>
            <a:pPr>
              <a:lnSpc>
                <a:spcPct val="100000"/>
              </a:lnSpc>
            </a:pPr>
            <a:endParaRPr b="0" lang="en-US" sz="2000" spc="-1" strike="noStrike">
              <a:latin typeface="Arial"/>
            </a:endParaRPr>
          </a:p>
          <a:p>
            <a:pPr marL="457200">
              <a:lnSpc>
                <a:spcPct val="100000"/>
              </a:lnSpc>
            </a:pPr>
            <a:endParaRPr b="0" lang="en-US" sz="2000" spc="-1" strike="noStrike">
              <a:latin typeface="Arial"/>
            </a:endParaRPr>
          </a:p>
          <a:p>
            <a:pPr marL="457200">
              <a:lnSpc>
                <a:spcPct val="100000"/>
              </a:lnSpc>
            </a:pPr>
            <a:endParaRPr b="0" lang="en-US" sz="2000" spc="-1" strike="noStrike">
              <a:latin typeface="Arial"/>
            </a:endParaRPr>
          </a:p>
          <a:p>
            <a:pPr marL="457200">
              <a:lnSpc>
                <a:spcPct val="100000"/>
              </a:lnSpc>
            </a:pPr>
            <a:r>
              <a:rPr b="0" i="1" lang="en-US" sz="2000" spc="-1" strike="noStrike">
                <a:solidFill>
                  <a:srgbClr val="000000"/>
                </a:solidFill>
                <a:latin typeface="Calibri"/>
              </a:rPr>
              <a:t>x </a:t>
            </a:r>
            <a:r>
              <a:rPr b="0" lang="en-US" sz="2000" spc="-1" strike="noStrike">
                <a:solidFill>
                  <a:srgbClr val="000000"/>
                </a:solidFill>
                <a:latin typeface="Calibri"/>
              </a:rPr>
              <a:t>is a data point in cluster </a:t>
            </a:r>
            <a:r>
              <a:rPr b="0" i="1" lang="en-US" sz="2000" spc="-1" strike="noStrike">
                <a:solidFill>
                  <a:srgbClr val="000000"/>
                </a:solidFill>
                <a:latin typeface="Calibri"/>
              </a:rPr>
              <a:t>C</a:t>
            </a:r>
            <a:r>
              <a:rPr b="0" lang="en-US" sz="2000" spc="-1" strike="noStrike" baseline="-25000">
                <a:solidFill>
                  <a:srgbClr val="000000"/>
                </a:solidFill>
                <a:latin typeface="Calibri"/>
              </a:rPr>
              <a:t>i </a:t>
            </a:r>
            <a:r>
              <a:rPr b="0" lang="en-US" sz="2000" spc="-1" strike="noStrike">
                <a:solidFill>
                  <a:srgbClr val="000000"/>
                </a:solidFill>
                <a:latin typeface="Calibri"/>
              </a:rPr>
              <a:t>and </a:t>
            </a:r>
            <a:r>
              <a:rPr b="0" i="1" lang="en-US" sz="2000" spc="-1" strike="noStrike">
                <a:solidFill>
                  <a:srgbClr val="000000"/>
                </a:solidFill>
                <a:latin typeface="Calibri"/>
              </a:rPr>
              <a:t>m</a:t>
            </a:r>
            <a:r>
              <a:rPr b="0" i="1" lang="en-US" sz="2000" spc="-1" strike="noStrike" baseline="-25000">
                <a:solidFill>
                  <a:srgbClr val="000000"/>
                </a:solidFill>
                <a:latin typeface="Calibri"/>
              </a:rPr>
              <a:t>i</a:t>
            </a:r>
            <a:r>
              <a:rPr b="0" lang="en-US" sz="2000" spc="-1" strike="noStrike">
                <a:solidFill>
                  <a:srgbClr val="000000"/>
                </a:solidFill>
                <a:latin typeface="Calibri"/>
              </a:rPr>
              <a:t> is the representative point for cluster </a:t>
            </a:r>
            <a:r>
              <a:rPr b="0" i="1" lang="en-US" sz="2000" spc="-1" strike="noStrike">
                <a:solidFill>
                  <a:srgbClr val="000000"/>
                </a:solidFill>
                <a:latin typeface="Calibri"/>
              </a:rPr>
              <a:t>C</a:t>
            </a:r>
            <a:r>
              <a:rPr b="0" lang="en-US" sz="2000" spc="-1" strike="noStrike" baseline="-25000">
                <a:solidFill>
                  <a:srgbClr val="000000"/>
                </a:solidFill>
                <a:latin typeface="Calibri"/>
              </a:rPr>
              <a:t>i</a:t>
            </a:r>
            <a:r>
              <a:rPr b="0" lang="en-US" sz="2000" spc="-1" strike="noStrike">
                <a:solidFill>
                  <a:srgbClr val="000000"/>
                </a:solidFill>
                <a:latin typeface="Calibri"/>
              </a:rPr>
              <a:t> </a:t>
            </a:r>
            <a:endParaRPr b="0" lang="en-US" sz="2000" spc="-1" strike="noStrike">
              <a:latin typeface="Arial"/>
            </a:endParaRPr>
          </a:p>
          <a:p>
            <a:pPr marL="457200">
              <a:lnSpc>
                <a:spcPct val="100000"/>
              </a:lnSpc>
            </a:pPr>
            <a:r>
              <a:rPr b="0" lang="en-US" sz="1800" spc="-1" strike="noStrike">
                <a:solidFill>
                  <a:srgbClr val="000000"/>
                </a:solidFill>
                <a:latin typeface="Calibri"/>
              </a:rPr>
              <a:t> </a:t>
            </a:r>
            <a:r>
              <a:rPr b="0" i="1" lang="en-US" sz="1800" spc="-1" strike="noStrike">
                <a:solidFill>
                  <a:srgbClr val="000000"/>
                </a:solidFill>
                <a:latin typeface="Calibri"/>
              </a:rPr>
              <a:t>m</a:t>
            </a:r>
            <a:r>
              <a:rPr b="0" i="1" lang="en-US" sz="1800" spc="-1" strike="noStrike" baseline="-25000">
                <a:solidFill>
                  <a:srgbClr val="000000"/>
                </a:solidFill>
                <a:latin typeface="Calibri"/>
              </a:rPr>
              <a:t>i</a:t>
            </a:r>
            <a:r>
              <a:rPr b="0" lang="en-US" sz="1800" spc="-1" strike="noStrike" baseline="-25000">
                <a:solidFill>
                  <a:srgbClr val="000000"/>
                </a:solidFill>
                <a:latin typeface="Calibri"/>
              </a:rPr>
              <a:t> </a:t>
            </a:r>
            <a:r>
              <a:rPr b="0" lang="en-US" sz="1800" spc="-1" strike="noStrike">
                <a:solidFill>
                  <a:srgbClr val="000000"/>
                </a:solidFill>
                <a:latin typeface="Calibri"/>
              </a:rPr>
              <a:t>corresponds to the center (mean) of the cluster</a:t>
            </a:r>
            <a:endParaRPr b="0" lang="en-US" sz="1800" spc="-1" strike="noStrike">
              <a:latin typeface="Arial"/>
            </a:endParaRPr>
          </a:p>
        </p:txBody>
      </p:sp>
      <p:sp>
        <p:nvSpPr>
          <p:cNvPr id="507"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9EAE9028-F528-4293-864A-C82DC84D1A35}" type="slidenum">
              <a:rPr b="0" lang="en-US" sz="1800" spc="-1" strike="noStrike">
                <a:solidFill>
                  <a:srgbClr val="b2b2b2"/>
                </a:solidFill>
                <a:latin typeface="Calibri"/>
              </a:rPr>
              <a:t>&lt;number&gt;</a:t>
            </a:fld>
            <a:endParaRPr b="0" lang="en-US" sz="1800" spc="-1" strike="noStrike">
              <a:latin typeface="Arial"/>
            </a:endParaRPr>
          </a:p>
        </p:txBody>
      </p:sp>
      <p:pic>
        <p:nvPicPr>
          <p:cNvPr id="508" name="" descr=""/>
          <p:cNvPicPr/>
          <p:nvPr/>
        </p:nvPicPr>
        <p:blipFill>
          <a:blip r:embed="rId1"/>
          <a:stretch/>
        </p:blipFill>
        <p:spPr>
          <a:xfrm>
            <a:off x="6121440" y="2590920"/>
            <a:ext cx="3022200" cy="91404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795240" y="291960"/>
            <a:ext cx="7886160" cy="396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Importance of Choosing Initial Centroids</a:t>
            </a:r>
            <a:endParaRPr b="0" lang="en-US" sz="3200" spc="-1" strike="noStrike">
              <a:latin typeface="Arial"/>
            </a:endParaRPr>
          </a:p>
        </p:txBody>
      </p:sp>
      <p:sp>
        <p:nvSpPr>
          <p:cNvPr id="510" name="CustomShape 2"/>
          <p:cNvSpPr/>
          <p:nvPr/>
        </p:nvSpPr>
        <p:spPr>
          <a:xfrm>
            <a:off x="609480" y="4419720"/>
            <a:ext cx="8000280" cy="304200"/>
          </a:xfrm>
          <a:prstGeom prst="rect">
            <a:avLst/>
          </a:prstGeom>
          <a:noFill/>
          <a:ln>
            <a:noFill/>
          </a:ln>
        </p:spPr>
        <p:style>
          <a:lnRef idx="0"/>
          <a:fillRef idx="0"/>
          <a:effectRef idx="0"/>
          <a:fontRef idx="minor"/>
        </p:style>
      </p:sp>
      <p:pic>
        <p:nvPicPr>
          <p:cNvPr id="511" name="Picture 4" descr=""/>
          <p:cNvPicPr/>
          <p:nvPr/>
        </p:nvPicPr>
        <p:blipFill>
          <a:blip r:embed="rId1"/>
          <a:stretch/>
        </p:blipFill>
        <p:spPr>
          <a:xfrm>
            <a:off x="0" y="1450800"/>
            <a:ext cx="3042360" cy="2282040"/>
          </a:xfrm>
          <a:prstGeom prst="rect">
            <a:avLst/>
          </a:prstGeom>
          <a:ln>
            <a:noFill/>
          </a:ln>
        </p:spPr>
      </p:pic>
      <p:pic>
        <p:nvPicPr>
          <p:cNvPr id="512" name="Picture 5" descr=""/>
          <p:cNvPicPr/>
          <p:nvPr/>
        </p:nvPicPr>
        <p:blipFill>
          <a:blip r:embed="rId2"/>
          <a:stretch/>
        </p:blipFill>
        <p:spPr>
          <a:xfrm>
            <a:off x="2743200" y="1450800"/>
            <a:ext cx="3042360" cy="2282040"/>
          </a:xfrm>
          <a:prstGeom prst="rect">
            <a:avLst/>
          </a:prstGeom>
          <a:ln>
            <a:noFill/>
          </a:ln>
        </p:spPr>
      </p:pic>
      <p:pic>
        <p:nvPicPr>
          <p:cNvPr id="513" name="Picture 6" descr=""/>
          <p:cNvPicPr/>
          <p:nvPr/>
        </p:nvPicPr>
        <p:blipFill>
          <a:blip r:embed="rId3"/>
          <a:stretch/>
        </p:blipFill>
        <p:spPr>
          <a:xfrm>
            <a:off x="5638680" y="1450800"/>
            <a:ext cx="3042360" cy="2282040"/>
          </a:xfrm>
          <a:prstGeom prst="rect">
            <a:avLst/>
          </a:prstGeom>
          <a:ln>
            <a:noFill/>
          </a:ln>
        </p:spPr>
      </p:pic>
      <p:pic>
        <p:nvPicPr>
          <p:cNvPr id="514" name="Picture 7" descr=""/>
          <p:cNvPicPr/>
          <p:nvPr/>
        </p:nvPicPr>
        <p:blipFill>
          <a:blip r:embed="rId4"/>
          <a:stretch/>
        </p:blipFill>
        <p:spPr>
          <a:xfrm>
            <a:off x="0" y="3886200"/>
            <a:ext cx="3042360" cy="2282040"/>
          </a:xfrm>
          <a:prstGeom prst="rect">
            <a:avLst/>
          </a:prstGeom>
          <a:ln>
            <a:noFill/>
          </a:ln>
        </p:spPr>
      </p:pic>
      <p:pic>
        <p:nvPicPr>
          <p:cNvPr id="515" name="Picture 8" descr=""/>
          <p:cNvPicPr/>
          <p:nvPr/>
        </p:nvPicPr>
        <p:blipFill>
          <a:blip r:embed="rId5"/>
          <a:stretch/>
        </p:blipFill>
        <p:spPr>
          <a:xfrm>
            <a:off x="2743200" y="3886200"/>
            <a:ext cx="3042360" cy="2282040"/>
          </a:xfrm>
          <a:prstGeom prst="rect">
            <a:avLst/>
          </a:prstGeom>
          <a:ln>
            <a:noFill/>
          </a:ln>
        </p:spPr>
      </p:pic>
      <p:pic>
        <p:nvPicPr>
          <p:cNvPr id="516" name="Picture 9" descr=""/>
          <p:cNvPicPr/>
          <p:nvPr/>
        </p:nvPicPr>
        <p:blipFill>
          <a:blip r:embed="rId6"/>
          <a:stretch/>
        </p:blipFill>
        <p:spPr>
          <a:xfrm>
            <a:off x="5638680" y="3886200"/>
            <a:ext cx="3042360" cy="2282040"/>
          </a:xfrm>
          <a:prstGeom prst="rect">
            <a:avLst/>
          </a:prstGeom>
          <a:ln>
            <a:noFill/>
          </a:ln>
        </p:spPr>
      </p:pic>
      <p:sp>
        <p:nvSpPr>
          <p:cNvPr id="517"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145CF865-ECAF-4A3E-A459-CF43C55F38A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627840" y="288720"/>
            <a:ext cx="7886160" cy="62460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Importance of Choosing Initial Centroids</a:t>
            </a:r>
            <a:endParaRPr b="0" lang="en-US" sz="2800" spc="-1" strike="noStrike">
              <a:latin typeface="Arial"/>
            </a:endParaRPr>
          </a:p>
        </p:txBody>
      </p:sp>
      <p:sp>
        <p:nvSpPr>
          <p:cNvPr id="519" name="CustomShape 2"/>
          <p:cNvSpPr/>
          <p:nvPr/>
        </p:nvSpPr>
        <p:spPr>
          <a:xfrm>
            <a:off x="609480" y="4937040"/>
            <a:ext cx="8000280" cy="304200"/>
          </a:xfrm>
          <a:prstGeom prst="rect">
            <a:avLst/>
          </a:prstGeom>
          <a:noFill/>
          <a:ln>
            <a:noFill/>
          </a:ln>
        </p:spPr>
        <p:style>
          <a:lnRef idx="0"/>
          <a:fillRef idx="0"/>
          <a:effectRef idx="0"/>
          <a:fontRef idx="minor"/>
        </p:style>
      </p:sp>
      <p:pic>
        <p:nvPicPr>
          <p:cNvPr id="520" name="Picture 4" descr=""/>
          <p:cNvPicPr/>
          <p:nvPr/>
        </p:nvPicPr>
        <p:blipFill>
          <a:blip r:embed="rId1"/>
          <a:stretch/>
        </p:blipFill>
        <p:spPr>
          <a:xfrm>
            <a:off x="1806480" y="1871640"/>
            <a:ext cx="5528520" cy="4147560"/>
          </a:xfrm>
          <a:prstGeom prst="rect">
            <a:avLst/>
          </a:prstGeom>
          <a:ln>
            <a:noFill/>
          </a:ln>
        </p:spPr>
      </p:pic>
      <p:pic>
        <p:nvPicPr>
          <p:cNvPr id="521" name="Picture 5" descr=""/>
          <p:cNvPicPr/>
          <p:nvPr/>
        </p:nvPicPr>
        <p:blipFill>
          <a:blip r:embed="rId2"/>
          <a:stretch/>
        </p:blipFill>
        <p:spPr>
          <a:xfrm>
            <a:off x="1806480" y="1871640"/>
            <a:ext cx="5528520" cy="4147560"/>
          </a:xfrm>
          <a:prstGeom prst="rect">
            <a:avLst/>
          </a:prstGeom>
          <a:ln>
            <a:noFill/>
          </a:ln>
        </p:spPr>
      </p:pic>
      <p:pic>
        <p:nvPicPr>
          <p:cNvPr id="522" name="Picture 6" descr=""/>
          <p:cNvPicPr/>
          <p:nvPr/>
        </p:nvPicPr>
        <p:blipFill>
          <a:blip r:embed="rId3"/>
          <a:stretch/>
        </p:blipFill>
        <p:spPr>
          <a:xfrm>
            <a:off x="1806480" y="1871640"/>
            <a:ext cx="5528520" cy="4147560"/>
          </a:xfrm>
          <a:prstGeom prst="rect">
            <a:avLst/>
          </a:prstGeom>
          <a:ln>
            <a:noFill/>
          </a:ln>
        </p:spPr>
      </p:pic>
      <p:pic>
        <p:nvPicPr>
          <p:cNvPr id="523" name="Picture 7" descr=""/>
          <p:cNvPicPr/>
          <p:nvPr/>
        </p:nvPicPr>
        <p:blipFill>
          <a:blip r:embed="rId4"/>
          <a:stretch/>
        </p:blipFill>
        <p:spPr>
          <a:xfrm>
            <a:off x="1806480" y="1871640"/>
            <a:ext cx="5528520" cy="4147560"/>
          </a:xfrm>
          <a:prstGeom prst="rect">
            <a:avLst/>
          </a:prstGeom>
          <a:ln>
            <a:noFill/>
          </a:ln>
        </p:spPr>
      </p:pic>
      <p:pic>
        <p:nvPicPr>
          <p:cNvPr id="524" name="Picture 8" descr=""/>
          <p:cNvPicPr/>
          <p:nvPr/>
        </p:nvPicPr>
        <p:blipFill>
          <a:blip r:embed="rId5"/>
          <a:stretch/>
        </p:blipFill>
        <p:spPr>
          <a:xfrm>
            <a:off x="1806480" y="1871640"/>
            <a:ext cx="5528520" cy="4147560"/>
          </a:xfrm>
          <a:prstGeom prst="rect">
            <a:avLst/>
          </a:prstGeom>
          <a:ln>
            <a:noFill/>
          </a:ln>
        </p:spPr>
      </p:pic>
      <p:pic>
        <p:nvPicPr>
          <p:cNvPr id="525" name="Picture 9" descr=""/>
          <p:cNvPicPr/>
          <p:nvPr/>
        </p:nvPicPr>
        <p:blipFill>
          <a:blip r:embed="rId6"/>
          <a:stretch/>
        </p:blipFill>
        <p:spPr>
          <a:xfrm>
            <a:off x="1806480" y="1871640"/>
            <a:ext cx="5528520" cy="4147560"/>
          </a:xfrm>
          <a:prstGeom prst="rect">
            <a:avLst/>
          </a:prstGeom>
          <a:ln>
            <a:noFill/>
          </a:ln>
        </p:spPr>
      </p:pic>
      <p:sp>
        <p:nvSpPr>
          <p:cNvPr id="526"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B0555848-AF1B-42C8-B7E6-557160E434A3}"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75" dur="indefinite" restart="never" nodeType="tmRoot">
          <p:childTnLst>
            <p:seq>
              <p:cTn id="76" dur="indefinite" nodeType="mainSeq">
                <p:childTnLst>
                  <p:par>
                    <p:cTn id="77" nodeType="clickEffect" fill="hold">
                      <p:stCondLst>
                        <p:cond delay="indefinite"/>
                      </p:stCondLst>
                      <p:childTnLst>
                        <p:par>
                          <p:cTn id="78" nodeType="withEffect" fill="hold">
                            <p:stCondLst>
                              <p:cond delay="0"/>
                            </p:stCondLst>
                            <p:childTnLst>
                              <p:par>
                                <p:cTn id="79" nodeType="clickEffect" fill="hold" presetClass="entr" presetID="1">
                                  <p:stCondLst>
                                    <p:cond delay="0"/>
                                  </p:stCondLst>
                                  <p:childTnLst>
                                    <p:set>
                                      <p:cBhvr>
                                        <p:cTn id="80" dur="1" fill="hold">
                                          <p:stCondLst>
                                            <p:cond delay="499"/>
                                          </p:stCondLst>
                                        </p:cTn>
                                        <p:tgtEl>
                                          <p:spTgt spid="521"/>
                                        </p:tgtEl>
                                        <p:attrNameLst>
                                          <p:attrName>style.visibility</p:attrName>
                                        </p:attrNameLst>
                                      </p:cBhvr>
                                      <p:to>
                                        <p:strVal val="visible"/>
                                      </p:to>
                                    </p:set>
                                  </p:childTnLst>
                                </p:cTn>
                              </p:par>
                            </p:childTnLst>
                          </p:cTn>
                        </p:par>
                      </p:childTnLst>
                    </p:cTn>
                  </p:par>
                  <p:par>
                    <p:cTn id="81" nodeType="clickEffect" fill="hold">
                      <p:stCondLst>
                        <p:cond delay="indefinite"/>
                      </p:stCondLst>
                      <p:childTnLst>
                        <p:par>
                          <p:cTn id="82" nodeType="withEffect" fill="hold">
                            <p:stCondLst>
                              <p:cond delay="0"/>
                            </p:stCondLst>
                            <p:childTnLst>
                              <p:par>
                                <p:cTn id="83" nodeType="clickEffect" fill="hold" presetClass="entr" presetID="1">
                                  <p:stCondLst>
                                    <p:cond delay="0"/>
                                  </p:stCondLst>
                                  <p:childTnLst>
                                    <p:set>
                                      <p:cBhvr>
                                        <p:cTn id="84" dur="1" fill="hold">
                                          <p:stCondLst>
                                            <p:cond delay="499"/>
                                          </p:stCondLst>
                                        </p:cTn>
                                        <p:tgtEl>
                                          <p:spTgt spid="522"/>
                                        </p:tgtEl>
                                        <p:attrNameLst>
                                          <p:attrName>style.visibility</p:attrName>
                                        </p:attrNameLst>
                                      </p:cBhvr>
                                      <p:to>
                                        <p:strVal val="visible"/>
                                      </p:to>
                                    </p:set>
                                  </p:childTnLst>
                                </p:cTn>
                              </p:par>
                            </p:childTnLst>
                          </p:cTn>
                        </p:par>
                      </p:childTnLst>
                    </p:cTn>
                  </p:par>
                  <p:par>
                    <p:cTn id="85" nodeType="clickEffect" fill="hold">
                      <p:stCondLst>
                        <p:cond delay="indefinite"/>
                      </p:stCondLst>
                      <p:childTnLst>
                        <p:par>
                          <p:cTn id="86" nodeType="withEffect" fill="hold">
                            <p:stCondLst>
                              <p:cond delay="0"/>
                            </p:stCondLst>
                            <p:childTnLst>
                              <p:par>
                                <p:cTn id="87" nodeType="clickEffect" fill="hold" presetClass="entr" presetID="1">
                                  <p:stCondLst>
                                    <p:cond delay="0"/>
                                  </p:stCondLst>
                                  <p:childTnLst>
                                    <p:set>
                                      <p:cBhvr>
                                        <p:cTn id="88" dur="1" fill="hold">
                                          <p:stCondLst>
                                            <p:cond delay="499"/>
                                          </p:stCondLst>
                                        </p:cTn>
                                        <p:tgtEl>
                                          <p:spTgt spid="523"/>
                                        </p:tgtEl>
                                        <p:attrNameLst>
                                          <p:attrName>style.visibility</p:attrName>
                                        </p:attrNameLst>
                                      </p:cBhvr>
                                      <p:to>
                                        <p:strVal val="visible"/>
                                      </p:to>
                                    </p:set>
                                  </p:childTnLst>
                                </p:cTn>
                              </p:par>
                            </p:childTnLst>
                          </p:cTn>
                        </p:par>
                      </p:childTnLst>
                    </p:cTn>
                  </p:par>
                  <p:par>
                    <p:cTn id="89" nodeType="clickEffect" fill="hold">
                      <p:stCondLst>
                        <p:cond delay="indefinite"/>
                      </p:stCondLst>
                      <p:childTnLst>
                        <p:par>
                          <p:cTn id="90" nodeType="withEffect" fill="hold">
                            <p:stCondLst>
                              <p:cond delay="0"/>
                            </p:stCondLst>
                            <p:childTnLst>
                              <p:par>
                                <p:cTn id="91" nodeType="clickEffect" fill="hold" presetClass="entr" presetID="1">
                                  <p:stCondLst>
                                    <p:cond delay="0"/>
                                  </p:stCondLst>
                                  <p:childTnLst>
                                    <p:set>
                                      <p:cBhvr>
                                        <p:cTn id="92" dur="1" fill="hold">
                                          <p:stCondLst>
                                            <p:cond delay="499"/>
                                          </p:stCondLst>
                                        </p:cTn>
                                        <p:tgtEl>
                                          <p:spTgt spid="524"/>
                                        </p:tgtEl>
                                        <p:attrNameLst>
                                          <p:attrName>style.visibility</p:attrName>
                                        </p:attrNameLst>
                                      </p:cBhvr>
                                      <p:to>
                                        <p:strVal val="visible"/>
                                      </p:to>
                                    </p:set>
                                  </p:childTnLst>
                                </p:cTn>
                              </p:par>
                            </p:childTnLst>
                          </p:cTn>
                        </p:par>
                      </p:childTnLst>
                    </p:cTn>
                  </p:par>
                  <p:par>
                    <p:cTn id="93" nodeType="clickEffect" fill="hold">
                      <p:stCondLst>
                        <p:cond delay="indefinite"/>
                      </p:stCondLst>
                      <p:childTnLst>
                        <p:par>
                          <p:cTn id="94" nodeType="withEffect" fill="hold">
                            <p:stCondLst>
                              <p:cond delay="0"/>
                            </p:stCondLst>
                            <p:childTnLst>
                              <p:par>
                                <p:cTn id="95" nodeType="clickEffect" fill="hold" presetClass="entr" presetID="1">
                                  <p:stCondLst>
                                    <p:cond delay="0"/>
                                  </p:stCondLst>
                                  <p:childTnLst>
                                    <p:set>
                                      <p:cBhvr>
                                        <p:cTn id="96" dur="1" fill="hold">
                                          <p:stCondLst>
                                            <p:cond delay="499"/>
                                          </p:stCondLst>
                                        </p:cTn>
                                        <p:tgtEl>
                                          <p:spTgt spid="52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723960" y="15228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Importance of Choosing Initial Centroids …</a:t>
            </a:r>
            <a:endParaRPr b="0" lang="en-US" sz="3200" spc="-1" strike="noStrike">
              <a:latin typeface="Arial"/>
            </a:endParaRPr>
          </a:p>
        </p:txBody>
      </p:sp>
      <p:sp>
        <p:nvSpPr>
          <p:cNvPr id="528" name="CustomShape 2"/>
          <p:cNvSpPr/>
          <p:nvPr/>
        </p:nvSpPr>
        <p:spPr>
          <a:xfrm>
            <a:off x="609480" y="4575240"/>
            <a:ext cx="8000280" cy="304200"/>
          </a:xfrm>
          <a:prstGeom prst="rect">
            <a:avLst/>
          </a:prstGeom>
          <a:noFill/>
          <a:ln>
            <a:noFill/>
          </a:ln>
        </p:spPr>
        <p:style>
          <a:lnRef idx="0"/>
          <a:fillRef idx="0"/>
          <a:effectRef idx="0"/>
          <a:fontRef idx="minor"/>
        </p:style>
      </p:sp>
      <p:pic>
        <p:nvPicPr>
          <p:cNvPr id="529" name="Picture 4" descr=""/>
          <p:cNvPicPr/>
          <p:nvPr/>
        </p:nvPicPr>
        <p:blipFill>
          <a:blip r:embed="rId1"/>
          <a:stretch/>
        </p:blipFill>
        <p:spPr>
          <a:xfrm>
            <a:off x="1295280" y="1374840"/>
            <a:ext cx="3042360" cy="2282040"/>
          </a:xfrm>
          <a:prstGeom prst="rect">
            <a:avLst/>
          </a:prstGeom>
          <a:ln>
            <a:noFill/>
          </a:ln>
        </p:spPr>
      </p:pic>
      <p:pic>
        <p:nvPicPr>
          <p:cNvPr id="530" name="Picture 5" descr=""/>
          <p:cNvPicPr/>
          <p:nvPr/>
        </p:nvPicPr>
        <p:blipFill>
          <a:blip r:embed="rId2"/>
          <a:stretch/>
        </p:blipFill>
        <p:spPr>
          <a:xfrm>
            <a:off x="4343400" y="1374840"/>
            <a:ext cx="3042360" cy="2282040"/>
          </a:xfrm>
          <a:prstGeom prst="rect">
            <a:avLst/>
          </a:prstGeom>
          <a:ln>
            <a:noFill/>
          </a:ln>
        </p:spPr>
      </p:pic>
      <p:pic>
        <p:nvPicPr>
          <p:cNvPr id="531" name="Picture 6" descr=""/>
          <p:cNvPicPr/>
          <p:nvPr/>
        </p:nvPicPr>
        <p:blipFill>
          <a:blip r:embed="rId3"/>
          <a:stretch/>
        </p:blipFill>
        <p:spPr>
          <a:xfrm>
            <a:off x="152280" y="3965400"/>
            <a:ext cx="3042360" cy="2282040"/>
          </a:xfrm>
          <a:prstGeom prst="rect">
            <a:avLst/>
          </a:prstGeom>
          <a:ln>
            <a:noFill/>
          </a:ln>
        </p:spPr>
      </p:pic>
      <p:pic>
        <p:nvPicPr>
          <p:cNvPr id="532" name="Picture 7" descr=""/>
          <p:cNvPicPr/>
          <p:nvPr/>
        </p:nvPicPr>
        <p:blipFill>
          <a:blip r:embed="rId4"/>
          <a:stretch/>
        </p:blipFill>
        <p:spPr>
          <a:xfrm>
            <a:off x="2819520" y="3965400"/>
            <a:ext cx="3042360" cy="2282040"/>
          </a:xfrm>
          <a:prstGeom prst="rect">
            <a:avLst/>
          </a:prstGeom>
          <a:ln>
            <a:noFill/>
          </a:ln>
        </p:spPr>
      </p:pic>
      <p:pic>
        <p:nvPicPr>
          <p:cNvPr id="533" name="Picture 8" descr=""/>
          <p:cNvPicPr/>
          <p:nvPr/>
        </p:nvPicPr>
        <p:blipFill>
          <a:blip r:embed="rId5"/>
          <a:stretch/>
        </p:blipFill>
        <p:spPr>
          <a:xfrm>
            <a:off x="5791320" y="3965400"/>
            <a:ext cx="3042360" cy="2282040"/>
          </a:xfrm>
          <a:prstGeom prst="rect">
            <a:avLst/>
          </a:prstGeom>
          <a:ln>
            <a:noFill/>
          </a:ln>
        </p:spPr>
      </p:pic>
      <p:sp>
        <p:nvSpPr>
          <p:cNvPr id="534"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88233C83-914D-4472-8894-9690C0EB58A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609480" y="323280"/>
            <a:ext cx="7923960" cy="54864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Importance of Choosing Initial Centroids …</a:t>
            </a:r>
            <a:endParaRPr b="0" lang="en-US" sz="2800" spc="-1" strike="noStrike">
              <a:latin typeface="Arial"/>
            </a:endParaRPr>
          </a:p>
        </p:txBody>
      </p:sp>
      <p:sp>
        <p:nvSpPr>
          <p:cNvPr id="536" name="CustomShape 2"/>
          <p:cNvSpPr/>
          <p:nvPr/>
        </p:nvSpPr>
        <p:spPr>
          <a:xfrm>
            <a:off x="609480" y="4556160"/>
            <a:ext cx="8000280" cy="304200"/>
          </a:xfrm>
          <a:prstGeom prst="rect">
            <a:avLst/>
          </a:prstGeom>
          <a:noFill/>
          <a:ln>
            <a:noFill/>
          </a:ln>
        </p:spPr>
        <p:style>
          <a:lnRef idx="0"/>
          <a:fillRef idx="0"/>
          <a:effectRef idx="0"/>
          <a:fontRef idx="minor"/>
        </p:style>
      </p:sp>
      <p:pic>
        <p:nvPicPr>
          <p:cNvPr id="537" name="Picture 4" descr=""/>
          <p:cNvPicPr/>
          <p:nvPr/>
        </p:nvPicPr>
        <p:blipFill>
          <a:blip r:embed="rId1"/>
          <a:stretch/>
        </p:blipFill>
        <p:spPr>
          <a:xfrm>
            <a:off x="1905120" y="1490760"/>
            <a:ext cx="5528520" cy="4147560"/>
          </a:xfrm>
          <a:prstGeom prst="rect">
            <a:avLst/>
          </a:prstGeom>
          <a:ln>
            <a:noFill/>
          </a:ln>
        </p:spPr>
      </p:pic>
      <p:pic>
        <p:nvPicPr>
          <p:cNvPr id="538" name="Picture 5" descr=""/>
          <p:cNvPicPr/>
          <p:nvPr/>
        </p:nvPicPr>
        <p:blipFill>
          <a:blip r:embed="rId2"/>
          <a:stretch/>
        </p:blipFill>
        <p:spPr>
          <a:xfrm>
            <a:off x="1905120" y="1490760"/>
            <a:ext cx="5528520" cy="4147560"/>
          </a:xfrm>
          <a:prstGeom prst="rect">
            <a:avLst/>
          </a:prstGeom>
          <a:ln>
            <a:noFill/>
          </a:ln>
        </p:spPr>
      </p:pic>
      <p:pic>
        <p:nvPicPr>
          <p:cNvPr id="539" name="Picture 6" descr=""/>
          <p:cNvPicPr/>
          <p:nvPr/>
        </p:nvPicPr>
        <p:blipFill>
          <a:blip r:embed="rId3"/>
          <a:stretch/>
        </p:blipFill>
        <p:spPr>
          <a:xfrm>
            <a:off x="1905120" y="1490760"/>
            <a:ext cx="5528520" cy="4147560"/>
          </a:xfrm>
          <a:prstGeom prst="rect">
            <a:avLst/>
          </a:prstGeom>
          <a:ln>
            <a:noFill/>
          </a:ln>
        </p:spPr>
      </p:pic>
      <p:pic>
        <p:nvPicPr>
          <p:cNvPr id="540" name="Picture 7" descr=""/>
          <p:cNvPicPr/>
          <p:nvPr/>
        </p:nvPicPr>
        <p:blipFill>
          <a:blip r:embed="rId4"/>
          <a:stretch/>
        </p:blipFill>
        <p:spPr>
          <a:xfrm>
            <a:off x="1905120" y="1490760"/>
            <a:ext cx="5528520" cy="4147560"/>
          </a:xfrm>
          <a:prstGeom prst="rect">
            <a:avLst/>
          </a:prstGeom>
          <a:ln>
            <a:noFill/>
          </a:ln>
        </p:spPr>
      </p:pic>
      <p:pic>
        <p:nvPicPr>
          <p:cNvPr id="541" name="Picture 8" descr=""/>
          <p:cNvPicPr/>
          <p:nvPr/>
        </p:nvPicPr>
        <p:blipFill>
          <a:blip r:embed="rId5"/>
          <a:stretch/>
        </p:blipFill>
        <p:spPr>
          <a:xfrm>
            <a:off x="1905120" y="1490760"/>
            <a:ext cx="5528520" cy="4147560"/>
          </a:xfrm>
          <a:prstGeom prst="rect">
            <a:avLst/>
          </a:prstGeom>
          <a:ln>
            <a:noFill/>
          </a:ln>
        </p:spPr>
      </p:pic>
      <p:sp>
        <p:nvSpPr>
          <p:cNvPr id="542"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63C0DDD3-E49C-40BB-9F96-CCA6B8A78318}"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99" dur="indefinite" restart="never" nodeType="tmRoot">
          <p:childTnLst>
            <p:seq>
              <p:cTn id="100" dur="indefinite" nodeType="mainSeq">
                <p:childTnLst>
                  <p:par>
                    <p:cTn id="101" nodeType="clickEffect" fill="hold">
                      <p:stCondLst>
                        <p:cond delay="indefinite"/>
                      </p:stCondLst>
                      <p:childTnLst>
                        <p:par>
                          <p:cTn id="102" nodeType="withEffect" fill="hold">
                            <p:stCondLst>
                              <p:cond delay="0"/>
                            </p:stCondLst>
                            <p:childTnLst>
                              <p:par>
                                <p:cTn id="103" nodeType="clickEffect" fill="hold" presetClass="entr" presetID="1">
                                  <p:stCondLst>
                                    <p:cond delay="0"/>
                                  </p:stCondLst>
                                  <p:childTnLst>
                                    <p:set>
                                      <p:cBhvr>
                                        <p:cTn id="104" dur="1" fill="hold">
                                          <p:stCondLst>
                                            <p:cond delay="499"/>
                                          </p:stCondLst>
                                        </p:cTn>
                                        <p:tgtEl>
                                          <p:spTgt spid="538"/>
                                        </p:tgtEl>
                                        <p:attrNameLst>
                                          <p:attrName>style.visibility</p:attrName>
                                        </p:attrNameLst>
                                      </p:cBhvr>
                                      <p:to>
                                        <p:strVal val="visible"/>
                                      </p:to>
                                    </p:set>
                                  </p:childTnLst>
                                </p:cTn>
                              </p:par>
                            </p:childTnLst>
                          </p:cTn>
                        </p:par>
                      </p:childTnLst>
                    </p:cTn>
                  </p:par>
                  <p:par>
                    <p:cTn id="105" nodeType="clickEffect" fill="hold">
                      <p:stCondLst>
                        <p:cond delay="indefinite"/>
                      </p:stCondLst>
                      <p:childTnLst>
                        <p:par>
                          <p:cTn id="106" nodeType="withEffect" fill="hold">
                            <p:stCondLst>
                              <p:cond delay="0"/>
                            </p:stCondLst>
                            <p:childTnLst>
                              <p:par>
                                <p:cTn id="107" nodeType="clickEffect" fill="hold" presetClass="entr" presetID="1">
                                  <p:stCondLst>
                                    <p:cond delay="0"/>
                                  </p:stCondLst>
                                  <p:childTnLst>
                                    <p:set>
                                      <p:cBhvr>
                                        <p:cTn id="108" dur="1" fill="hold">
                                          <p:stCondLst>
                                            <p:cond delay="499"/>
                                          </p:stCondLst>
                                        </p:cTn>
                                        <p:tgtEl>
                                          <p:spTgt spid="539"/>
                                        </p:tgtEl>
                                        <p:attrNameLst>
                                          <p:attrName>style.visibility</p:attrName>
                                        </p:attrNameLst>
                                      </p:cBhvr>
                                      <p:to>
                                        <p:strVal val="visible"/>
                                      </p:to>
                                    </p:set>
                                  </p:childTnLst>
                                </p:cTn>
                              </p:par>
                            </p:childTnLst>
                          </p:cTn>
                        </p:par>
                      </p:childTnLst>
                    </p:cTn>
                  </p:par>
                  <p:par>
                    <p:cTn id="109" nodeType="clickEffect" fill="hold">
                      <p:stCondLst>
                        <p:cond delay="indefinite"/>
                      </p:stCondLst>
                      <p:childTnLst>
                        <p:par>
                          <p:cTn id="110" nodeType="withEffect" fill="hold">
                            <p:stCondLst>
                              <p:cond delay="0"/>
                            </p:stCondLst>
                            <p:childTnLst>
                              <p:par>
                                <p:cTn id="111" nodeType="clickEffect" fill="hold" presetClass="entr" presetID="1">
                                  <p:stCondLst>
                                    <p:cond delay="0"/>
                                  </p:stCondLst>
                                  <p:childTnLst>
                                    <p:set>
                                      <p:cBhvr>
                                        <p:cTn id="112" dur="1" fill="hold">
                                          <p:stCondLst>
                                            <p:cond delay="499"/>
                                          </p:stCondLst>
                                        </p:cTn>
                                        <p:tgtEl>
                                          <p:spTgt spid="540"/>
                                        </p:tgtEl>
                                        <p:attrNameLst>
                                          <p:attrName>style.visibility</p:attrName>
                                        </p:attrNameLst>
                                      </p:cBhvr>
                                      <p:to>
                                        <p:strVal val="visible"/>
                                      </p:to>
                                    </p:set>
                                  </p:childTnLst>
                                </p:cTn>
                              </p:par>
                            </p:childTnLst>
                          </p:cTn>
                        </p:par>
                      </p:childTnLst>
                    </p:cTn>
                  </p:par>
                  <p:par>
                    <p:cTn id="113" nodeType="clickEffect" fill="hold">
                      <p:stCondLst>
                        <p:cond delay="indefinite"/>
                      </p:stCondLst>
                      <p:childTnLst>
                        <p:par>
                          <p:cTn id="114" nodeType="withEffect" fill="hold">
                            <p:stCondLst>
                              <p:cond delay="0"/>
                            </p:stCondLst>
                            <p:childTnLst>
                              <p:par>
                                <p:cTn id="115" nodeType="clickEffect" fill="hold" presetClass="entr" presetID="1">
                                  <p:stCondLst>
                                    <p:cond delay="0"/>
                                  </p:stCondLst>
                                  <p:childTnLst>
                                    <p:set>
                                      <p:cBhvr>
                                        <p:cTn id="116" dur="1" fill="hold">
                                          <p:stCondLst>
                                            <p:cond delay="499"/>
                                          </p:stCondLst>
                                        </p:cTn>
                                        <p:tgtEl>
                                          <p:spTgt spid="5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515520" y="323640"/>
            <a:ext cx="7886160" cy="54864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Problems with Selecting Initial Points</a:t>
            </a:r>
            <a:endParaRPr b="0" lang="en-US" sz="2800" spc="-1" strike="noStrike">
              <a:latin typeface="Arial"/>
            </a:endParaRPr>
          </a:p>
        </p:txBody>
      </p:sp>
      <p:sp>
        <p:nvSpPr>
          <p:cNvPr id="544" name="CustomShape 2"/>
          <p:cNvSpPr/>
          <p:nvPr/>
        </p:nvSpPr>
        <p:spPr>
          <a:xfrm>
            <a:off x="899640" y="1459800"/>
            <a:ext cx="7886160" cy="4767840"/>
          </a:xfrm>
          <a:prstGeom prst="rect">
            <a:avLst/>
          </a:prstGeom>
          <a:noFill/>
          <a:ln>
            <a:noFill/>
          </a:ln>
        </p:spPr>
        <p:style>
          <a:lnRef idx="0"/>
          <a:fillRef idx="0"/>
          <a:effectRef idx="0"/>
          <a:fontRef idx="minor"/>
        </p:style>
        <p:txBody>
          <a:bodyPr lIns="0" rIns="0" tIns="0" bIns="0">
            <a:normAutofit/>
          </a:bodyPr>
          <a:p>
            <a:pPr marL="533520" indent="-532800">
              <a:lnSpc>
                <a:spcPct val="100000"/>
              </a:lnSpc>
              <a:spcBef>
                <a:spcPts val="439"/>
              </a:spcBef>
            </a:pPr>
            <a:r>
              <a:rPr b="0" lang="en-US" sz="2200" spc="-1" strike="noStrike">
                <a:solidFill>
                  <a:srgbClr val="000000"/>
                </a:solidFill>
                <a:latin typeface="Calibri"/>
              </a:rPr>
              <a:t>If there are K ‘real’ clusters then the chance of selecting one centroid from each cluster is small. </a:t>
            </a:r>
            <a:endParaRPr b="0" lang="en-US" sz="2200" spc="-1" strike="noStrike">
              <a:latin typeface="Arial"/>
            </a:endParaRPr>
          </a:p>
          <a:p>
            <a:pPr lvl="1" marL="990720" indent="-532800">
              <a:lnSpc>
                <a:spcPct val="100000"/>
              </a:lnSpc>
              <a:spcBef>
                <a:spcPts val="400"/>
              </a:spcBef>
              <a:buClr>
                <a:srgbClr val="000000"/>
              </a:buClr>
              <a:buFont typeface="Arial"/>
              <a:buChar char="•"/>
            </a:pPr>
            <a:r>
              <a:rPr b="0" lang="en-US" sz="2000" spc="-1" strike="noStrike">
                <a:solidFill>
                  <a:srgbClr val="000000"/>
                </a:solidFill>
                <a:latin typeface="Calibri"/>
              </a:rPr>
              <a:t>Chance is relatively small when K is large</a:t>
            </a:r>
            <a:endParaRPr b="0" lang="en-US" sz="2000" spc="-1" strike="noStrike">
              <a:latin typeface="Arial"/>
            </a:endParaRPr>
          </a:p>
          <a:p>
            <a:pPr lvl="1" marL="990720" indent="-532800">
              <a:lnSpc>
                <a:spcPct val="100000"/>
              </a:lnSpc>
              <a:spcBef>
                <a:spcPts val="400"/>
              </a:spcBef>
              <a:buClr>
                <a:srgbClr val="000000"/>
              </a:buClr>
              <a:buFont typeface="Arial"/>
              <a:buChar char="•"/>
            </a:pPr>
            <a:r>
              <a:rPr b="0" lang="en-US" sz="2000" spc="-1" strike="noStrike">
                <a:solidFill>
                  <a:srgbClr val="000000"/>
                </a:solidFill>
                <a:latin typeface="Calibri"/>
              </a:rPr>
              <a:t>If clusters are the same size, n, then</a:t>
            </a:r>
            <a:br/>
            <a:r>
              <a:rPr b="0" lang="en-US" sz="2000" spc="-1" strike="noStrike">
                <a:solidFill>
                  <a:srgbClr val="000000"/>
                </a:solidFill>
                <a:latin typeface="Calibri"/>
              </a:rPr>
              <a:t> </a:t>
            </a:r>
            <a:endParaRPr b="0" lang="en-US" sz="2000" spc="-1" strike="noStrike">
              <a:latin typeface="Arial"/>
            </a:endParaRPr>
          </a:p>
          <a:p>
            <a:pPr marL="990720" indent="-532800">
              <a:lnSpc>
                <a:spcPct val="100000"/>
              </a:lnSpc>
              <a:spcBef>
                <a:spcPts val="400"/>
              </a:spcBef>
            </a:pPr>
            <a:br/>
            <a:br/>
            <a:br/>
            <a:endParaRPr b="0" lang="en-US" sz="2000" spc="-1" strike="noStrike">
              <a:latin typeface="Arial"/>
            </a:endParaRPr>
          </a:p>
          <a:p>
            <a:pPr marL="990720" indent="-532800">
              <a:lnSpc>
                <a:spcPct val="100000"/>
              </a:lnSpc>
              <a:spcBef>
                <a:spcPts val="400"/>
              </a:spcBef>
            </a:pPr>
            <a:r>
              <a:rPr b="0" lang="en-US" sz="2000" spc="-1" strike="noStrike">
                <a:solidFill>
                  <a:srgbClr val="000000"/>
                </a:solidFill>
                <a:latin typeface="Calibri"/>
              </a:rPr>
              <a:t>For example, if K = 10, then probability = 10!/10</a:t>
            </a:r>
            <a:r>
              <a:rPr b="0" lang="en-US" sz="2000" spc="-1" strike="noStrike" baseline="30000">
                <a:solidFill>
                  <a:srgbClr val="000000"/>
                </a:solidFill>
                <a:latin typeface="Calibri"/>
              </a:rPr>
              <a:t>10</a:t>
            </a:r>
            <a:r>
              <a:rPr b="0" lang="en-US" sz="2000" spc="-1" strike="noStrike">
                <a:solidFill>
                  <a:srgbClr val="000000"/>
                </a:solidFill>
                <a:latin typeface="Calibri"/>
              </a:rPr>
              <a:t> = 0.00036</a:t>
            </a:r>
            <a:endParaRPr b="0" lang="en-US" sz="2000" spc="-1" strike="noStrike">
              <a:latin typeface="Arial"/>
            </a:endParaRPr>
          </a:p>
          <a:p>
            <a:pPr marL="990720" indent="-532800">
              <a:lnSpc>
                <a:spcPct val="100000"/>
              </a:lnSpc>
              <a:spcBef>
                <a:spcPts val="400"/>
              </a:spcBef>
            </a:pPr>
            <a:r>
              <a:rPr b="0" lang="en-US" sz="2000" spc="-1" strike="noStrike">
                <a:solidFill>
                  <a:srgbClr val="000000"/>
                </a:solidFill>
                <a:latin typeface="Calibri"/>
              </a:rPr>
              <a:t>Sometimes the initial centroids will readjust themselves in ‘right’ way, and sometimes they don’t</a:t>
            </a:r>
            <a:endParaRPr b="0" lang="en-US" sz="2000" spc="-1" strike="noStrike">
              <a:latin typeface="Arial"/>
            </a:endParaRPr>
          </a:p>
        </p:txBody>
      </p:sp>
      <p:sp>
        <p:nvSpPr>
          <p:cNvPr id="545"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30AEB853-12E6-4B3C-8ADA-C52F2A201C64}" type="slidenum">
              <a:rPr b="0" lang="en-US" sz="1800" spc="-1" strike="noStrike">
                <a:solidFill>
                  <a:srgbClr val="b2b2b2"/>
                </a:solidFill>
                <a:latin typeface="Calibri"/>
              </a:rPr>
              <a:t>&lt;number&gt;</a:t>
            </a:fld>
            <a:endParaRPr b="0" lang="en-US" sz="1800" spc="-1" strike="noStrike">
              <a:latin typeface="Arial"/>
            </a:endParaRPr>
          </a:p>
        </p:txBody>
      </p:sp>
      <p:pic>
        <p:nvPicPr>
          <p:cNvPr id="546" name="" descr=""/>
          <p:cNvPicPr/>
          <p:nvPr/>
        </p:nvPicPr>
        <p:blipFill>
          <a:blip r:embed="rId1"/>
          <a:stretch/>
        </p:blipFill>
        <p:spPr>
          <a:xfrm>
            <a:off x="876240" y="3009960"/>
            <a:ext cx="8000640" cy="82512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685800" y="248040"/>
            <a:ext cx="7886160" cy="53280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10 Clusters Example</a:t>
            </a:r>
            <a:endParaRPr b="0" lang="en-US" sz="3200" spc="-1" strike="noStrike">
              <a:latin typeface="Arial"/>
            </a:endParaRPr>
          </a:p>
        </p:txBody>
      </p:sp>
      <p:pic>
        <p:nvPicPr>
          <p:cNvPr id="548" name="Picture 3" descr=""/>
          <p:cNvPicPr/>
          <p:nvPr/>
        </p:nvPicPr>
        <p:blipFill>
          <a:blip r:embed="rId1"/>
          <a:stretch/>
        </p:blipFill>
        <p:spPr>
          <a:xfrm>
            <a:off x="609480" y="1352520"/>
            <a:ext cx="3353760" cy="2517120"/>
          </a:xfrm>
          <a:prstGeom prst="rect">
            <a:avLst/>
          </a:prstGeom>
          <a:ln>
            <a:noFill/>
          </a:ln>
        </p:spPr>
      </p:pic>
      <p:pic>
        <p:nvPicPr>
          <p:cNvPr id="549" name="Picture 5" descr=""/>
          <p:cNvPicPr/>
          <p:nvPr/>
        </p:nvPicPr>
        <p:blipFill>
          <a:blip r:embed="rId2"/>
          <a:stretch/>
        </p:blipFill>
        <p:spPr>
          <a:xfrm>
            <a:off x="609480" y="3730680"/>
            <a:ext cx="3353760" cy="2517120"/>
          </a:xfrm>
          <a:prstGeom prst="rect">
            <a:avLst/>
          </a:prstGeom>
          <a:ln>
            <a:noFill/>
          </a:ln>
        </p:spPr>
      </p:pic>
      <p:pic>
        <p:nvPicPr>
          <p:cNvPr id="550" name="Picture 6" descr=""/>
          <p:cNvPicPr/>
          <p:nvPr/>
        </p:nvPicPr>
        <p:blipFill>
          <a:blip r:embed="rId3"/>
          <a:stretch/>
        </p:blipFill>
        <p:spPr>
          <a:xfrm>
            <a:off x="4724280" y="3730680"/>
            <a:ext cx="3353760" cy="2517120"/>
          </a:xfrm>
          <a:prstGeom prst="rect">
            <a:avLst/>
          </a:prstGeom>
          <a:ln>
            <a:noFill/>
          </a:ln>
        </p:spPr>
      </p:pic>
      <p:sp>
        <p:nvSpPr>
          <p:cNvPr id="551" name="CustomShape 2"/>
          <p:cNvSpPr/>
          <p:nvPr/>
        </p:nvSpPr>
        <p:spPr>
          <a:xfrm>
            <a:off x="685800" y="6126120"/>
            <a:ext cx="8000280" cy="366120"/>
          </a:xfrm>
          <a:prstGeom prst="rect">
            <a:avLst/>
          </a:prstGeom>
          <a:noFill/>
          <a:ln>
            <a:noFill/>
          </a:ln>
        </p:spPr>
        <p:style>
          <a:lnRef idx="0"/>
          <a:fillRef idx="0"/>
          <a:effectRef idx="0"/>
          <a:fontRef idx="minor"/>
        </p:style>
      </p:sp>
      <p:pic>
        <p:nvPicPr>
          <p:cNvPr id="552" name="Picture 3" descr=""/>
          <p:cNvPicPr/>
          <p:nvPr/>
        </p:nvPicPr>
        <p:blipFill>
          <a:blip r:embed="rId4"/>
          <a:stretch/>
        </p:blipFill>
        <p:spPr>
          <a:xfrm>
            <a:off x="4800600" y="1375920"/>
            <a:ext cx="3047400" cy="2109600"/>
          </a:xfrm>
          <a:prstGeom prst="rect">
            <a:avLst/>
          </a:prstGeom>
          <a:ln>
            <a:noFill/>
          </a:ln>
        </p:spPr>
      </p:pic>
      <p:sp>
        <p:nvSpPr>
          <p:cNvPr id="553"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C856DB8-0C9A-494E-8AA0-0CC6104217C0}"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743040" y="198360"/>
            <a:ext cx="7886160" cy="4867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10 Clusters Example</a:t>
            </a:r>
            <a:endParaRPr b="0" lang="en-US" sz="3200" spc="-1" strike="noStrike">
              <a:latin typeface="Arial"/>
            </a:endParaRPr>
          </a:p>
        </p:txBody>
      </p:sp>
      <p:sp>
        <p:nvSpPr>
          <p:cNvPr id="555" name="CustomShape 2"/>
          <p:cNvSpPr/>
          <p:nvPr/>
        </p:nvSpPr>
        <p:spPr>
          <a:xfrm>
            <a:off x="1066680" y="6157800"/>
            <a:ext cx="7314480" cy="304200"/>
          </a:xfrm>
          <a:prstGeom prst="rect">
            <a:avLst/>
          </a:prstGeom>
          <a:noFill/>
          <a:ln>
            <a:noFill/>
          </a:ln>
        </p:spPr>
        <p:style>
          <a:lnRef idx="0"/>
          <a:fillRef idx="0"/>
          <a:effectRef idx="0"/>
          <a:fontRef idx="minor"/>
        </p:style>
      </p:sp>
      <p:sp>
        <p:nvSpPr>
          <p:cNvPr id="556" name="CustomShape 3"/>
          <p:cNvSpPr/>
          <p:nvPr/>
        </p:nvSpPr>
        <p:spPr>
          <a:xfrm>
            <a:off x="685800" y="6172200"/>
            <a:ext cx="8000280" cy="368640"/>
          </a:xfrm>
          <a:prstGeom prst="rect">
            <a:avLst/>
          </a:prstGeom>
          <a:noFill/>
          <a:ln>
            <a:noFill/>
          </a:ln>
        </p:spPr>
        <p:style>
          <a:lnRef idx="0"/>
          <a:fillRef idx="0"/>
          <a:effectRef idx="0"/>
          <a:fontRef idx="minor"/>
        </p:style>
      </p:sp>
      <p:pic>
        <p:nvPicPr>
          <p:cNvPr id="557" name="Picture 5" descr=""/>
          <p:cNvPicPr/>
          <p:nvPr/>
        </p:nvPicPr>
        <p:blipFill>
          <a:blip r:embed="rId1"/>
          <a:stretch/>
        </p:blipFill>
        <p:spPr>
          <a:xfrm>
            <a:off x="914400" y="1382760"/>
            <a:ext cx="3353760" cy="2517120"/>
          </a:xfrm>
          <a:prstGeom prst="rect">
            <a:avLst/>
          </a:prstGeom>
          <a:ln>
            <a:noFill/>
          </a:ln>
        </p:spPr>
      </p:pic>
      <p:pic>
        <p:nvPicPr>
          <p:cNvPr id="558" name="Picture 6" descr=""/>
          <p:cNvPicPr/>
          <p:nvPr/>
        </p:nvPicPr>
        <p:blipFill>
          <a:blip r:embed="rId2"/>
          <a:stretch/>
        </p:blipFill>
        <p:spPr>
          <a:xfrm>
            <a:off x="4875120" y="1382760"/>
            <a:ext cx="3353760" cy="2517120"/>
          </a:xfrm>
          <a:prstGeom prst="rect">
            <a:avLst/>
          </a:prstGeom>
          <a:ln>
            <a:noFill/>
          </a:ln>
        </p:spPr>
      </p:pic>
      <p:pic>
        <p:nvPicPr>
          <p:cNvPr id="559" name="Picture 7" descr=""/>
          <p:cNvPicPr/>
          <p:nvPr/>
        </p:nvPicPr>
        <p:blipFill>
          <a:blip r:embed="rId3"/>
          <a:stretch/>
        </p:blipFill>
        <p:spPr>
          <a:xfrm>
            <a:off x="914400" y="3654360"/>
            <a:ext cx="3353760" cy="2517120"/>
          </a:xfrm>
          <a:prstGeom prst="rect">
            <a:avLst/>
          </a:prstGeom>
          <a:ln>
            <a:noFill/>
          </a:ln>
        </p:spPr>
      </p:pic>
      <p:pic>
        <p:nvPicPr>
          <p:cNvPr id="560" name="Picture 8" descr=""/>
          <p:cNvPicPr/>
          <p:nvPr/>
        </p:nvPicPr>
        <p:blipFill>
          <a:blip r:embed="rId4"/>
          <a:stretch/>
        </p:blipFill>
        <p:spPr>
          <a:xfrm>
            <a:off x="4876920" y="3654360"/>
            <a:ext cx="3353760" cy="2517120"/>
          </a:xfrm>
          <a:prstGeom prst="rect">
            <a:avLst/>
          </a:prstGeom>
          <a:ln>
            <a:noFill/>
          </a:ln>
        </p:spPr>
      </p:pic>
      <p:sp>
        <p:nvSpPr>
          <p:cNvPr id="561"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1C7C2B26-E207-480F-88C9-4B5F4AFC094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457200" y="243000"/>
            <a:ext cx="7886160" cy="548640"/>
          </a:xfrm>
          <a:prstGeom prst="rect">
            <a:avLst/>
          </a:prstGeom>
          <a:noFill/>
          <a:ln>
            <a:noFill/>
          </a:ln>
        </p:spPr>
        <p:style>
          <a:lnRef idx="0"/>
          <a:fillRef idx="0"/>
          <a:effectRef idx="0"/>
          <a:fontRef idx="minor"/>
        </p:style>
        <p:txBody>
          <a:bodyPr lIns="0" rIns="0" tIns="0" bIns="0"/>
          <a:p>
            <a:pPr>
              <a:lnSpc>
                <a:spcPct val="100000"/>
              </a:lnSpc>
            </a:pPr>
            <a:r>
              <a:rPr b="1" lang="en-US" sz="2400" spc="-1" strike="noStrike">
                <a:solidFill>
                  <a:srgbClr val="000000"/>
                </a:solidFill>
                <a:latin typeface="Calibri"/>
              </a:rPr>
              <a:t>What is Cluster Analysis?</a:t>
            </a:r>
            <a:endParaRPr b="0" lang="en-US" sz="2400" spc="-1" strike="noStrike">
              <a:latin typeface="Arial"/>
            </a:endParaRPr>
          </a:p>
        </p:txBody>
      </p:sp>
      <p:sp>
        <p:nvSpPr>
          <p:cNvPr id="280" name="CustomShape 2"/>
          <p:cNvSpPr/>
          <p:nvPr/>
        </p:nvSpPr>
        <p:spPr>
          <a:xfrm>
            <a:off x="457200" y="1367280"/>
            <a:ext cx="7886160" cy="43506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Calibri"/>
              </a:rPr>
              <a:t>Finding groups of objects such that the objects in a group will be similar (or related) to one another and different from (or unrelated to) the objects in other groups</a:t>
            </a:r>
            <a:endParaRPr b="0" lang="en-US" sz="2400" spc="-1" strike="noStrike">
              <a:latin typeface="Arial"/>
            </a:endParaRPr>
          </a:p>
        </p:txBody>
      </p:sp>
      <p:grpSp>
        <p:nvGrpSpPr>
          <p:cNvPr id="281" name="Group 3"/>
          <p:cNvGrpSpPr/>
          <p:nvPr/>
        </p:nvGrpSpPr>
        <p:grpSpPr>
          <a:xfrm>
            <a:off x="3276720" y="3570120"/>
            <a:ext cx="3047760" cy="2677320"/>
            <a:chOff x="3276720" y="3570120"/>
            <a:chExt cx="3047760" cy="2677320"/>
          </a:xfrm>
        </p:grpSpPr>
        <p:sp>
          <p:nvSpPr>
            <p:cNvPr id="282" name="Line 4"/>
            <p:cNvSpPr/>
            <p:nvPr/>
          </p:nvSpPr>
          <p:spPr>
            <a:xfrm>
              <a:off x="4190760" y="3570120"/>
              <a:ext cx="360" cy="1828800"/>
            </a:xfrm>
            <a:prstGeom prst="line">
              <a:avLst/>
            </a:prstGeom>
            <a:ln w="9360">
              <a:solidFill>
                <a:schemeClr val="tx1"/>
              </a:solidFill>
              <a:round/>
            </a:ln>
          </p:spPr>
          <p:style>
            <a:lnRef idx="0"/>
            <a:fillRef idx="0"/>
            <a:effectRef idx="0"/>
            <a:fontRef idx="minor"/>
          </p:style>
        </p:sp>
        <p:sp>
          <p:nvSpPr>
            <p:cNvPr id="283" name="Line 5"/>
            <p:cNvSpPr/>
            <p:nvPr/>
          </p:nvSpPr>
          <p:spPr>
            <a:xfrm>
              <a:off x="4190760" y="5398920"/>
              <a:ext cx="2133720" cy="360"/>
            </a:xfrm>
            <a:prstGeom prst="line">
              <a:avLst/>
            </a:prstGeom>
            <a:ln w="9360">
              <a:solidFill>
                <a:schemeClr val="tx1"/>
              </a:solidFill>
              <a:round/>
            </a:ln>
          </p:spPr>
          <p:style>
            <a:lnRef idx="0"/>
            <a:fillRef idx="0"/>
            <a:effectRef idx="0"/>
            <a:fontRef idx="minor"/>
          </p:style>
        </p:sp>
        <p:sp>
          <p:nvSpPr>
            <p:cNvPr id="284" name="CustomShape 6"/>
            <p:cNvSpPr/>
            <p:nvPr/>
          </p:nvSpPr>
          <p:spPr>
            <a:xfrm>
              <a:off x="3381480" y="5398920"/>
              <a:ext cx="808920" cy="848520"/>
            </a:xfrm>
            <a:custGeom>
              <a:avLst/>
              <a:gdLst/>
              <a:ahLst/>
              <a:rect l="l" t="t" r="r" b="b"/>
              <a:pathLst>
                <a:path w="510" h="535">
                  <a:moveTo>
                    <a:pt x="510" y="0"/>
                  </a:moveTo>
                  <a:lnTo>
                    <a:pt x="0" y="535"/>
                  </a:lnTo>
                </a:path>
              </a:pathLst>
            </a:custGeom>
            <a:noFill/>
            <a:ln w="9360">
              <a:solidFill>
                <a:schemeClr val="tx1"/>
              </a:solidFill>
              <a:round/>
            </a:ln>
          </p:spPr>
          <p:style>
            <a:lnRef idx="0"/>
            <a:fillRef idx="0"/>
            <a:effectRef idx="0"/>
            <a:fontRef idx="minor"/>
          </p:style>
        </p:sp>
        <p:sp>
          <p:nvSpPr>
            <p:cNvPr id="285" name="CustomShape 7"/>
            <p:cNvSpPr/>
            <p:nvPr/>
          </p:nvSpPr>
          <p:spPr>
            <a:xfrm>
              <a:off x="5029200" y="41036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86" name="CustomShape 8"/>
            <p:cNvSpPr/>
            <p:nvPr/>
          </p:nvSpPr>
          <p:spPr>
            <a:xfrm>
              <a:off x="5257800" y="41036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87" name="CustomShape 9"/>
            <p:cNvSpPr/>
            <p:nvPr/>
          </p:nvSpPr>
          <p:spPr>
            <a:xfrm>
              <a:off x="5181480" y="38750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88" name="CustomShape 10"/>
            <p:cNvSpPr/>
            <p:nvPr/>
          </p:nvSpPr>
          <p:spPr>
            <a:xfrm>
              <a:off x="5181480" y="43322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89" name="CustomShape 11"/>
            <p:cNvSpPr/>
            <p:nvPr/>
          </p:nvSpPr>
          <p:spPr>
            <a:xfrm>
              <a:off x="5562720" y="41036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90" name="CustomShape 12"/>
            <p:cNvSpPr/>
            <p:nvPr/>
          </p:nvSpPr>
          <p:spPr>
            <a:xfrm>
              <a:off x="5410080" y="395136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91" name="CustomShape 13"/>
            <p:cNvSpPr/>
            <p:nvPr/>
          </p:nvSpPr>
          <p:spPr>
            <a:xfrm>
              <a:off x="4876920" y="387504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92" name="CustomShape 14"/>
            <p:cNvSpPr/>
            <p:nvPr/>
          </p:nvSpPr>
          <p:spPr>
            <a:xfrm>
              <a:off x="5410080" y="425592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93" name="CustomShape 15"/>
            <p:cNvSpPr/>
            <p:nvPr/>
          </p:nvSpPr>
          <p:spPr>
            <a:xfrm>
              <a:off x="4876920" y="4255920"/>
              <a:ext cx="151560" cy="151560"/>
            </a:xfrm>
            <a:prstGeom prst="octagon">
              <a:avLst>
                <a:gd name="adj" fmla="val 29287"/>
              </a:avLst>
            </a:prstGeom>
            <a:solidFill>
              <a:schemeClr val="accent1"/>
            </a:solidFill>
            <a:ln w="9360">
              <a:solidFill>
                <a:schemeClr val="tx1"/>
              </a:solidFill>
              <a:miter/>
            </a:ln>
          </p:spPr>
          <p:style>
            <a:lnRef idx="0"/>
            <a:fillRef idx="0"/>
            <a:effectRef idx="0"/>
            <a:fontRef idx="minor"/>
          </p:style>
        </p:sp>
        <p:sp>
          <p:nvSpPr>
            <p:cNvPr id="294" name="CustomShape 16"/>
            <p:cNvSpPr/>
            <p:nvPr/>
          </p:nvSpPr>
          <p:spPr>
            <a:xfrm>
              <a:off x="3276720" y="471312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295" name="CustomShape 17"/>
            <p:cNvSpPr/>
            <p:nvPr/>
          </p:nvSpPr>
          <p:spPr>
            <a:xfrm>
              <a:off x="3505320" y="478944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296" name="CustomShape 18"/>
            <p:cNvSpPr/>
            <p:nvPr/>
          </p:nvSpPr>
          <p:spPr>
            <a:xfrm>
              <a:off x="3505320" y="501804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297" name="CustomShape 19"/>
            <p:cNvSpPr/>
            <p:nvPr/>
          </p:nvSpPr>
          <p:spPr>
            <a:xfrm>
              <a:off x="3733920" y="478944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298" name="CustomShape 20"/>
            <p:cNvSpPr/>
            <p:nvPr/>
          </p:nvSpPr>
          <p:spPr>
            <a:xfrm>
              <a:off x="3581280" y="456084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299" name="CustomShape 21"/>
            <p:cNvSpPr/>
            <p:nvPr/>
          </p:nvSpPr>
          <p:spPr>
            <a:xfrm>
              <a:off x="3733920" y="501804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300" name="CustomShape 22"/>
            <p:cNvSpPr/>
            <p:nvPr/>
          </p:nvSpPr>
          <p:spPr>
            <a:xfrm>
              <a:off x="3276720" y="4941720"/>
              <a:ext cx="151560" cy="151560"/>
            </a:xfrm>
            <a:prstGeom prst="octagon">
              <a:avLst>
                <a:gd name="adj" fmla="val 29287"/>
              </a:avLst>
            </a:prstGeom>
            <a:solidFill>
              <a:srgbClr val="ff0066"/>
            </a:solidFill>
            <a:ln w="9360">
              <a:solidFill>
                <a:schemeClr val="tx1"/>
              </a:solidFill>
              <a:miter/>
            </a:ln>
          </p:spPr>
          <p:style>
            <a:lnRef idx="0"/>
            <a:fillRef idx="0"/>
            <a:effectRef idx="0"/>
            <a:fontRef idx="minor"/>
          </p:style>
        </p:sp>
        <p:sp>
          <p:nvSpPr>
            <p:cNvPr id="301" name="CustomShape 23"/>
            <p:cNvSpPr/>
            <p:nvPr/>
          </p:nvSpPr>
          <p:spPr>
            <a:xfrm>
              <a:off x="5410080" y="517032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2" name="CustomShape 24"/>
            <p:cNvSpPr/>
            <p:nvPr/>
          </p:nvSpPr>
          <p:spPr>
            <a:xfrm>
              <a:off x="5867280" y="524664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3" name="CustomShape 25"/>
            <p:cNvSpPr/>
            <p:nvPr/>
          </p:nvSpPr>
          <p:spPr>
            <a:xfrm>
              <a:off x="5638680" y="539892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4" name="CustomShape 26"/>
            <p:cNvSpPr/>
            <p:nvPr/>
          </p:nvSpPr>
          <p:spPr>
            <a:xfrm>
              <a:off x="5410080" y="555156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5" name="CustomShape 27"/>
            <p:cNvSpPr/>
            <p:nvPr/>
          </p:nvSpPr>
          <p:spPr>
            <a:xfrm>
              <a:off x="5715000" y="555156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6" name="CustomShape 28"/>
            <p:cNvSpPr/>
            <p:nvPr/>
          </p:nvSpPr>
          <p:spPr>
            <a:xfrm flipV="1">
              <a:off x="5410080" y="501876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sp>
          <p:nvSpPr>
            <p:cNvPr id="307" name="CustomShape 29"/>
            <p:cNvSpPr/>
            <p:nvPr/>
          </p:nvSpPr>
          <p:spPr>
            <a:xfrm>
              <a:off x="5715000" y="5094360"/>
              <a:ext cx="151560" cy="151560"/>
            </a:xfrm>
            <a:prstGeom prst="octagon">
              <a:avLst>
                <a:gd name="adj" fmla="val 29287"/>
              </a:avLst>
            </a:prstGeom>
            <a:solidFill>
              <a:schemeClr val="accent2"/>
            </a:solidFill>
            <a:ln w="9360">
              <a:solidFill>
                <a:schemeClr val="tx1"/>
              </a:solidFill>
              <a:miter/>
            </a:ln>
          </p:spPr>
          <p:style>
            <a:lnRef idx="0"/>
            <a:fillRef idx="0"/>
            <a:effectRef idx="0"/>
            <a:fontRef idx="minor"/>
          </p:style>
        </p:sp>
      </p:grpSp>
      <p:grpSp>
        <p:nvGrpSpPr>
          <p:cNvPr id="308" name="Group 30"/>
          <p:cNvGrpSpPr/>
          <p:nvPr/>
        </p:nvGrpSpPr>
        <p:grpSpPr>
          <a:xfrm>
            <a:off x="5257800" y="2666880"/>
            <a:ext cx="3047040" cy="2514600"/>
            <a:chOff x="5257800" y="2666880"/>
            <a:chExt cx="3047040" cy="2514600"/>
          </a:xfrm>
        </p:grpSpPr>
        <p:sp>
          <p:nvSpPr>
            <p:cNvPr id="309" name="Line 31"/>
            <p:cNvSpPr/>
            <p:nvPr/>
          </p:nvSpPr>
          <p:spPr>
            <a:xfrm flipH="1" flipV="1">
              <a:off x="5257800" y="4495680"/>
              <a:ext cx="228600" cy="685800"/>
            </a:xfrm>
            <a:prstGeom prst="line">
              <a:avLst/>
            </a:prstGeom>
            <a:ln w="25560">
              <a:solidFill>
                <a:srgbClr val="cc6600"/>
              </a:solidFill>
              <a:round/>
              <a:headEnd len="med" type="triangle" w="med"/>
              <a:tailEnd len="med" type="triangle" w="med"/>
            </a:ln>
          </p:spPr>
          <p:style>
            <a:lnRef idx="0"/>
            <a:fillRef idx="0"/>
            <a:effectRef idx="0"/>
            <a:fontRef idx="minor"/>
          </p:style>
        </p:sp>
        <p:sp>
          <p:nvSpPr>
            <p:cNvPr id="310" name="CustomShape 32"/>
            <p:cNvSpPr/>
            <p:nvPr/>
          </p:nvSpPr>
          <p:spPr>
            <a:xfrm>
              <a:off x="6324480" y="2666880"/>
              <a:ext cx="1980360" cy="1065960"/>
            </a:xfrm>
            <a:prstGeom prst="wedgeRectCallout">
              <a:avLst>
                <a:gd name="adj1" fmla="val -93509"/>
                <a:gd name="adj2" fmla="val 150894"/>
              </a:avLst>
            </a:prstGeom>
            <a:solidFill>
              <a:srgbClr val="00ffff"/>
            </a:solidFill>
            <a:ln w="25560">
              <a:solidFill>
                <a:schemeClr val="tx1"/>
              </a:solidFill>
              <a:miter/>
            </a:ln>
          </p:spPr>
          <p:style>
            <a:lnRef idx="0"/>
            <a:fillRef idx="0"/>
            <a:effectRef idx="0"/>
            <a:fontRef idx="minor"/>
          </p:style>
          <p:txBody>
            <a:bodyPr lIns="90000" rIns="90000" tIns="45000" bIns="45000"/>
            <a:p>
              <a:pPr algn="ctr">
                <a:lnSpc>
                  <a:spcPct val="100000"/>
                </a:lnSpc>
                <a:spcBef>
                  <a:spcPts val="1001"/>
                </a:spcBef>
              </a:pPr>
              <a:r>
                <a:rPr b="0" lang="en-US" sz="2000" spc="-1" strike="noStrike">
                  <a:solidFill>
                    <a:srgbClr val="000000"/>
                  </a:solidFill>
                  <a:latin typeface="Tahoma"/>
                  <a:ea typeface="DejaVu Sans"/>
                </a:rPr>
                <a:t>Inter-cluster distances are maximized</a:t>
              </a:r>
              <a:endParaRPr b="0" lang="en-US" sz="2000" spc="-1" strike="noStrike">
                <a:latin typeface="Arial"/>
              </a:endParaRPr>
            </a:p>
          </p:txBody>
        </p:sp>
      </p:grpSp>
      <p:grpSp>
        <p:nvGrpSpPr>
          <p:cNvPr id="311" name="Group 33"/>
          <p:cNvGrpSpPr/>
          <p:nvPr/>
        </p:nvGrpSpPr>
        <p:grpSpPr>
          <a:xfrm>
            <a:off x="2895480" y="3657600"/>
            <a:ext cx="3276000" cy="2285280"/>
            <a:chOff x="2895480" y="3657600"/>
            <a:chExt cx="3276000" cy="2285280"/>
          </a:xfrm>
        </p:grpSpPr>
        <p:sp>
          <p:nvSpPr>
            <p:cNvPr id="312" name="CustomShape 34"/>
            <p:cNvSpPr/>
            <p:nvPr/>
          </p:nvSpPr>
          <p:spPr>
            <a:xfrm>
              <a:off x="2895480" y="4267080"/>
              <a:ext cx="1294560" cy="1142280"/>
            </a:xfrm>
            <a:prstGeom prst="ellipse">
              <a:avLst/>
            </a:prstGeom>
            <a:noFill/>
            <a:ln w="25560">
              <a:solidFill>
                <a:srgbClr val="ff0000"/>
              </a:solidFill>
              <a:round/>
            </a:ln>
          </p:spPr>
          <p:style>
            <a:lnRef idx="0"/>
            <a:fillRef idx="0"/>
            <a:effectRef idx="0"/>
            <a:fontRef idx="minor"/>
          </p:style>
        </p:sp>
        <p:sp>
          <p:nvSpPr>
            <p:cNvPr id="313" name="CustomShape 35"/>
            <p:cNvSpPr/>
            <p:nvPr/>
          </p:nvSpPr>
          <p:spPr>
            <a:xfrm>
              <a:off x="4648320" y="3657600"/>
              <a:ext cx="1142280" cy="990000"/>
            </a:xfrm>
            <a:prstGeom prst="ellipse">
              <a:avLst/>
            </a:prstGeom>
            <a:noFill/>
            <a:ln w="25560">
              <a:solidFill>
                <a:srgbClr val="ff0000"/>
              </a:solidFill>
              <a:round/>
            </a:ln>
          </p:spPr>
          <p:style>
            <a:lnRef idx="0"/>
            <a:fillRef idx="0"/>
            <a:effectRef idx="0"/>
            <a:fontRef idx="minor"/>
          </p:style>
        </p:sp>
        <p:sp>
          <p:nvSpPr>
            <p:cNvPr id="314" name="CustomShape 36"/>
            <p:cNvSpPr/>
            <p:nvPr/>
          </p:nvSpPr>
          <p:spPr>
            <a:xfrm>
              <a:off x="5105520" y="4952880"/>
              <a:ext cx="1065960" cy="990000"/>
            </a:xfrm>
            <a:prstGeom prst="ellipse">
              <a:avLst/>
            </a:prstGeom>
            <a:noFill/>
            <a:ln w="25560">
              <a:solidFill>
                <a:srgbClr val="ff0000"/>
              </a:solidFill>
              <a:round/>
            </a:ln>
          </p:spPr>
          <p:style>
            <a:lnRef idx="0"/>
            <a:fillRef idx="0"/>
            <a:effectRef idx="0"/>
            <a:fontRef idx="minor"/>
          </p:style>
        </p:sp>
      </p:grpSp>
      <p:grpSp>
        <p:nvGrpSpPr>
          <p:cNvPr id="315" name="Group 37"/>
          <p:cNvGrpSpPr/>
          <p:nvPr/>
        </p:nvGrpSpPr>
        <p:grpSpPr>
          <a:xfrm>
            <a:off x="1295280" y="2971800"/>
            <a:ext cx="2286000" cy="1676160"/>
            <a:chOff x="1295280" y="2971800"/>
            <a:chExt cx="2286000" cy="1676160"/>
          </a:xfrm>
        </p:grpSpPr>
        <p:sp>
          <p:nvSpPr>
            <p:cNvPr id="316" name="Line 38"/>
            <p:cNvSpPr/>
            <p:nvPr/>
          </p:nvSpPr>
          <p:spPr>
            <a:xfrm flipV="1">
              <a:off x="3276360" y="4495680"/>
              <a:ext cx="304920" cy="152280"/>
            </a:xfrm>
            <a:prstGeom prst="line">
              <a:avLst/>
            </a:prstGeom>
            <a:ln w="25560">
              <a:solidFill>
                <a:srgbClr val="cc6600"/>
              </a:solidFill>
              <a:round/>
              <a:headEnd len="med" type="triangle" w="med"/>
              <a:tailEnd len="med" type="triangle" w="med"/>
            </a:ln>
          </p:spPr>
          <p:style>
            <a:lnRef idx="0"/>
            <a:fillRef idx="0"/>
            <a:effectRef idx="0"/>
            <a:fontRef idx="minor"/>
          </p:style>
        </p:sp>
        <p:sp>
          <p:nvSpPr>
            <p:cNvPr id="317" name="CustomShape 39"/>
            <p:cNvSpPr/>
            <p:nvPr/>
          </p:nvSpPr>
          <p:spPr>
            <a:xfrm>
              <a:off x="1295280" y="2971800"/>
              <a:ext cx="1980360" cy="1065960"/>
            </a:xfrm>
            <a:prstGeom prst="wedgeRectCallout">
              <a:avLst>
                <a:gd name="adj1" fmla="val 56250"/>
                <a:gd name="adj2" fmla="val 92856"/>
              </a:avLst>
            </a:prstGeom>
            <a:solidFill>
              <a:srgbClr val="00ffff"/>
            </a:solidFill>
            <a:ln w="25560">
              <a:solidFill>
                <a:schemeClr val="tx1"/>
              </a:solidFill>
              <a:miter/>
            </a:ln>
          </p:spPr>
          <p:style>
            <a:lnRef idx="0"/>
            <a:fillRef idx="0"/>
            <a:effectRef idx="0"/>
            <a:fontRef idx="minor"/>
          </p:style>
          <p:txBody>
            <a:bodyPr lIns="90000" rIns="90000" tIns="45000" bIns="45000"/>
            <a:p>
              <a:pPr algn="ctr">
                <a:lnSpc>
                  <a:spcPct val="100000"/>
                </a:lnSpc>
                <a:spcBef>
                  <a:spcPts val="1001"/>
                </a:spcBef>
              </a:pPr>
              <a:r>
                <a:rPr b="0" lang="en-US" sz="2000" spc="-1" strike="noStrike">
                  <a:solidFill>
                    <a:srgbClr val="000000"/>
                  </a:solidFill>
                  <a:latin typeface="Tahoma"/>
                  <a:ea typeface="DejaVu Sans"/>
                </a:rPr>
                <a:t>Intra-cluster distances are minimized</a:t>
              </a:r>
              <a:endParaRPr b="0" lang="en-US" sz="2000" spc="-1" strike="noStrike">
                <a:latin typeface="Arial"/>
              </a:endParaRPr>
            </a:p>
          </p:txBody>
        </p:sp>
      </p:grpSp>
      <p:sp>
        <p:nvSpPr>
          <p:cNvPr id="318" name="CustomShape 40"/>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405FBCE-AC6A-4A03-908B-C26E9D7DC629}"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5" dur="indefinite" restart="never" nodeType="tmRoot">
          <p:childTnLst>
            <p:seq>
              <p:cTn id="6" dur="indefinite" nodeType="mainSeq">
                <p:childTnLst>
                  <p:par>
                    <p:cTn id="7" nodeType="clickEffect" fill="hold">
                      <p:stCondLst>
                        <p:cond delay="indefinite"/>
                      </p:stCondLst>
                      <p:childTnLst>
                        <p:par>
                          <p:cTn id="8" nodeType="withEffect" fill="hold">
                            <p:stCondLst>
                              <p:cond delay="0"/>
                            </p:stCondLst>
                            <p:childTnLst>
                              <p:par>
                                <p:cTn id="9" nodeType="clickEffect" fill="hold" presetClass="entr" presetID="1">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nodeType="clickEffect" fill="hold">
                      <p:stCondLst>
                        <p:cond delay="indefinite"/>
                      </p:stCondLst>
                      <p:childTnLst>
                        <p:par>
                          <p:cTn id="12" nodeType="withEffect" fill="hold">
                            <p:stCondLst>
                              <p:cond delay="0"/>
                            </p:stCondLst>
                            <p:childTnLst>
                              <p:par>
                                <p:cTn id="13" nodeType="clickEffect" fill="hold" presetClass="entr" presetID="1">
                                  <p:stCondLst>
                                    <p:cond delay="0"/>
                                  </p:stCondLst>
                                  <p:childTnLst>
                                    <p:set>
                                      <p:cBhvr>
                                        <p:cTn id="14" dur="1" fill="hold">
                                          <p:stCondLst>
                                            <p:cond delay="0"/>
                                          </p:stCondLst>
                                        </p:cTn>
                                        <p:tgtEl>
                                          <p:spTgt spid="315"/>
                                        </p:tgtEl>
                                        <p:attrNameLst>
                                          <p:attrName>style.visibility</p:attrName>
                                        </p:attrNameLst>
                                      </p:cBhvr>
                                      <p:to>
                                        <p:strVal val="visible"/>
                                      </p:to>
                                    </p:set>
                                  </p:childTnLst>
                                </p:cTn>
                              </p:par>
                            </p:childTnLst>
                          </p:cTn>
                        </p:par>
                      </p:childTnLst>
                    </p:cTn>
                  </p:par>
                  <p:par>
                    <p:cTn id="15" nodeType="clickEffect" fill="hold">
                      <p:stCondLst>
                        <p:cond delay="indefinite"/>
                      </p:stCondLst>
                      <p:childTnLst>
                        <p:par>
                          <p:cTn id="16" nodeType="withEffect" fill="hold">
                            <p:stCondLst>
                              <p:cond delay="0"/>
                            </p:stCondLst>
                            <p:childTnLst>
                              <p:par>
                                <p:cTn id="17" nodeType="clickEffect" fill="hold" presetClass="entr" presetID="1">
                                  <p:stCondLst>
                                    <p:cond delay="0"/>
                                  </p:stCondLst>
                                  <p:childTnLst>
                                    <p:set>
                                      <p:cBhvr>
                                        <p:cTn id="18"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812520" y="268200"/>
            <a:ext cx="7886160" cy="3801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Solutions to Initial Centroids Problem</a:t>
            </a:r>
            <a:endParaRPr b="0" lang="en-US" sz="3200" spc="-1" strike="noStrike">
              <a:latin typeface="Arial"/>
            </a:endParaRPr>
          </a:p>
        </p:txBody>
      </p:sp>
      <p:sp>
        <p:nvSpPr>
          <p:cNvPr id="563" name="CustomShape 2"/>
          <p:cNvSpPr/>
          <p:nvPr/>
        </p:nvSpPr>
        <p:spPr>
          <a:xfrm>
            <a:off x="724320" y="1282680"/>
            <a:ext cx="7771320" cy="4744440"/>
          </a:xfrm>
          <a:prstGeom prst="rect">
            <a:avLst/>
          </a:prstGeom>
          <a:noFill/>
          <a:ln>
            <a:noFill/>
          </a:ln>
        </p:spPr>
        <p:style>
          <a:lnRef idx="0"/>
          <a:fillRef idx="0"/>
          <a:effectRef idx="0"/>
          <a:fontRef idx="minor"/>
        </p:style>
        <p:txBody>
          <a:bodyPr lIns="0" rIns="0" tIns="0" bIns="0">
            <a:normAutofit/>
          </a:bodyPr>
          <a:p>
            <a:pPr marL="457200" indent="-456480">
              <a:lnSpc>
                <a:spcPct val="100000"/>
              </a:lnSpc>
              <a:spcAft>
                <a:spcPts val="601"/>
              </a:spcAft>
              <a:buClr>
                <a:srgbClr val="000000"/>
              </a:buClr>
              <a:buFont typeface="Wingdings" charset="2"/>
              <a:buChar char=""/>
            </a:pPr>
            <a:r>
              <a:rPr b="0" lang="en-US" sz="2800" spc="-1" strike="noStrike">
                <a:solidFill>
                  <a:srgbClr val="000000"/>
                </a:solidFill>
                <a:latin typeface="Calibri"/>
              </a:rPr>
              <a:t>Multiple runs</a:t>
            </a:r>
            <a:endParaRPr b="0" lang="en-US" sz="2800" spc="-1" strike="noStrike">
              <a:latin typeface="Arial"/>
            </a:endParaRPr>
          </a:p>
          <a:p>
            <a:pPr lvl="1" marL="800280" indent="-342360">
              <a:lnSpc>
                <a:spcPct val="100000"/>
              </a:lnSpc>
              <a:spcAft>
                <a:spcPts val="601"/>
              </a:spcAft>
              <a:buClr>
                <a:srgbClr val="000000"/>
              </a:buClr>
              <a:buFont typeface="Wingdings" charset="2"/>
              <a:buChar char=""/>
            </a:pPr>
            <a:r>
              <a:rPr b="0" lang="en-US" sz="2400" spc="-1" strike="noStrike">
                <a:solidFill>
                  <a:srgbClr val="000000"/>
                </a:solidFill>
                <a:latin typeface="Calibri"/>
              </a:rPr>
              <a:t>Helps, but probability is not favorable</a:t>
            </a:r>
            <a:endParaRPr b="0" lang="en-US" sz="2400" spc="-1" strike="noStrike">
              <a:latin typeface="Arial"/>
            </a:endParaRPr>
          </a:p>
          <a:p>
            <a:pPr marL="457200" indent="-456480">
              <a:lnSpc>
                <a:spcPct val="100000"/>
              </a:lnSpc>
              <a:spcAft>
                <a:spcPts val="601"/>
              </a:spcAft>
              <a:buClr>
                <a:srgbClr val="000000"/>
              </a:buClr>
              <a:buFont typeface="Wingdings" charset="2"/>
              <a:buChar char=""/>
            </a:pPr>
            <a:r>
              <a:rPr b="0" lang="en-US" sz="2800" spc="-1" strike="noStrike">
                <a:solidFill>
                  <a:srgbClr val="000000"/>
                </a:solidFill>
                <a:latin typeface="Calibri"/>
              </a:rPr>
              <a:t>Sample and use hierarchical clustering to determine initial centroids</a:t>
            </a:r>
            <a:endParaRPr b="0" lang="en-US" sz="2800" spc="-1" strike="noStrike">
              <a:latin typeface="Arial"/>
            </a:endParaRPr>
          </a:p>
          <a:p>
            <a:pPr marL="457200" indent="-456480">
              <a:lnSpc>
                <a:spcPct val="100000"/>
              </a:lnSpc>
              <a:spcAft>
                <a:spcPts val="601"/>
              </a:spcAft>
              <a:buClr>
                <a:srgbClr val="000000"/>
              </a:buClr>
              <a:buFont typeface="Wingdings" charset="2"/>
              <a:buChar char=""/>
            </a:pPr>
            <a:r>
              <a:rPr b="0" lang="en-US" sz="2800" spc="-1" strike="noStrike">
                <a:solidFill>
                  <a:srgbClr val="000000"/>
                </a:solidFill>
                <a:latin typeface="Calibri"/>
              </a:rPr>
              <a:t>Select more than k initial centroids and then select among these initial centroids</a:t>
            </a:r>
            <a:endParaRPr b="0" lang="en-US" sz="2800" spc="-1" strike="noStrike">
              <a:latin typeface="Arial"/>
            </a:endParaRPr>
          </a:p>
          <a:p>
            <a:pPr lvl="1" marL="800280" indent="-342360">
              <a:lnSpc>
                <a:spcPct val="100000"/>
              </a:lnSpc>
              <a:spcAft>
                <a:spcPts val="601"/>
              </a:spcAft>
              <a:buClr>
                <a:srgbClr val="000000"/>
              </a:buClr>
              <a:buFont typeface="Wingdings" charset="2"/>
              <a:buChar char=""/>
            </a:pPr>
            <a:r>
              <a:rPr b="0" lang="en-US" sz="2400" spc="-1" strike="noStrike">
                <a:solidFill>
                  <a:srgbClr val="000000"/>
                </a:solidFill>
                <a:latin typeface="Calibri"/>
              </a:rPr>
              <a:t>Select most widely separated</a:t>
            </a:r>
            <a:endParaRPr b="0" lang="en-US" sz="2400" spc="-1" strike="noStrike">
              <a:latin typeface="Arial"/>
            </a:endParaRPr>
          </a:p>
          <a:p>
            <a:pPr marL="457200" indent="-456480">
              <a:lnSpc>
                <a:spcPct val="100000"/>
              </a:lnSpc>
              <a:spcAft>
                <a:spcPts val="601"/>
              </a:spcAft>
              <a:buClr>
                <a:srgbClr val="000000"/>
              </a:buClr>
              <a:buFont typeface="Wingdings" charset="2"/>
              <a:buChar char=""/>
            </a:pPr>
            <a:r>
              <a:rPr b="0" lang="en-US" sz="2800" spc="-1" strike="noStrike">
                <a:solidFill>
                  <a:srgbClr val="000000"/>
                </a:solidFill>
                <a:latin typeface="Calibri"/>
              </a:rPr>
              <a:t>Postprocessing</a:t>
            </a:r>
            <a:endParaRPr b="0" lang="en-US" sz="2800" spc="-1" strike="noStrike">
              <a:latin typeface="Arial"/>
            </a:endParaRPr>
          </a:p>
        </p:txBody>
      </p:sp>
      <p:sp>
        <p:nvSpPr>
          <p:cNvPr id="564"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924FFFBF-423C-41DB-8F1F-A05340D63B87}"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731880" y="252360"/>
            <a:ext cx="7886160" cy="6534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Pre-processing and Post-processing</a:t>
            </a:r>
            <a:endParaRPr b="0" lang="en-US" sz="3200" spc="-1" strike="noStrike">
              <a:latin typeface="Arial"/>
            </a:endParaRPr>
          </a:p>
        </p:txBody>
      </p:sp>
      <p:sp>
        <p:nvSpPr>
          <p:cNvPr id="566" name="CustomShape 2"/>
          <p:cNvSpPr/>
          <p:nvPr/>
        </p:nvSpPr>
        <p:spPr>
          <a:xfrm>
            <a:off x="731880" y="1600200"/>
            <a:ext cx="7687440" cy="4350600"/>
          </a:xfrm>
          <a:prstGeom prst="rect">
            <a:avLst/>
          </a:prstGeom>
          <a:noFill/>
          <a:ln>
            <a:noFill/>
          </a:ln>
        </p:spPr>
        <p:style>
          <a:lnRef idx="0"/>
          <a:fillRef idx="0"/>
          <a:effectRef idx="0"/>
          <a:fontRef idx="minor"/>
        </p:style>
        <p:txBody>
          <a:bodyPr lIns="0" rIns="0" tIns="0" bIns="0">
            <a:normAutofit/>
          </a:bodyPr>
          <a:p>
            <a:pPr marL="343080" indent="-342360">
              <a:lnSpc>
                <a:spcPct val="100000"/>
              </a:lnSpc>
              <a:spcAft>
                <a:spcPts val="601"/>
              </a:spcAft>
              <a:buClr>
                <a:srgbClr val="000000"/>
              </a:buClr>
              <a:buFont typeface="Wingdings" charset="2"/>
              <a:buChar char=""/>
            </a:pPr>
            <a:r>
              <a:rPr b="0" lang="en-US" sz="2400" spc="-1" strike="noStrike">
                <a:solidFill>
                  <a:srgbClr val="000000"/>
                </a:solidFill>
                <a:latin typeface="Calibri"/>
              </a:rPr>
              <a:t>Pre-processing</a:t>
            </a:r>
            <a:endParaRPr b="0" lang="en-US" sz="2400" spc="-1" strike="noStrike">
              <a:latin typeface="Arial"/>
            </a:endParaRPr>
          </a:p>
          <a:p>
            <a:pPr lvl="1" marL="800280" indent="-342360">
              <a:lnSpc>
                <a:spcPct val="100000"/>
              </a:lnSpc>
              <a:spcAft>
                <a:spcPts val="601"/>
              </a:spcAft>
              <a:buClr>
                <a:srgbClr val="000000"/>
              </a:buClr>
              <a:buFont typeface="Wingdings" charset="2"/>
              <a:buChar char=""/>
            </a:pPr>
            <a:r>
              <a:rPr b="0" lang="en-US" sz="2000" spc="-1" strike="noStrike">
                <a:solidFill>
                  <a:srgbClr val="000000"/>
                </a:solidFill>
                <a:latin typeface="Calibri"/>
              </a:rPr>
              <a:t>Normalize the data</a:t>
            </a:r>
            <a:endParaRPr b="0" lang="en-US" sz="2000" spc="-1" strike="noStrike">
              <a:latin typeface="Arial"/>
            </a:endParaRPr>
          </a:p>
          <a:p>
            <a:pPr lvl="1" marL="800280" indent="-342360">
              <a:lnSpc>
                <a:spcPct val="100000"/>
              </a:lnSpc>
              <a:spcAft>
                <a:spcPts val="601"/>
              </a:spcAft>
              <a:buClr>
                <a:srgbClr val="000000"/>
              </a:buClr>
              <a:buFont typeface="Wingdings" charset="2"/>
              <a:buChar char=""/>
            </a:pPr>
            <a:r>
              <a:rPr b="0" lang="en-US" sz="2000" spc="-1" strike="noStrike">
                <a:solidFill>
                  <a:srgbClr val="000000"/>
                </a:solidFill>
                <a:latin typeface="Calibri"/>
              </a:rPr>
              <a:t>Eliminate outliers</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spcAft>
                <a:spcPts val="601"/>
              </a:spcAft>
              <a:buClr>
                <a:srgbClr val="000000"/>
              </a:buClr>
              <a:buFont typeface="Wingdings" charset="2"/>
              <a:buChar char=""/>
            </a:pPr>
            <a:r>
              <a:rPr b="0" lang="en-US" sz="2400" spc="-1" strike="noStrike">
                <a:solidFill>
                  <a:srgbClr val="000000"/>
                </a:solidFill>
                <a:latin typeface="Calibri"/>
              </a:rPr>
              <a:t>Post-processing</a:t>
            </a:r>
            <a:endParaRPr b="0" lang="en-US" sz="2400" spc="-1" strike="noStrike">
              <a:latin typeface="Arial"/>
            </a:endParaRPr>
          </a:p>
          <a:p>
            <a:pPr lvl="1" marL="800280" indent="-342360">
              <a:lnSpc>
                <a:spcPct val="100000"/>
              </a:lnSpc>
              <a:spcAft>
                <a:spcPts val="601"/>
              </a:spcAft>
              <a:buClr>
                <a:srgbClr val="000000"/>
              </a:buClr>
              <a:buFont typeface="Wingdings" charset="2"/>
              <a:buChar char=""/>
            </a:pPr>
            <a:r>
              <a:rPr b="0" lang="en-US" sz="2000" spc="-1" strike="noStrike">
                <a:solidFill>
                  <a:srgbClr val="000000"/>
                </a:solidFill>
                <a:latin typeface="Calibri"/>
              </a:rPr>
              <a:t>Eliminate small clusters that may represent outliers</a:t>
            </a:r>
            <a:endParaRPr b="0" lang="en-US" sz="2000" spc="-1" strike="noStrike">
              <a:latin typeface="Arial"/>
            </a:endParaRPr>
          </a:p>
          <a:p>
            <a:pPr lvl="1" marL="800280" indent="-342360">
              <a:lnSpc>
                <a:spcPct val="100000"/>
              </a:lnSpc>
              <a:spcAft>
                <a:spcPts val="601"/>
              </a:spcAft>
              <a:buClr>
                <a:srgbClr val="000000"/>
              </a:buClr>
              <a:buFont typeface="Wingdings" charset="2"/>
              <a:buChar char=""/>
            </a:pPr>
            <a:r>
              <a:rPr b="0" lang="en-US" sz="2000" spc="-1" strike="noStrike">
                <a:solidFill>
                  <a:srgbClr val="000000"/>
                </a:solidFill>
                <a:latin typeface="Calibri"/>
              </a:rPr>
              <a:t>Split ‘loose’ clusters, i.e., clusters with relatively high SSE</a:t>
            </a:r>
            <a:endParaRPr b="0" lang="en-US" sz="2000" spc="-1" strike="noStrike">
              <a:latin typeface="Arial"/>
            </a:endParaRPr>
          </a:p>
          <a:p>
            <a:pPr lvl="1" marL="800280" indent="-342360">
              <a:lnSpc>
                <a:spcPct val="100000"/>
              </a:lnSpc>
              <a:spcAft>
                <a:spcPts val="601"/>
              </a:spcAft>
              <a:buClr>
                <a:srgbClr val="000000"/>
              </a:buClr>
              <a:buFont typeface="Wingdings" charset="2"/>
              <a:buChar char=""/>
            </a:pPr>
            <a:r>
              <a:rPr b="0" lang="en-US" sz="2000" spc="-1" strike="noStrike">
                <a:solidFill>
                  <a:srgbClr val="000000"/>
                </a:solidFill>
                <a:latin typeface="Calibri"/>
              </a:rPr>
              <a:t>Merge clusters that are ‘close’ and that have relatively low SSE</a:t>
            </a:r>
            <a:endParaRPr b="0" lang="en-US" sz="2000" spc="-1" strike="noStrike">
              <a:latin typeface="Arial"/>
            </a:endParaRPr>
          </a:p>
        </p:txBody>
      </p:sp>
      <p:sp>
        <p:nvSpPr>
          <p:cNvPr id="567"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58FCF069-3172-42BC-BF24-EDC0C147AF47}"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819000" y="166680"/>
            <a:ext cx="7886160" cy="396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Variations of the </a:t>
            </a:r>
            <a:r>
              <a:rPr b="1" i="1" lang="en-US" sz="3200" spc="-1" strike="noStrike">
                <a:solidFill>
                  <a:srgbClr val="000000"/>
                </a:solidFill>
                <a:latin typeface="Calibri"/>
              </a:rPr>
              <a:t>K-Means</a:t>
            </a:r>
            <a:r>
              <a:rPr b="1" lang="en-US" sz="3200" spc="-1" strike="noStrike">
                <a:solidFill>
                  <a:srgbClr val="000000"/>
                </a:solidFill>
                <a:latin typeface="Calibri"/>
              </a:rPr>
              <a:t> Method</a:t>
            </a:r>
            <a:endParaRPr b="0" lang="en-US" sz="3200" spc="-1" strike="noStrike">
              <a:latin typeface="Arial"/>
            </a:endParaRPr>
          </a:p>
        </p:txBody>
      </p:sp>
      <p:sp>
        <p:nvSpPr>
          <p:cNvPr id="569" name="CustomShape 2"/>
          <p:cNvSpPr/>
          <p:nvPr/>
        </p:nvSpPr>
        <p:spPr>
          <a:xfrm>
            <a:off x="450360" y="994680"/>
            <a:ext cx="8457480" cy="5104800"/>
          </a:xfrm>
          <a:prstGeom prst="rect">
            <a:avLst/>
          </a:prstGeom>
          <a:noFill/>
          <a:ln>
            <a:noFill/>
          </a:ln>
        </p:spPr>
        <p:style>
          <a:lnRef idx="0"/>
          <a:fillRef idx="0"/>
          <a:effectRef idx="0"/>
          <a:fontRef idx="minor"/>
        </p:style>
        <p:txBody>
          <a:bodyPr lIns="0" rIns="0" tIns="0" bIns="0">
            <a:normAutofit/>
          </a:bodyPr>
          <a:p>
            <a:pPr>
              <a:lnSpc>
                <a:spcPct val="150000"/>
              </a:lnSpc>
            </a:pPr>
            <a:endParaRPr b="0" lang="en-US" sz="1800" spc="-1" strike="noStrike">
              <a:latin typeface="Arial"/>
            </a:endParaRPr>
          </a:p>
          <a:p>
            <a:pPr marL="343080" indent="-342360">
              <a:lnSpc>
                <a:spcPct val="150000"/>
              </a:lnSpc>
              <a:buClr>
                <a:srgbClr val="000000"/>
              </a:buClr>
              <a:buFont typeface="Wingdings" charset="2"/>
              <a:buChar char=""/>
            </a:pPr>
            <a:r>
              <a:rPr b="0" lang="en-US" sz="2200" spc="-1" strike="noStrike">
                <a:solidFill>
                  <a:srgbClr val="000000"/>
                </a:solidFill>
                <a:latin typeface="Calibri"/>
              </a:rPr>
              <a:t>Most of the variants of the </a:t>
            </a:r>
            <a:r>
              <a:rPr b="0" i="1" lang="en-US" sz="2200" spc="-1" strike="noStrike">
                <a:solidFill>
                  <a:srgbClr val="000000"/>
                </a:solidFill>
                <a:latin typeface="Calibri"/>
              </a:rPr>
              <a:t>k-means</a:t>
            </a:r>
            <a:r>
              <a:rPr b="0" lang="en-US" sz="2200" spc="-1" strike="noStrike">
                <a:solidFill>
                  <a:srgbClr val="000000"/>
                </a:solidFill>
                <a:latin typeface="Calibri"/>
              </a:rPr>
              <a:t> which differ in</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Selection of the initial </a:t>
            </a:r>
            <a:r>
              <a:rPr b="0" i="1" lang="en-US" sz="2200" spc="-1" strike="noStrike">
                <a:solidFill>
                  <a:srgbClr val="000000"/>
                </a:solidFill>
                <a:latin typeface="Calibri"/>
              </a:rPr>
              <a:t>k</a:t>
            </a:r>
            <a:r>
              <a:rPr b="0" lang="en-US" sz="2200" spc="-1" strike="noStrike">
                <a:solidFill>
                  <a:srgbClr val="000000"/>
                </a:solidFill>
                <a:latin typeface="Calibri"/>
              </a:rPr>
              <a:t> means</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Dissimilarity calculations</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Strategies to calculate cluster means</a:t>
            </a:r>
            <a:endParaRPr b="0" lang="en-US" sz="2200" spc="-1" strike="noStrike">
              <a:latin typeface="Arial"/>
            </a:endParaRPr>
          </a:p>
          <a:p>
            <a:pPr marL="343080" indent="-342360">
              <a:lnSpc>
                <a:spcPct val="150000"/>
              </a:lnSpc>
              <a:buClr>
                <a:srgbClr val="000000"/>
              </a:buClr>
              <a:buFont typeface="Wingdings" charset="2"/>
              <a:buChar char=""/>
            </a:pPr>
            <a:r>
              <a:rPr b="0" lang="en-US" sz="2200" spc="-1" strike="noStrike">
                <a:solidFill>
                  <a:srgbClr val="000000"/>
                </a:solidFill>
                <a:latin typeface="Calibri"/>
              </a:rPr>
              <a:t>Handling categorical data: </a:t>
            </a:r>
            <a:r>
              <a:rPr b="0" i="1" lang="en-US" sz="2200" spc="-1" strike="noStrike">
                <a:solidFill>
                  <a:srgbClr val="000000"/>
                </a:solidFill>
                <a:latin typeface="Calibri"/>
              </a:rPr>
              <a:t>k-modes</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Replacing means of clusters with </a:t>
            </a:r>
            <a:r>
              <a:rPr b="0" lang="en-US" sz="2200" spc="-1" strike="noStrike" u="sng">
                <a:solidFill>
                  <a:srgbClr val="000000"/>
                </a:solidFill>
                <a:uFillTx/>
                <a:latin typeface="Calibri"/>
              </a:rPr>
              <a:t>modes</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Using new dissimilarity measures to deal with categorical objects</a:t>
            </a:r>
            <a:endParaRPr b="0" lang="en-US" sz="2200" spc="-1" strike="noStrike">
              <a:latin typeface="Arial"/>
            </a:endParaRPr>
          </a:p>
          <a:p>
            <a:pPr lvl="1" marL="800280" indent="-342360">
              <a:lnSpc>
                <a:spcPct val="150000"/>
              </a:lnSpc>
              <a:buClr>
                <a:srgbClr val="000000"/>
              </a:buClr>
              <a:buFont typeface="Wingdings" charset="2"/>
              <a:buChar char=""/>
            </a:pPr>
            <a:r>
              <a:rPr b="0" lang="en-US" sz="2200" spc="-1" strike="noStrike">
                <a:solidFill>
                  <a:srgbClr val="000000"/>
                </a:solidFill>
                <a:latin typeface="Calibri"/>
              </a:rPr>
              <a:t>Using a frequency-based method to update modes of clusters</a:t>
            </a:r>
            <a:endParaRPr b="0" lang="en-US" sz="2200" spc="-1" strike="noStrike">
              <a:latin typeface="Arial"/>
            </a:endParaRPr>
          </a:p>
        </p:txBody>
      </p:sp>
      <p:sp>
        <p:nvSpPr>
          <p:cNvPr id="570"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B7255BD6-E613-4CC2-BBC8-67E6C3D2246F}"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862560" y="29700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Limitations of K-means</a:t>
            </a:r>
            <a:endParaRPr b="0" lang="en-US" sz="3200" spc="-1" strike="noStrike">
              <a:latin typeface="Arial"/>
            </a:endParaRPr>
          </a:p>
        </p:txBody>
      </p:sp>
      <p:sp>
        <p:nvSpPr>
          <p:cNvPr id="572" name="CustomShape 2"/>
          <p:cNvSpPr/>
          <p:nvPr/>
        </p:nvSpPr>
        <p:spPr>
          <a:xfrm>
            <a:off x="862560" y="1752480"/>
            <a:ext cx="7556760" cy="4350600"/>
          </a:xfrm>
          <a:prstGeom prst="rect">
            <a:avLst/>
          </a:prstGeom>
          <a:noFill/>
          <a:ln>
            <a:noFill/>
          </a:ln>
        </p:spPr>
        <p:style>
          <a:lnRef idx="0"/>
          <a:fillRef idx="0"/>
          <a:effectRef idx="0"/>
          <a:fontRef idx="minor"/>
        </p:style>
        <p:txBody>
          <a:bodyPr lIns="0" rIns="0" tIns="0" bIns="0">
            <a:normAutofit/>
          </a:bodyPr>
          <a:p>
            <a:pPr marL="343080" indent="-342360">
              <a:lnSpc>
                <a:spcPct val="100000"/>
              </a:lnSpc>
              <a:buClr>
                <a:srgbClr val="000000"/>
              </a:buClr>
              <a:buFont typeface="Wingdings" charset="2"/>
              <a:buChar char=""/>
            </a:pPr>
            <a:r>
              <a:rPr b="0" lang="en-US" sz="2400" spc="-1" strike="noStrike">
                <a:solidFill>
                  <a:srgbClr val="000000"/>
                </a:solidFill>
                <a:latin typeface="Calibri"/>
              </a:rPr>
              <a:t>K-means has problems when clusters are of differing </a:t>
            </a:r>
            <a:endParaRPr b="0" lang="en-US" sz="2400" spc="-1" strike="noStrike">
              <a:latin typeface="Arial"/>
            </a:endParaRPr>
          </a:p>
          <a:p>
            <a:pPr lvl="1" marL="800280" indent="-342360">
              <a:lnSpc>
                <a:spcPct val="100000"/>
              </a:lnSpc>
              <a:buClr>
                <a:srgbClr val="000000"/>
              </a:buClr>
              <a:buFont typeface="Wingdings" charset="2"/>
              <a:buChar char=""/>
            </a:pPr>
            <a:r>
              <a:rPr b="0" lang="en-US" sz="2000" spc="-1" strike="noStrike">
                <a:solidFill>
                  <a:srgbClr val="000000"/>
                </a:solidFill>
                <a:latin typeface="Calibri"/>
              </a:rPr>
              <a:t>Sizes</a:t>
            </a:r>
            <a:endParaRPr b="0" lang="en-US" sz="2000" spc="-1" strike="noStrike">
              <a:latin typeface="Arial"/>
            </a:endParaRPr>
          </a:p>
          <a:p>
            <a:pPr lvl="1" marL="800280" indent="-342360">
              <a:lnSpc>
                <a:spcPct val="100000"/>
              </a:lnSpc>
              <a:buClr>
                <a:srgbClr val="000000"/>
              </a:buClr>
              <a:buFont typeface="Wingdings" charset="2"/>
              <a:buChar char=""/>
            </a:pPr>
            <a:r>
              <a:rPr b="0" lang="en-US" sz="2000" spc="-1" strike="noStrike">
                <a:solidFill>
                  <a:srgbClr val="000000"/>
                </a:solidFill>
                <a:latin typeface="Calibri"/>
              </a:rPr>
              <a:t>Densities</a:t>
            </a:r>
            <a:endParaRPr b="0" lang="en-US" sz="2000" spc="-1" strike="noStrike">
              <a:latin typeface="Arial"/>
            </a:endParaRPr>
          </a:p>
          <a:p>
            <a:pPr lvl="1" marL="800280" indent="-342360">
              <a:lnSpc>
                <a:spcPct val="100000"/>
              </a:lnSpc>
              <a:buClr>
                <a:srgbClr val="000000"/>
              </a:buClr>
              <a:buFont typeface="Wingdings" charset="2"/>
              <a:buChar char=""/>
            </a:pPr>
            <a:r>
              <a:rPr b="0" lang="en-US" sz="2000" spc="-1" strike="noStrike">
                <a:solidFill>
                  <a:srgbClr val="000000"/>
                </a:solidFill>
                <a:latin typeface="Calibri"/>
              </a:rPr>
              <a:t>Non-globular shapes</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Wingdings" charset="2"/>
              <a:buChar char=""/>
            </a:pPr>
            <a:r>
              <a:rPr b="0" lang="en-US" sz="2400" spc="-1" strike="noStrike">
                <a:solidFill>
                  <a:srgbClr val="000000"/>
                </a:solidFill>
                <a:latin typeface="Calibri"/>
              </a:rPr>
              <a:t>K-means has problems when the data contains outliers.</a:t>
            </a:r>
            <a:endParaRPr b="0" lang="en-US" sz="2400" spc="-1" strike="noStrike">
              <a:latin typeface="Arial"/>
            </a:endParaRPr>
          </a:p>
        </p:txBody>
      </p:sp>
      <p:sp>
        <p:nvSpPr>
          <p:cNvPr id="573"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6AA1048-E9FF-467A-9798-8D7D1DB224AC}"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539280" y="28656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Limitations of K-means: Differing Sizes</a:t>
            </a:r>
            <a:endParaRPr b="0" lang="en-US" sz="3200" spc="-1" strike="noStrike">
              <a:latin typeface="Arial"/>
            </a:endParaRPr>
          </a:p>
        </p:txBody>
      </p:sp>
      <p:sp>
        <p:nvSpPr>
          <p:cNvPr id="575"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pic>
        <p:nvPicPr>
          <p:cNvPr id="576" name="Picture 4" descr=""/>
          <p:cNvPicPr/>
          <p:nvPr/>
        </p:nvPicPr>
        <p:blipFill>
          <a:blip r:embed="rId1"/>
          <a:stretch/>
        </p:blipFill>
        <p:spPr>
          <a:xfrm>
            <a:off x="0" y="1676520"/>
            <a:ext cx="4268160" cy="3199680"/>
          </a:xfrm>
          <a:prstGeom prst="rect">
            <a:avLst/>
          </a:prstGeom>
          <a:ln>
            <a:noFill/>
          </a:ln>
        </p:spPr>
      </p:pic>
      <p:pic>
        <p:nvPicPr>
          <p:cNvPr id="577" name="Picture 5" descr=""/>
          <p:cNvPicPr/>
          <p:nvPr/>
        </p:nvPicPr>
        <p:blipFill>
          <a:blip r:embed="rId2"/>
          <a:stretch/>
        </p:blipFill>
        <p:spPr>
          <a:xfrm>
            <a:off x="4267080" y="1676520"/>
            <a:ext cx="4268160" cy="3199680"/>
          </a:xfrm>
          <a:prstGeom prst="rect">
            <a:avLst/>
          </a:prstGeom>
          <a:ln>
            <a:noFill/>
          </a:ln>
        </p:spPr>
      </p:pic>
      <p:sp>
        <p:nvSpPr>
          <p:cNvPr id="578" name="CustomShape 3"/>
          <p:cNvSpPr/>
          <p:nvPr/>
        </p:nvSpPr>
        <p:spPr>
          <a:xfrm>
            <a:off x="762120" y="4952880"/>
            <a:ext cx="205668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sp>
        <p:nvSpPr>
          <p:cNvPr id="579" name="CustomShape 4"/>
          <p:cNvSpPr/>
          <p:nvPr/>
        </p:nvSpPr>
        <p:spPr>
          <a:xfrm>
            <a:off x="5290560" y="4902120"/>
            <a:ext cx="2556720" cy="364320"/>
          </a:xfrm>
          <a:prstGeom prst="rect">
            <a:avLst/>
          </a:prstGeom>
          <a:noFill/>
          <a:ln>
            <a:noFill/>
          </a:ln>
        </p:spPr>
        <p:style>
          <a:lnRef idx="0"/>
          <a:fillRef idx="0"/>
          <a:effectRef idx="0"/>
          <a:fontRef idx="minor"/>
        </p:style>
        <p:txBody>
          <a:bodyPr wrap="none" lIns="90000" rIns="90000" tIns="45000" bIns="45000"/>
          <a:p>
            <a:pPr>
              <a:lnSpc>
                <a:spcPct val="100000"/>
              </a:lnSpc>
              <a:spcBef>
                <a:spcPts val="901"/>
              </a:spcBef>
            </a:pPr>
            <a:r>
              <a:rPr b="0" lang="en-US" sz="1800" spc="-1" strike="noStrike">
                <a:solidFill>
                  <a:srgbClr val="000000"/>
                </a:solidFill>
                <a:latin typeface="Calibri"/>
                <a:ea typeface="DejaVu Sans"/>
              </a:rPr>
              <a:t>K-means (3 Clusters)</a:t>
            </a:r>
            <a:endParaRPr b="0" lang="en-US" sz="1800" spc="-1" strike="noStrike">
              <a:latin typeface="Arial"/>
            </a:endParaRPr>
          </a:p>
        </p:txBody>
      </p:sp>
      <p:sp>
        <p:nvSpPr>
          <p:cNvPr id="580" name="CustomShape 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9B70EBE-7DA0-4829-BA30-B37E36E4F10A}"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33" dur="indefinite" restart="never" nodeType="tmRoot">
          <p:childTnLst>
            <p:seq>
              <p:cTn id="134" dur="indefinite" nodeType="mainSeq">
                <p:childTnLst>
                  <p:par>
                    <p:cTn id="135" nodeType="clickEffect" fill="hold">
                      <p:stCondLst>
                        <p:cond delay="indefinite"/>
                      </p:stCondLst>
                      <p:childTnLst>
                        <p:par>
                          <p:cTn id="136" nodeType="withEffect" fill="hold">
                            <p:stCondLst>
                              <p:cond delay="0"/>
                            </p:stCondLst>
                            <p:childTnLst>
                              <p:par>
                                <p:cTn id="137" nodeType="clickEffect" fill="hold" presetClass="entr" presetID="1">
                                  <p:stCondLst>
                                    <p:cond delay="0"/>
                                  </p:stCondLst>
                                  <p:childTnLst>
                                    <p:set>
                                      <p:cBhvr>
                                        <p:cTn id="138" dur="1" fill="hold">
                                          <p:stCondLst>
                                            <p:cond delay="499"/>
                                          </p:stCondLst>
                                        </p:cTn>
                                        <p:tgtEl>
                                          <p:spTgt spid="579"/>
                                        </p:tgtEl>
                                        <p:attrNameLst>
                                          <p:attrName>style.visibility</p:attrName>
                                        </p:attrNameLst>
                                      </p:cBhvr>
                                      <p:to>
                                        <p:strVal val="visible"/>
                                      </p:to>
                                    </p:set>
                                  </p:childTnLst>
                                </p:cTn>
                              </p:par>
                            </p:childTnLst>
                          </p:cTn>
                        </p:par>
                      </p:childTnLst>
                    </p:cTn>
                  </p:par>
                  <p:par>
                    <p:cTn id="139" nodeType="clickEffect" fill="hold">
                      <p:stCondLst>
                        <p:cond delay="indefinite"/>
                      </p:stCondLst>
                      <p:childTnLst>
                        <p:par>
                          <p:cTn id="140" nodeType="withEffect" fill="hold">
                            <p:stCondLst>
                              <p:cond delay="0"/>
                            </p:stCondLst>
                            <p:childTnLst>
                              <p:par>
                                <p:cTn id="141" nodeType="clickEffect" fill="hold" presetClass="entr" presetID="1">
                                  <p:stCondLst>
                                    <p:cond delay="0"/>
                                  </p:stCondLst>
                                  <p:childTnLst>
                                    <p:set>
                                      <p:cBhvr>
                                        <p:cTn id="142" dur="1" fill="hold">
                                          <p:stCondLst>
                                            <p:cond delay="499"/>
                                          </p:stCondLst>
                                        </p:cTn>
                                        <p:tgtEl>
                                          <p:spTgt spid="5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649440" y="26964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Limitations of K-means: Differing Density</a:t>
            </a:r>
            <a:endParaRPr b="0" lang="en-US" sz="3200" spc="-1" strike="noStrike">
              <a:latin typeface="Arial"/>
            </a:endParaRPr>
          </a:p>
        </p:txBody>
      </p:sp>
      <p:sp>
        <p:nvSpPr>
          <p:cNvPr id="582"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sp>
        <p:nvSpPr>
          <p:cNvPr id="583" name="CustomShape 3"/>
          <p:cNvSpPr/>
          <p:nvPr/>
        </p:nvSpPr>
        <p:spPr>
          <a:xfrm>
            <a:off x="762120" y="4952880"/>
            <a:ext cx="213300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pic>
        <p:nvPicPr>
          <p:cNvPr id="584" name="Picture 5" descr=""/>
          <p:cNvPicPr/>
          <p:nvPr/>
        </p:nvPicPr>
        <p:blipFill>
          <a:blip r:embed="rId1"/>
          <a:stretch/>
        </p:blipFill>
        <p:spPr>
          <a:xfrm>
            <a:off x="0" y="1447920"/>
            <a:ext cx="4268160" cy="3199680"/>
          </a:xfrm>
          <a:prstGeom prst="rect">
            <a:avLst/>
          </a:prstGeom>
          <a:ln>
            <a:noFill/>
          </a:ln>
        </p:spPr>
      </p:pic>
      <p:pic>
        <p:nvPicPr>
          <p:cNvPr id="585" name="Picture 6" descr=""/>
          <p:cNvPicPr/>
          <p:nvPr/>
        </p:nvPicPr>
        <p:blipFill>
          <a:blip r:embed="rId2"/>
          <a:stretch/>
        </p:blipFill>
        <p:spPr>
          <a:xfrm>
            <a:off x="4267080" y="1447920"/>
            <a:ext cx="4268160" cy="3199680"/>
          </a:xfrm>
          <a:prstGeom prst="rect">
            <a:avLst/>
          </a:prstGeom>
          <a:ln>
            <a:noFill/>
          </a:ln>
        </p:spPr>
      </p:pic>
      <p:sp>
        <p:nvSpPr>
          <p:cNvPr id="586" name="CustomShape 4"/>
          <p:cNvSpPr/>
          <p:nvPr/>
        </p:nvSpPr>
        <p:spPr>
          <a:xfrm>
            <a:off x="5290560" y="4902120"/>
            <a:ext cx="2556720" cy="364320"/>
          </a:xfrm>
          <a:prstGeom prst="rect">
            <a:avLst/>
          </a:prstGeom>
          <a:noFill/>
          <a:ln>
            <a:noFill/>
          </a:ln>
        </p:spPr>
        <p:style>
          <a:lnRef idx="0"/>
          <a:fillRef idx="0"/>
          <a:effectRef idx="0"/>
          <a:fontRef idx="minor"/>
        </p:style>
        <p:txBody>
          <a:bodyPr wrap="none" lIns="90000" rIns="90000" tIns="45000" bIns="45000"/>
          <a:p>
            <a:pPr>
              <a:lnSpc>
                <a:spcPct val="100000"/>
              </a:lnSpc>
              <a:spcBef>
                <a:spcPts val="901"/>
              </a:spcBef>
            </a:pPr>
            <a:r>
              <a:rPr b="0" lang="en-US" sz="1800" spc="-1" strike="noStrike">
                <a:solidFill>
                  <a:srgbClr val="000000"/>
                </a:solidFill>
                <a:latin typeface="Calibri"/>
                <a:ea typeface="DejaVu Sans"/>
              </a:rPr>
              <a:t>K-means (3 Clusters)</a:t>
            </a:r>
            <a:endParaRPr b="0" lang="en-US" sz="1800" spc="-1" strike="noStrike">
              <a:latin typeface="Arial"/>
            </a:endParaRPr>
          </a:p>
        </p:txBody>
      </p:sp>
      <p:sp>
        <p:nvSpPr>
          <p:cNvPr id="587" name="CustomShape 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CAEBA976-5EB9-4A2A-87A6-3D5F495A1FC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43" dur="indefinite" restart="never" nodeType="tmRoot">
          <p:childTnLst>
            <p:seq>
              <p:cTn id="144" dur="indefinite" nodeType="mainSeq">
                <p:childTnLst>
                  <p:par>
                    <p:cTn id="145" nodeType="clickEffect" fill="hold">
                      <p:stCondLst>
                        <p:cond delay="indefinite"/>
                      </p:stCondLst>
                      <p:childTnLst>
                        <p:par>
                          <p:cTn id="146" nodeType="withEffect" fill="hold">
                            <p:stCondLst>
                              <p:cond delay="0"/>
                            </p:stCondLst>
                            <p:childTnLst>
                              <p:par>
                                <p:cTn id="147" nodeType="clickEffect" fill="hold" presetClass="entr" presetID="1">
                                  <p:stCondLst>
                                    <p:cond delay="0"/>
                                  </p:stCondLst>
                                  <p:childTnLst>
                                    <p:set>
                                      <p:cBhvr>
                                        <p:cTn id="148" dur="1" fill="hold">
                                          <p:stCondLst>
                                            <p:cond delay="499"/>
                                          </p:stCondLst>
                                        </p:cTn>
                                        <p:tgtEl>
                                          <p:spTgt spid="586"/>
                                        </p:tgtEl>
                                        <p:attrNameLst>
                                          <p:attrName>style.visibility</p:attrName>
                                        </p:attrNameLst>
                                      </p:cBhvr>
                                      <p:to>
                                        <p:strVal val="visible"/>
                                      </p:to>
                                    </p:set>
                                  </p:childTnLst>
                                </p:cTn>
                              </p:par>
                            </p:childTnLst>
                          </p:cTn>
                        </p:par>
                      </p:childTnLst>
                    </p:cTn>
                  </p:par>
                  <p:par>
                    <p:cTn id="149" nodeType="clickEffect" fill="hold">
                      <p:stCondLst>
                        <p:cond delay="indefinite"/>
                      </p:stCondLst>
                      <p:childTnLst>
                        <p:par>
                          <p:cTn id="150" nodeType="withEffect" fill="hold">
                            <p:stCondLst>
                              <p:cond delay="0"/>
                            </p:stCondLst>
                            <p:childTnLst>
                              <p:par>
                                <p:cTn id="151" nodeType="clickEffect" fill="hold" presetClass="entr" presetID="1">
                                  <p:stCondLst>
                                    <p:cond delay="0"/>
                                  </p:stCondLst>
                                  <p:childTnLst>
                                    <p:set>
                                      <p:cBhvr>
                                        <p:cTn id="152" dur="1" fill="hold">
                                          <p:stCondLst>
                                            <p:cond delay="499"/>
                                          </p:stCondLst>
                                        </p:cTn>
                                        <p:tgtEl>
                                          <p:spTgt spid="5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628560" y="223920"/>
            <a:ext cx="7886160" cy="396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Limitations of K-means: Non-globular Shapes</a:t>
            </a:r>
            <a:endParaRPr b="0" lang="en-US" sz="3200" spc="-1" strike="noStrike">
              <a:latin typeface="Arial"/>
            </a:endParaRPr>
          </a:p>
        </p:txBody>
      </p:sp>
      <p:sp>
        <p:nvSpPr>
          <p:cNvPr id="589"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sp>
        <p:nvSpPr>
          <p:cNvPr id="590" name="CustomShape 3"/>
          <p:cNvSpPr/>
          <p:nvPr/>
        </p:nvSpPr>
        <p:spPr>
          <a:xfrm>
            <a:off x="1143000" y="4876920"/>
            <a:ext cx="205668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pic>
        <p:nvPicPr>
          <p:cNvPr id="591" name="Picture 5" descr=""/>
          <p:cNvPicPr/>
          <p:nvPr/>
        </p:nvPicPr>
        <p:blipFill>
          <a:blip r:embed="rId1"/>
          <a:stretch/>
        </p:blipFill>
        <p:spPr>
          <a:xfrm>
            <a:off x="228600" y="1600200"/>
            <a:ext cx="4268160" cy="3199680"/>
          </a:xfrm>
          <a:prstGeom prst="rect">
            <a:avLst/>
          </a:prstGeom>
          <a:ln>
            <a:noFill/>
          </a:ln>
        </p:spPr>
      </p:pic>
      <p:pic>
        <p:nvPicPr>
          <p:cNvPr id="592" name="Picture 6" descr=""/>
          <p:cNvPicPr/>
          <p:nvPr/>
        </p:nvPicPr>
        <p:blipFill>
          <a:blip r:embed="rId2"/>
          <a:stretch/>
        </p:blipFill>
        <p:spPr>
          <a:xfrm>
            <a:off x="4191120" y="1600200"/>
            <a:ext cx="4268160" cy="3199680"/>
          </a:xfrm>
          <a:prstGeom prst="rect">
            <a:avLst/>
          </a:prstGeom>
          <a:ln>
            <a:noFill/>
          </a:ln>
        </p:spPr>
      </p:pic>
      <p:sp>
        <p:nvSpPr>
          <p:cNvPr id="593" name="CustomShape 4"/>
          <p:cNvSpPr/>
          <p:nvPr/>
        </p:nvSpPr>
        <p:spPr>
          <a:xfrm>
            <a:off x="5290560" y="4902120"/>
            <a:ext cx="2556720" cy="364320"/>
          </a:xfrm>
          <a:prstGeom prst="rect">
            <a:avLst/>
          </a:prstGeom>
          <a:noFill/>
          <a:ln>
            <a:noFill/>
          </a:ln>
        </p:spPr>
        <p:style>
          <a:lnRef idx="0"/>
          <a:fillRef idx="0"/>
          <a:effectRef idx="0"/>
          <a:fontRef idx="minor"/>
        </p:style>
        <p:txBody>
          <a:bodyPr wrap="none" lIns="90000" rIns="90000" tIns="45000" bIns="45000"/>
          <a:p>
            <a:pPr>
              <a:lnSpc>
                <a:spcPct val="100000"/>
              </a:lnSpc>
              <a:spcBef>
                <a:spcPts val="901"/>
              </a:spcBef>
            </a:pPr>
            <a:r>
              <a:rPr b="0" lang="en-US" sz="1800" spc="-1" strike="noStrike">
                <a:solidFill>
                  <a:srgbClr val="000000"/>
                </a:solidFill>
                <a:latin typeface="Calibri"/>
                <a:ea typeface="DejaVu Sans"/>
              </a:rPr>
              <a:t>K-means (2 Clusters)</a:t>
            </a:r>
            <a:endParaRPr b="0" lang="en-US" sz="1800" spc="-1" strike="noStrike">
              <a:latin typeface="Arial"/>
            </a:endParaRPr>
          </a:p>
        </p:txBody>
      </p:sp>
      <p:sp>
        <p:nvSpPr>
          <p:cNvPr id="594" name="CustomShape 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9F377DF3-349A-4BE4-9CED-ECA31A6564D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53" dur="indefinite" restart="never" nodeType="tmRoot">
          <p:childTnLst>
            <p:seq>
              <p:cTn id="154" dur="indefinite" nodeType="mainSeq">
                <p:childTnLst>
                  <p:par>
                    <p:cTn id="155" nodeType="clickEffect" fill="hold">
                      <p:stCondLst>
                        <p:cond delay="indefinite"/>
                      </p:stCondLst>
                      <p:childTnLst>
                        <p:par>
                          <p:cTn id="156" nodeType="withEffect" fill="hold">
                            <p:stCondLst>
                              <p:cond delay="0"/>
                            </p:stCondLst>
                            <p:childTnLst>
                              <p:par>
                                <p:cTn id="157" nodeType="clickEffect" fill="hold" presetClass="entr" presetID="1">
                                  <p:stCondLst>
                                    <p:cond delay="0"/>
                                  </p:stCondLst>
                                  <p:childTnLst>
                                    <p:set>
                                      <p:cBhvr>
                                        <p:cTn id="158" dur="1" fill="hold">
                                          <p:stCondLst>
                                            <p:cond delay="499"/>
                                          </p:stCondLst>
                                        </p:cTn>
                                        <p:tgtEl>
                                          <p:spTgt spid="593"/>
                                        </p:tgtEl>
                                        <p:attrNameLst>
                                          <p:attrName>style.visibility</p:attrName>
                                        </p:attrNameLst>
                                      </p:cBhvr>
                                      <p:to>
                                        <p:strVal val="visible"/>
                                      </p:to>
                                    </p:set>
                                  </p:childTnLst>
                                </p:cTn>
                              </p:par>
                            </p:childTnLst>
                          </p:cTn>
                        </p:par>
                      </p:childTnLst>
                    </p:cTn>
                  </p:par>
                  <p:par>
                    <p:cTn id="159" nodeType="clickEffect" fill="hold">
                      <p:stCondLst>
                        <p:cond delay="indefinite"/>
                      </p:stCondLst>
                      <p:childTnLst>
                        <p:par>
                          <p:cTn id="160" nodeType="withEffect" fill="hold">
                            <p:stCondLst>
                              <p:cond delay="0"/>
                            </p:stCondLst>
                            <p:childTnLst>
                              <p:par>
                                <p:cTn id="161" nodeType="clickEffect" fill="hold" presetClass="entr" presetID="1">
                                  <p:stCondLst>
                                    <p:cond delay="0"/>
                                  </p:stCondLst>
                                  <p:childTnLst>
                                    <p:set>
                                      <p:cBhvr>
                                        <p:cTn id="162" dur="1" fill="hold">
                                          <p:stCondLst>
                                            <p:cond delay="499"/>
                                          </p:stCondLst>
                                        </p:cTn>
                                        <p:tgtEl>
                                          <p:spTgt spid="59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876240" y="26244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Overcoming K-means Limitations</a:t>
            </a:r>
            <a:endParaRPr b="0" lang="en-US" sz="3200" spc="-1" strike="noStrike">
              <a:latin typeface="Arial"/>
            </a:endParaRPr>
          </a:p>
        </p:txBody>
      </p:sp>
      <p:sp>
        <p:nvSpPr>
          <p:cNvPr id="596"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pic>
        <p:nvPicPr>
          <p:cNvPr id="597" name="Picture 4" descr=""/>
          <p:cNvPicPr/>
          <p:nvPr/>
        </p:nvPicPr>
        <p:blipFill>
          <a:blip r:embed="rId1"/>
          <a:stretch/>
        </p:blipFill>
        <p:spPr>
          <a:xfrm>
            <a:off x="150840" y="1676520"/>
            <a:ext cx="4268160" cy="3199680"/>
          </a:xfrm>
          <a:prstGeom prst="rect">
            <a:avLst/>
          </a:prstGeom>
          <a:ln>
            <a:noFill/>
          </a:ln>
        </p:spPr>
      </p:pic>
      <p:sp>
        <p:nvSpPr>
          <p:cNvPr id="598" name="CustomShape 3"/>
          <p:cNvSpPr/>
          <p:nvPr/>
        </p:nvSpPr>
        <p:spPr>
          <a:xfrm>
            <a:off x="762120" y="4952880"/>
            <a:ext cx="76953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K-means Clusters</a:t>
            </a:r>
            <a:endParaRPr b="0" lang="en-US" sz="1800" spc="-1" strike="noStrike">
              <a:latin typeface="Arial"/>
            </a:endParaRPr>
          </a:p>
        </p:txBody>
      </p:sp>
      <p:pic>
        <p:nvPicPr>
          <p:cNvPr id="599" name="Picture 6" descr=""/>
          <p:cNvPicPr/>
          <p:nvPr/>
        </p:nvPicPr>
        <p:blipFill>
          <a:blip r:embed="rId2"/>
          <a:stretch/>
        </p:blipFill>
        <p:spPr>
          <a:xfrm>
            <a:off x="4494240" y="1676520"/>
            <a:ext cx="4268160" cy="3199680"/>
          </a:xfrm>
          <a:prstGeom prst="rect">
            <a:avLst/>
          </a:prstGeom>
          <a:ln>
            <a:noFill/>
          </a:ln>
        </p:spPr>
      </p:pic>
      <p:sp>
        <p:nvSpPr>
          <p:cNvPr id="600" name="CustomShape 4"/>
          <p:cNvSpPr/>
          <p:nvPr/>
        </p:nvSpPr>
        <p:spPr>
          <a:xfrm>
            <a:off x="876240" y="5528520"/>
            <a:ext cx="6552360" cy="399240"/>
          </a:xfrm>
          <a:prstGeom prst="rect">
            <a:avLst/>
          </a:prstGeom>
          <a:noFill/>
          <a:ln>
            <a:noFill/>
          </a:ln>
        </p:spPr>
        <p:style>
          <a:lnRef idx="0"/>
          <a:fillRef idx="0"/>
          <a:effectRef idx="0"/>
          <a:fontRef idx="minor"/>
        </p:style>
      </p:sp>
      <p:sp>
        <p:nvSpPr>
          <p:cNvPr id="601" name="CustomShape 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637A13FC-BA5A-493D-A779-D452EE86C267}"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762120" y="20808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Overcoming K-means Limitations</a:t>
            </a:r>
            <a:endParaRPr b="0" lang="en-US" sz="3200" spc="-1" strike="noStrike">
              <a:latin typeface="Arial"/>
            </a:endParaRPr>
          </a:p>
        </p:txBody>
      </p:sp>
      <p:sp>
        <p:nvSpPr>
          <p:cNvPr id="603"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sp>
        <p:nvSpPr>
          <p:cNvPr id="604" name="CustomShape 3"/>
          <p:cNvSpPr/>
          <p:nvPr/>
        </p:nvSpPr>
        <p:spPr>
          <a:xfrm>
            <a:off x="762120" y="4952880"/>
            <a:ext cx="76953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K-means Clusters</a:t>
            </a:r>
            <a:endParaRPr b="0" lang="en-US" sz="1800" spc="-1" strike="noStrike">
              <a:latin typeface="Arial"/>
            </a:endParaRPr>
          </a:p>
        </p:txBody>
      </p:sp>
      <p:pic>
        <p:nvPicPr>
          <p:cNvPr id="605" name="Picture 5" descr=""/>
          <p:cNvPicPr/>
          <p:nvPr/>
        </p:nvPicPr>
        <p:blipFill>
          <a:blip r:embed="rId1"/>
          <a:stretch/>
        </p:blipFill>
        <p:spPr>
          <a:xfrm>
            <a:off x="0" y="1447920"/>
            <a:ext cx="4268160" cy="3199680"/>
          </a:xfrm>
          <a:prstGeom prst="rect">
            <a:avLst/>
          </a:prstGeom>
          <a:ln>
            <a:noFill/>
          </a:ln>
        </p:spPr>
      </p:pic>
      <p:pic>
        <p:nvPicPr>
          <p:cNvPr id="606" name="Picture 6" descr=""/>
          <p:cNvPicPr/>
          <p:nvPr/>
        </p:nvPicPr>
        <p:blipFill>
          <a:blip r:embed="rId2"/>
          <a:stretch/>
        </p:blipFill>
        <p:spPr>
          <a:xfrm>
            <a:off x="4267080" y="1523880"/>
            <a:ext cx="4268160" cy="3199680"/>
          </a:xfrm>
          <a:prstGeom prst="rect">
            <a:avLst/>
          </a:prstGeom>
          <a:ln>
            <a:noFill/>
          </a:ln>
        </p:spPr>
      </p:pic>
      <p:sp>
        <p:nvSpPr>
          <p:cNvPr id="607"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80A46128-3105-42F4-946F-80DC2EB9EE6E}"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628560" y="271080"/>
            <a:ext cx="7886160" cy="472320"/>
          </a:xfrm>
          <a:prstGeom prst="rect">
            <a:avLst/>
          </a:prstGeom>
          <a:noFill/>
          <a:ln>
            <a:noFill/>
          </a:ln>
        </p:spPr>
        <p:style>
          <a:lnRef idx="0"/>
          <a:fillRef idx="0"/>
          <a:effectRef idx="0"/>
          <a:fontRef idx="minor"/>
        </p:style>
        <p:txBody>
          <a:bodyPr lIns="92160" rIns="92160" tIns="46080" bIns="46080" anchor="ctr"/>
          <a:p>
            <a:pPr>
              <a:lnSpc>
                <a:spcPct val="100000"/>
              </a:lnSpc>
            </a:pPr>
            <a:r>
              <a:rPr b="1" lang="en-US" sz="3200" spc="-1" strike="noStrike">
                <a:solidFill>
                  <a:srgbClr val="000000"/>
                </a:solidFill>
                <a:latin typeface="Calibri"/>
              </a:rPr>
              <a:t>Applications of Clustering</a:t>
            </a:r>
            <a:endParaRPr b="0" lang="en-US" sz="3200" spc="-1" strike="noStrike">
              <a:latin typeface="Arial"/>
            </a:endParaRPr>
          </a:p>
        </p:txBody>
      </p:sp>
      <p:sp>
        <p:nvSpPr>
          <p:cNvPr id="320" name="CustomShape 2"/>
          <p:cNvSpPr/>
          <p:nvPr/>
        </p:nvSpPr>
        <p:spPr>
          <a:xfrm>
            <a:off x="533520" y="1523880"/>
            <a:ext cx="7886160" cy="4674240"/>
          </a:xfrm>
          <a:prstGeom prst="rect">
            <a:avLst/>
          </a:prstGeom>
          <a:noFill/>
          <a:ln>
            <a:noFill/>
          </a:ln>
        </p:spPr>
        <p:style>
          <a:lnRef idx="0"/>
          <a:fillRef idx="0"/>
          <a:effectRef idx="0"/>
          <a:fontRef idx="minor"/>
        </p:style>
        <p:txBody>
          <a:bodyPr lIns="92160" rIns="92160" tIns="46080" bIns="46080">
            <a:normAutofit/>
          </a:bodyPr>
          <a:p>
            <a:pPr marL="343080" indent="-342360">
              <a:lnSpc>
                <a:spcPct val="140000"/>
              </a:lnSpc>
              <a:buClr>
                <a:srgbClr val="000000"/>
              </a:buClr>
              <a:buFont typeface="Wingdings" charset="2"/>
              <a:buChar char=""/>
            </a:pPr>
            <a:r>
              <a:rPr b="0" lang="en-US" sz="2000" spc="-1" strike="noStrike">
                <a:solidFill>
                  <a:srgbClr val="000000"/>
                </a:solidFill>
                <a:latin typeface="Calibri"/>
              </a:rPr>
              <a:t>Marketing</a:t>
            </a:r>
            <a:endParaRPr b="0" lang="en-US" sz="2000" spc="-1" strike="noStrike">
              <a:latin typeface="Arial"/>
            </a:endParaRPr>
          </a:p>
          <a:p>
            <a:pPr marL="343080" indent="-342360">
              <a:lnSpc>
                <a:spcPct val="140000"/>
              </a:lnSpc>
              <a:buClr>
                <a:srgbClr val="000000"/>
              </a:buClr>
              <a:buFont typeface="Wingdings" charset="2"/>
              <a:buChar char=""/>
            </a:pPr>
            <a:r>
              <a:rPr b="0" lang="en-US" sz="2000" spc="-1" strike="noStrike">
                <a:solidFill>
                  <a:srgbClr val="000000"/>
                </a:solidFill>
                <a:latin typeface="Calibri"/>
              </a:rPr>
              <a:t>Land use</a:t>
            </a:r>
            <a:endParaRPr b="0" lang="en-US" sz="2000" spc="-1" strike="noStrike">
              <a:latin typeface="Arial"/>
            </a:endParaRPr>
          </a:p>
          <a:p>
            <a:pPr marL="343080" indent="-342360">
              <a:lnSpc>
                <a:spcPct val="140000"/>
              </a:lnSpc>
              <a:buClr>
                <a:srgbClr val="000000"/>
              </a:buClr>
              <a:buFont typeface="Wingdings" charset="2"/>
              <a:buChar char=""/>
            </a:pPr>
            <a:r>
              <a:rPr b="0" lang="en-US" sz="2000" spc="-1" strike="noStrike">
                <a:solidFill>
                  <a:srgbClr val="000000"/>
                </a:solidFill>
                <a:latin typeface="Calibri"/>
              </a:rPr>
              <a:t>Insurance </a:t>
            </a:r>
            <a:endParaRPr b="0" lang="en-US" sz="2000" spc="-1" strike="noStrike">
              <a:latin typeface="Arial"/>
            </a:endParaRPr>
          </a:p>
          <a:p>
            <a:pPr marL="343080" indent="-342360">
              <a:lnSpc>
                <a:spcPct val="140000"/>
              </a:lnSpc>
              <a:buClr>
                <a:srgbClr val="000000"/>
              </a:buClr>
              <a:buFont typeface="Wingdings" charset="2"/>
              <a:buChar char=""/>
            </a:pPr>
            <a:r>
              <a:rPr b="0" lang="en-US" sz="2000" spc="-1" strike="noStrike">
                <a:solidFill>
                  <a:srgbClr val="000000"/>
                </a:solidFill>
                <a:latin typeface="Calibri"/>
              </a:rPr>
              <a:t>City-planning</a:t>
            </a:r>
            <a:endParaRPr b="0" lang="en-US" sz="2000" spc="-1" strike="noStrike">
              <a:latin typeface="Arial"/>
            </a:endParaRPr>
          </a:p>
        </p:txBody>
      </p:sp>
      <p:sp>
        <p:nvSpPr>
          <p:cNvPr id="321" name="CustomShape 3"/>
          <p:cNvSpPr/>
          <p:nvPr/>
        </p:nvSpPr>
        <p:spPr>
          <a:xfrm>
            <a:off x="-107280" y="342360"/>
            <a:ext cx="2584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 </a:t>
            </a:r>
            <a:endParaRPr b="0" lang="en-US" sz="1800" spc="-1" strike="noStrike">
              <a:latin typeface="Arial"/>
            </a:endParaRPr>
          </a:p>
        </p:txBody>
      </p:sp>
      <p:sp>
        <p:nvSpPr>
          <p:cNvPr id="322"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B50A1D9A-F134-4224-A422-09FFF247554A}"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647640" y="24876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Overcoming K-means Limitations</a:t>
            </a:r>
            <a:endParaRPr b="0" lang="en-US" sz="3200" spc="-1" strike="noStrike">
              <a:latin typeface="Arial"/>
            </a:endParaRPr>
          </a:p>
        </p:txBody>
      </p:sp>
      <p:sp>
        <p:nvSpPr>
          <p:cNvPr id="609" name="CustomShape 2"/>
          <p:cNvSpPr/>
          <p:nvPr/>
        </p:nvSpPr>
        <p:spPr>
          <a:xfrm>
            <a:off x="551160" y="1611360"/>
            <a:ext cx="8040960" cy="3023280"/>
          </a:xfrm>
          <a:prstGeom prst="rect">
            <a:avLst/>
          </a:prstGeom>
          <a:noFill/>
          <a:ln>
            <a:noFill/>
          </a:ln>
        </p:spPr>
        <p:style>
          <a:lnRef idx="0"/>
          <a:fillRef idx="0"/>
          <a:effectRef idx="0"/>
          <a:fontRef idx="minor"/>
        </p:style>
        <p:txBody>
          <a:bodyPr lIns="0" rIns="0" tIns="0" bIns="0"/>
          <a:p>
            <a:pPr marL="533520" indent="-532800">
              <a:lnSpc>
                <a:spcPct val="90000"/>
              </a:lnSpc>
              <a:spcBef>
                <a:spcPts val="561"/>
              </a:spcBef>
            </a:pPr>
            <a:endParaRPr b="0" lang="en-US" sz="1800" spc="-1" strike="noStrike">
              <a:latin typeface="Arial"/>
            </a:endParaRPr>
          </a:p>
          <a:p>
            <a:pPr marL="990720" indent="-532800">
              <a:lnSpc>
                <a:spcPct val="90000"/>
              </a:lnSpc>
              <a:spcBef>
                <a:spcPts val="36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a:p>
            <a:pPr marL="990720" indent="-532800">
              <a:lnSpc>
                <a:spcPct val="90000"/>
              </a:lnSpc>
              <a:spcBef>
                <a:spcPts val="400"/>
              </a:spcBef>
            </a:pPr>
            <a:endParaRPr b="0" lang="en-US" sz="1800" spc="-1" strike="noStrike">
              <a:latin typeface="Arial"/>
            </a:endParaRPr>
          </a:p>
        </p:txBody>
      </p:sp>
      <p:sp>
        <p:nvSpPr>
          <p:cNvPr id="610" name="CustomShape 3"/>
          <p:cNvSpPr/>
          <p:nvPr/>
        </p:nvSpPr>
        <p:spPr>
          <a:xfrm>
            <a:off x="1143000" y="4876920"/>
            <a:ext cx="76953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K-means Clusters</a:t>
            </a:r>
            <a:endParaRPr b="0" lang="en-US" sz="1800" spc="-1" strike="noStrike">
              <a:latin typeface="Arial"/>
            </a:endParaRPr>
          </a:p>
        </p:txBody>
      </p:sp>
      <p:pic>
        <p:nvPicPr>
          <p:cNvPr id="611" name="Picture 5" descr=""/>
          <p:cNvPicPr/>
          <p:nvPr/>
        </p:nvPicPr>
        <p:blipFill>
          <a:blip r:embed="rId1"/>
          <a:stretch/>
        </p:blipFill>
        <p:spPr>
          <a:xfrm>
            <a:off x="228600" y="1523880"/>
            <a:ext cx="4268160" cy="3199680"/>
          </a:xfrm>
          <a:prstGeom prst="rect">
            <a:avLst/>
          </a:prstGeom>
          <a:ln>
            <a:noFill/>
          </a:ln>
        </p:spPr>
      </p:pic>
      <p:pic>
        <p:nvPicPr>
          <p:cNvPr id="612" name="Picture 6" descr=""/>
          <p:cNvPicPr/>
          <p:nvPr/>
        </p:nvPicPr>
        <p:blipFill>
          <a:blip r:embed="rId2"/>
          <a:stretch/>
        </p:blipFill>
        <p:spPr>
          <a:xfrm>
            <a:off x="4265640" y="1523880"/>
            <a:ext cx="4268160" cy="3199680"/>
          </a:xfrm>
          <a:prstGeom prst="rect">
            <a:avLst/>
          </a:prstGeom>
          <a:ln>
            <a:noFill/>
          </a:ln>
        </p:spPr>
      </p:pic>
      <p:sp>
        <p:nvSpPr>
          <p:cNvPr id="613"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04F9A26C-B00B-4941-B846-754B3257A13E}"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457200" y="28296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Comments on the </a:t>
            </a:r>
            <a:r>
              <a:rPr b="1" i="1" lang="en-US" sz="3200" spc="-1" strike="noStrike">
                <a:solidFill>
                  <a:srgbClr val="000000"/>
                </a:solidFill>
                <a:latin typeface="Calibri"/>
              </a:rPr>
              <a:t>K-Means</a:t>
            </a:r>
            <a:r>
              <a:rPr b="1" lang="en-US" sz="3200" spc="-1" strike="noStrike">
                <a:solidFill>
                  <a:srgbClr val="000000"/>
                </a:solidFill>
                <a:latin typeface="Calibri"/>
              </a:rPr>
              <a:t> Method</a:t>
            </a:r>
            <a:endParaRPr b="0" lang="en-US" sz="3200" spc="-1" strike="noStrike">
              <a:latin typeface="Arial"/>
            </a:endParaRPr>
          </a:p>
        </p:txBody>
      </p:sp>
      <p:sp>
        <p:nvSpPr>
          <p:cNvPr id="615" name="CustomShape 2"/>
          <p:cNvSpPr/>
          <p:nvPr/>
        </p:nvSpPr>
        <p:spPr>
          <a:xfrm>
            <a:off x="457200" y="1600200"/>
            <a:ext cx="7886160" cy="4350600"/>
          </a:xfrm>
          <a:prstGeom prst="rect">
            <a:avLst/>
          </a:prstGeom>
          <a:noFill/>
          <a:ln>
            <a:noFill/>
          </a:ln>
        </p:spPr>
        <p:style>
          <a:lnRef idx="0"/>
          <a:fillRef idx="0"/>
          <a:effectRef idx="0"/>
          <a:fontRef idx="minor"/>
        </p:style>
        <p:txBody>
          <a:bodyPr lIns="0" rIns="0" tIns="0" bIns="0">
            <a:normAutofit/>
          </a:bodyPr>
          <a:p>
            <a:pPr marL="343080" indent="-342360">
              <a:lnSpc>
                <a:spcPct val="120000"/>
              </a:lnSpc>
              <a:buClr>
                <a:srgbClr val="000000"/>
              </a:buClr>
              <a:buFont typeface="Wingdings" charset="2"/>
              <a:buChar char=""/>
            </a:pPr>
            <a:r>
              <a:rPr b="0" lang="en-US" sz="2000" spc="-1" strike="noStrike" u="sng">
                <a:solidFill>
                  <a:srgbClr val="000000"/>
                </a:solidFill>
                <a:uFillTx/>
                <a:latin typeface="Calibri"/>
              </a:rPr>
              <a:t>Strength:</a:t>
            </a:r>
            <a:r>
              <a:rPr b="0" lang="en-US" sz="2000" spc="-1" strike="noStrike">
                <a:solidFill>
                  <a:srgbClr val="000000"/>
                </a:solidFill>
                <a:latin typeface="Calibri"/>
              </a:rPr>
              <a:t> </a:t>
            </a:r>
            <a:r>
              <a:rPr b="0" i="1" lang="en-US" sz="2000" spc="-1" strike="noStrike">
                <a:solidFill>
                  <a:srgbClr val="000000"/>
                </a:solidFill>
                <a:latin typeface="Calibri"/>
              </a:rPr>
              <a:t>Efficient</a:t>
            </a:r>
            <a:r>
              <a:rPr b="0" lang="en-US" sz="2000" spc="-1" strike="noStrike">
                <a:solidFill>
                  <a:srgbClr val="000000"/>
                </a:solidFill>
                <a:latin typeface="Calibri"/>
              </a:rPr>
              <a:t>: </a:t>
            </a:r>
            <a:r>
              <a:rPr b="0" i="1" lang="en-US" sz="2000" spc="-1" strike="noStrike">
                <a:solidFill>
                  <a:srgbClr val="000000"/>
                </a:solidFill>
                <a:latin typeface="Calibri"/>
              </a:rPr>
              <a:t>O</a:t>
            </a:r>
            <a:r>
              <a:rPr b="0" lang="en-US" sz="2000" spc="-1" strike="noStrike">
                <a:solidFill>
                  <a:srgbClr val="000000"/>
                </a:solidFill>
                <a:latin typeface="Calibri"/>
              </a:rPr>
              <a:t>(</a:t>
            </a:r>
            <a:r>
              <a:rPr b="0" i="1" lang="en-US" sz="2000" spc="-1" strike="noStrike">
                <a:solidFill>
                  <a:srgbClr val="000000"/>
                </a:solidFill>
                <a:latin typeface="Calibri"/>
              </a:rPr>
              <a:t>tkn</a:t>
            </a:r>
            <a:r>
              <a:rPr b="0" lang="en-US" sz="2000" spc="-1" strike="noStrike">
                <a:solidFill>
                  <a:srgbClr val="000000"/>
                </a:solidFill>
                <a:latin typeface="Calibri"/>
              </a:rPr>
              <a:t>), where </a:t>
            </a:r>
            <a:r>
              <a:rPr b="0" i="1" lang="en-US" sz="2000" spc="-1" strike="noStrike">
                <a:solidFill>
                  <a:srgbClr val="000000"/>
                </a:solidFill>
                <a:latin typeface="Calibri"/>
              </a:rPr>
              <a:t>n</a:t>
            </a:r>
            <a:r>
              <a:rPr b="0" lang="en-US" sz="2000" spc="-1" strike="noStrike">
                <a:solidFill>
                  <a:srgbClr val="000000"/>
                </a:solidFill>
                <a:latin typeface="Calibri"/>
              </a:rPr>
              <a:t> is # objects, </a:t>
            </a:r>
            <a:r>
              <a:rPr b="0" i="1" lang="en-US" sz="2000" spc="-1" strike="noStrike">
                <a:solidFill>
                  <a:srgbClr val="000000"/>
                </a:solidFill>
                <a:latin typeface="Calibri"/>
              </a:rPr>
              <a:t>k</a:t>
            </a:r>
            <a:r>
              <a:rPr b="0" lang="en-US" sz="2000" spc="-1" strike="noStrike">
                <a:solidFill>
                  <a:srgbClr val="000000"/>
                </a:solidFill>
                <a:latin typeface="Calibri"/>
              </a:rPr>
              <a:t> is # clusters, and </a:t>
            </a:r>
            <a:r>
              <a:rPr b="0" i="1" lang="en-US" sz="2000" spc="-1" strike="noStrike">
                <a:solidFill>
                  <a:srgbClr val="000000"/>
                </a:solidFill>
                <a:latin typeface="Calibri"/>
              </a:rPr>
              <a:t>t  </a:t>
            </a:r>
            <a:r>
              <a:rPr b="0" lang="en-US" sz="2000" spc="-1" strike="noStrike">
                <a:solidFill>
                  <a:srgbClr val="000000"/>
                </a:solidFill>
                <a:latin typeface="Calibri"/>
              </a:rPr>
              <a:t>is # iterations. Normally, </a:t>
            </a:r>
            <a:r>
              <a:rPr b="0" i="1" lang="en-US" sz="2000" spc="-1" strike="noStrike">
                <a:solidFill>
                  <a:srgbClr val="000000"/>
                </a:solidFill>
                <a:latin typeface="Calibri"/>
              </a:rPr>
              <a:t>k</a:t>
            </a:r>
            <a:r>
              <a:rPr b="0" lang="en-US" sz="2000" spc="-1" strike="noStrike">
                <a:solidFill>
                  <a:srgbClr val="000000"/>
                </a:solidFill>
                <a:latin typeface="Calibri"/>
              </a:rPr>
              <a:t>, </a:t>
            </a:r>
            <a:r>
              <a:rPr b="0" i="1" lang="en-US" sz="2000" spc="-1" strike="noStrike">
                <a:solidFill>
                  <a:srgbClr val="000000"/>
                </a:solidFill>
                <a:latin typeface="Calibri"/>
              </a:rPr>
              <a:t>t</a:t>
            </a:r>
            <a:r>
              <a:rPr b="0" lang="en-US" sz="2000" spc="-1" strike="noStrike">
                <a:solidFill>
                  <a:srgbClr val="000000"/>
                </a:solidFill>
                <a:latin typeface="Calibri"/>
              </a:rPr>
              <a:t> &lt;&lt; </a:t>
            </a:r>
            <a:r>
              <a:rPr b="0" i="1" lang="en-US" sz="2000" spc="-1" strike="noStrike">
                <a:solidFill>
                  <a:srgbClr val="000000"/>
                </a:solidFill>
                <a:latin typeface="Calibri"/>
              </a:rPr>
              <a:t>n</a:t>
            </a:r>
            <a:r>
              <a:rPr b="0" lang="en-US" sz="2000" spc="-1" strike="noStrike">
                <a:solidFill>
                  <a:srgbClr val="000000"/>
                </a:solidFill>
                <a:latin typeface="Calibri"/>
              </a:rPr>
              <a:t>.</a:t>
            </a:r>
            <a:endParaRPr b="0" lang="en-US" sz="2000" spc="-1" strike="noStrike">
              <a:latin typeface="Arial"/>
            </a:endParaRPr>
          </a:p>
          <a:p>
            <a:pPr lvl="2" marL="1257480" indent="-342360">
              <a:lnSpc>
                <a:spcPct val="120000"/>
              </a:lnSpc>
              <a:buClr>
                <a:srgbClr val="000000"/>
              </a:buClr>
              <a:buFont typeface="Wingdings" charset="2"/>
              <a:buChar char=""/>
            </a:pPr>
            <a:r>
              <a:rPr b="0" lang="en-US" sz="2000" spc="-1" strike="noStrike">
                <a:solidFill>
                  <a:srgbClr val="000000"/>
                </a:solidFill>
                <a:latin typeface="Calibri"/>
                <a:ea typeface="Gulim"/>
              </a:rPr>
              <a:t>Comparing: PAM: O(k(n-k)</a:t>
            </a:r>
            <a:r>
              <a:rPr b="0" lang="en-US" sz="2000" spc="-1" strike="noStrike" baseline="30000">
                <a:solidFill>
                  <a:srgbClr val="000000"/>
                </a:solidFill>
                <a:latin typeface="Calibri"/>
                <a:ea typeface="Gulim"/>
              </a:rPr>
              <a:t>2</a:t>
            </a:r>
            <a:r>
              <a:rPr b="0" lang="en-US" sz="2000" spc="-1" strike="noStrike">
                <a:solidFill>
                  <a:srgbClr val="000000"/>
                </a:solidFill>
                <a:latin typeface="Calibri"/>
                <a:ea typeface="Gulim"/>
              </a:rPr>
              <a:t> ), CLARA: O(ks</a:t>
            </a:r>
            <a:r>
              <a:rPr b="0" lang="en-US" sz="2000" spc="-1" strike="noStrike" baseline="30000">
                <a:solidFill>
                  <a:srgbClr val="000000"/>
                </a:solidFill>
                <a:latin typeface="Calibri"/>
                <a:ea typeface="Gulim"/>
              </a:rPr>
              <a:t>2</a:t>
            </a:r>
            <a:r>
              <a:rPr b="0" lang="en-US" sz="2000" spc="-1" strike="noStrike">
                <a:solidFill>
                  <a:srgbClr val="000000"/>
                </a:solidFill>
                <a:latin typeface="Calibri"/>
                <a:ea typeface="Gulim"/>
              </a:rPr>
              <a:t> + k(n-k))</a:t>
            </a:r>
            <a:endParaRPr b="0" lang="en-US" sz="2000" spc="-1" strike="noStrike">
              <a:latin typeface="Arial"/>
            </a:endParaRPr>
          </a:p>
          <a:p>
            <a:pPr marL="343080" indent="-342360">
              <a:lnSpc>
                <a:spcPct val="120000"/>
              </a:lnSpc>
              <a:buClr>
                <a:srgbClr val="000000"/>
              </a:buClr>
              <a:buFont typeface="Wingdings" charset="2"/>
              <a:buChar char=""/>
            </a:pPr>
            <a:r>
              <a:rPr b="0" lang="en-US" sz="2000" spc="-1" strike="noStrike" u="sng">
                <a:solidFill>
                  <a:srgbClr val="000000"/>
                </a:solidFill>
                <a:uFillTx/>
                <a:latin typeface="Calibri"/>
                <a:ea typeface="Gulim"/>
              </a:rPr>
              <a:t>Comment:</a:t>
            </a:r>
            <a:r>
              <a:rPr b="0" lang="en-US" sz="2000" spc="-1" strike="noStrike">
                <a:solidFill>
                  <a:srgbClr val="000000"/>
                </a:solidFill>
                <a:latin typeface="Calibri"/>
                <a:ea typeface="Gulim"/>
              </a:rPr>
              <a:t> Often terminates at a </a:t>
            </a:r>
            <a:r>
              <a:rPr b="0" i="1" lang="en-US" sz="2000" spc="-1" strike="noStrike">
                <a:solidFill>
                  <a:srgbClr val="000000"/>
                </a:solidFill>
                <a:latin typeface="Calibri"/>
                <a:ea typeface="Gulim"/>
              </a:rPr>
              <a:t>local optimal</a:t>
            </a:r>
            <a:r>
              <a:rPr b="0" lang="en-US" sz="2000" spc="-1" strike="noStrike">
                <a:solidFill>
                  <a:srgbClr val="000000"/>
                </a:solidFill>
                <a:latin typeface="Calibri"/>
                <a:ea typeface="Gulim"/>
              </a:rPr>
              <a:t>. </a:t>
            </a:r>
            <a:endParaRPr b="0" lang="en-US" sz="2000" spc="-1" strike="noStrike">
              <a:latin typeface="Arial"/>
            </a:endParaRPr>
          </a:p>
          <a:p>
            <a:pPr marL="343080" indent="-342360">
              <a:lnSpc>
                <a:spcPct val="120000"/>
              </a:lnSpc>
              <a:buClr>
                <a:srgbClr val="000000"/>
              </a:buClr>
              <a:buFont typeface="Wingdings" charset="2"/>
              <a:buChar char=""/>
            </a:pPr>
            <a:r>
              <a:rPr b="0" lang="en-US" sz="2000" spc="-1" strike="noStrike" u="sng">
                <a:solidFill>
                  <a:srgbClr val="000000"/>
                </a:solidFill>
                <a:uFillTx/>
                <a:latin typeface="Calibri"/>
                <a:ea typeface="Gulim"/>
              </a:rPr>
              <a:t>Weakness</a:t>
            </a:r>
            <a:endParaRPr b="0" lang="en-US" sz="2000" spc="-1" strike="noStrike">
              <a:latin typeface="Arial"/>
            </a:endParaRPr>
          </a:p>
          <a:p>
            <a:pPr lvl="1" marL="800280" indent="-342360">
              <a:lnSpc>
                <a:spcPct val="120000"/>
              </a:lnSpc>
              <a:buClr>
                <a:srgbClr val="000000"/>
              </a:buClr>
              <a:buFont typeface="Wingdings" charset="2"/>
              <a:buChar char=""/>
            </a:pPr>
            <a:r>
              <a:rPr b="0" lang="en-US" sz="2000" spc="-1" strike="noStrike">
                <a:solidFill>
                  <a:srgbClr val="000000"/>
                </a:solidFill>
                <a:latin typeface="Calibri"/>
                <a:ea typeface="Gulim"/>
              </a:rPr>
              <a:t>Applicable only to objects in a continuous n-dimensional space </a:t>
            </a:r>
            <a:endParaRPr b="0" lang="en-US" sz="2000" spc="-1" strike="noStrike">
              <a:latin typeface="Arial"/>
            </a:endParaRPr>
          </a:p>
          <a:p>
            <a:pPr lvl="2" marL="1257480" indent="-342360">
              <a:lnSpc>
                <a:spcPct val="120000"/>
              </a:lnSpc>
              <a:buClr>
                <a:srgbClr val="000000"/>
              </a:buClr>
              <a:buFont typeface="Wingdings" charset="2"/>
              <a:buChar char=""/>
            </a:pPr>
            <a:r>
              <a:rPr b="0" lang="en-US" sz="2000" spc="-1" strike="noStrike">
                <a:solidFill>
                  <a:srgbClr val="000000"/>
                </a:solidFill>
                <a:latin typeface="Calibri"/>
                <a:ea typeface="Gulim"/>
              </a:rPr>
              <a:t>Using the k-modes method for categorical data</a:t>
            </a:r>
            <a:endParaRPr b="0" lang="en-US" sz="2000" spc="-1" strike="noStrike">
              <a:latin typeface="Arial"/>
            </a:endParaRPr>
          </a:p>
          <a:p>
            <a:pPr lvl="2" marL="1257480" indent="-342360">
              <a:lnSpc>
                <a:spcPct val="120000"/>
              </a:lnSpc>
              <a:buClr>
                <a:srgbClr val="000000"/>
              </a:buClr>
              <a:buFont typeface="Wingdings" charset="2"/>
              <a:buChar char=""/>
            </a:pPr>
            <a:r>
              <a:rPr b="0" lang="en-US" sz="2000" spc="-1" strike="noStrike">
                <a:solidFill>
                  <a:srgbClr val="000000"/>
                </a:solidFill>
                <a:latin typeface="Calibri"/>
                <a:ea typeface="Gulim"/>
              </a:rPr>
              <a:t>In comparison, k-medoids can be applied to a wide range of data</a:t>
            </a:r>
            <a:endParaRPr b="0" lang="en-US" sz="2000" spc="-1" strike="noStrike">
              <a:latin typeface="Arial"/>
            </a:endParaRPr>
          </a:p>
          <a:p>
            <a:pPr lvl="1" marL="800280" indent="-342360">
              <a:lnSpc>
                <a:spcPct val="120000"/>
              </a:lnSpc>
              <a:buClr>
                <a:srgbClr val="000000"/>
              </a:buClr>
              <a:buFont typeface="Wingdings" charset="2"/>
              <a:buChar char=""/>
            </a:pPr>
            <a:r>
              <a:rPr b="0" lang="en-US" sz="2000" spc="-1" strike="noStrike">
                <a:solidFill>
                  <a:srgbClr val="000000"/>
                </a:solidFill>
                <a:latin typeface="Calibri"/>
                <a:ea typeface="Gulim"/>
              </a:rPr>
              <a:t>Need to specify </a:t>
            </a:r>
            <a:r>
              <a:rPr b="0" i="1" lang="en-US" sz="2000" spc="-1" strike="noStrike">
                <a:solidFill>
                  <a:srgbClr val="000000"/>
                </a:solidFill>
                <a:latin typeface="Calibri"/>
                <a:ea typeface="Gulim"/>
              </a:rPr>
              <a:t>k, </a:t>
            </a:r>
            <a:r>
              <a:rPr b="0" lang="en-US" sz="2000" spc="-1" strike="noStrike">
                <a:solidFill>
                  <a:srgbClr val="000000"/>
                </a:solidFill>
                <a:latin typeface="Calibri"/>
                <a:ea typeface="Gulim"/>
              </a:rPr>
              <a:t>the </a:t>
            </a:r>
            <a:r>
              <a:rPr b="0" i="1" lang="en-US" sz="2000" spc="-1" strike="noStrike">
                <a:solidFill>
                  <a:srgbClr val="000000"/>
                </a:solidFill>
                <a:latin typeface="Calibri"/>
                <a:ea typeface="Gulim"/>
              </a:rPr>
              <a:t>number</a:t>
            </a:r>
            <a:r>
              <a:rPr b="0" lang="en-US" sz="2000" spc="-1" strike="noStrike">
                <a:solidFill>
                  <a:srgbClr val="000000"/>
                </a:solidFill>
                <a:latin typeface="Calibri"/>
                <a:ea typeface="Gulim"/>
              </a:rPr>
              <a:t> of clusters, in advance  </a:t>
            </a:r>
            <a:endParaRPr b="0" lang="en-US" sz="2000" spc="-1" strike="noStrike">
              <a:latin typeface="Arial"/>
            </a:endParaRPr>
          </a:p>
          <a:p>
            <a:pPr lvl="1" marL="800280" indent="-342360">
              <a:lnSpc>
                <a:spcPct val="120000"/>
              </a:lnSpc>
              <a:buClr>
                <a:srgbClr val="000000"/>
              </a:buClr>
              <a:buFont typeface="Wingdings" charset="2"/>
              <a:buChar char=""/>
            </a:pPr>
            <a:r>
              <a:rPr b="0" lang="en-US" sz="2000" spc="-1" strike="noStrike">
                <a:solidFill>
                  <a:srgbClr val="000000"/>
                </a:solidFill>
                <a:latin typeface="Calibri"/>
                <a:ea typeface="Gulim"/>
              </a:rPr>
              <a:t>Sensitive to noisy data and </a:t>
            </a:r>
            <a:r>
              <a:rPr b="0" i="1" lang="en-US" sz="2000" spc="-1" strike="noStrike">
                <a:solidFill>
                  <a:srgbClr val="000000"/>
                </a:solidFill>
                <a:latin typeface="Calibri"/>
                <a:ea typeface="Gulim"/>
              </a:rPr>
              <a:t>outliers</a:t>
            </a:r>
            <a:endParaRPr b="0" lang="en-US" sz="2000" spc="-1" strike="noStrike">
              <a:latin typeface="Arial"/>
            </a:endParaRPr>
          </a:p>
          <a:p>
            <a:pPr lvl="1" marL="800280" indent="-342360">
              <a:lnSpc>
                <a:spcPct val="120000"/>
              </a:lnSpc>
              <a:buClr>
                <a:srgbClr val="000000"/>
              </a:buClr>
              <a:buFont typeface="Wingdings" charset="2"/>
              <a:buChar char=""/>
            </a:pPr>
            <a:r>
              <a:rPr b="0" lang="en-US" sz="2000" spc="-1" strike="noStrike">
                <a:solidFill>
                  <a:srgbClr val="000000"/>
                </a:solidFill>
                <a:latin typeface="Calibri"/>
                <a:ea typeface="Gulim"/>
              </a:rPr>
              <a:t>Not suitable to discover clusters with </a:t>
            </a:r>
            <a:r>
              <a:rPr b="0" i="1" lang="en-US" sz="2000" spc="-1" strike="noStrike">
                <a:solidFill>
                  <a:srgbClr val="000000"/>
                </a:solidFill>
                <a:latin typeface="Calibri"/>
                <a:ea typeface="Gulim"/>
              </a:rPr>
              <a:t>non-convex shapes</a:t>
            </a:r>
            <a:endParaRPr b="0" lang="en-US" sz="2000" spc="-1" strike="noStrike">
              <a:latin typeface="Arial"/>
            </a:endParaRPr>
          </a:p>
        </p:txBody>
      </p:sp>
      <p:sp>
        <p:nvSpPr>
          <p:cNvPr id="616"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4F5F2B9-5FC2-4359-BC67-5C82BF4702C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628560" y="204840"/>
            <a:ext cx="7886160" cy="70092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The K-Medoid Clustering Method</a:t>
            </a:r>
            <a:endParaRPr b="0" lang="en-US" sz="3200" spc="-1" strike="noStrike">
              <a:latin typeface="Arial"/>
            </a:endParaRPr>
          </a:p>
        </p:txBody>
      </p:sp>
      <p:sp>
        <p:nvSpPr>
          <p:cNvPr id="618" name="CustomShape 2"/>
          <p:cNvSpPr/>
          <p:nvPr/>
        </p:nvSpPr>
        <p:spPr>
          <a:xfrm>
            <a:off x="521640" y="1364760"/>
            <a:ext cx="7886160" cy="4350600"/>
          </a:xfrm>
          <a:prstGeom prst="rect">
            <a:avLst/>
          </a:prstGeom>
          <a:noFill/>
          <a:ln>
            <a:noFill/>
          </a:ln>
        </p:spPr>
        <p:style>
          <a:lnRef idx="0"/>
          <a:fillRef idx="0"/>
          <a:effectRef idx="0"/>
          <a:fontRef idx="minor"/>
        </p:style>
        <p:txBody>
          <a:bodyPr lIns="0" rIns="0" tIns="0" bIns="0">
            <a:normAutofit/>
          </a:bodyPr>
          <a:p>
            <a:pPr>
              <a:lnSpc>
                <a:spcPct val="150000"/>
              </a:lnSpc>
            </a:pPr>
            <a:r>
              <a:rPr b="0" i="1" lang="en-US" sz="2000" spc="-1" strike="noStrike">
                <a:solidFill>
                  <a:srgbClr val="000000"/>
                </a:solidFill>
                <a:latin typeface="Calibri"/>
              </a:rPr>
              <a:t>K</a:t>
            </a:r>
            <a:r>
              <a:rPr b="0" lang="en-US" sz="2000" spc="-1" strike="noStrike">
                <a:solidFill>
                  <a:srgbClr val="000000"/>
                </a:solidFill>
                <a:latin typeface="Calibri"/>
              </a:rPr>
              <a:t>-</a:t>
            </a:r>
            <a:r>
              <a:rPr b="0" i="1" lang="en-US" sz="2000" spc="-1" strike="noStrike">
                <a:solidFill>
                  <a:srgbClr val="000000"/>
                </a:solidFill>
                <a:latin typeface="Calibri"/>
              </a:rPr>
              <a:t>Medoids</a:t>
            </a:r>
            <a:r>
              <a:rPr b="0" lang="en-US" sz="2000" spc="-1" strike="noStrike">
                <a:solidFill>
                  <a:srgbClr val="000000"/>
                </a:solidFill>
                <a:latin typeface="Calibri"/>
              </a:rPr>
              <a:t> Clustering: Find </a:t>
            </a:r>
            <a:r>
              <a:rPr b="0" i="1" lang="en-US" sz="2000" spc="-1" strike="noStrike">
                <a:solidFill>
                  <a:srgbClr val="000000"/>
                </a:solidFill>
                <a:latin typeface="Calibri"/>
              </a:rPr>
              <a:t>representative</a:t>
            </a:r>
            <a:r>
              <a:rPr b="0" lang="en-US" sz="2000" spc="-1" strike="noStrike">
                <a:solidFill>
                  <a:srgbClr val="000000"/>
                </a:solidFill>
                <a:latin typeface="Calibri"/>
              </a:rPr>
              <a:t> objects (</a:t>
            </a:r>
            <a:r>
              <a:rPr b="0" lang="en-US" sz="2000" spc="-1" strike="noStrike" u="sng">
                <a:solidFill>
                  <a:srgbClr val="000000"/>
                </a:solidFill>
                <a:uFillTx/>
                <a:latin typeface="Calibri"/>
              </a:rPr>
              <a:t>medoids</a:t>
            </a:r>
            <a:r>
              <a:rPr b="0" lang="en-US" sz="2000" spc="-1" strike="noStrike">
                <a:solidFill>
                  <a:srgbClr val="000000"/>
                </a:solidFill>
                <a:latin typeface="Calibri"/>
              </a:rPr>
              <a:t>) in clusters</a:t>
            </a:r>
            <a:endParaRPr b="0" lang="en-US" sz="2000" spc="-1" strike="noStrike">
              <a:latin typeface="Arial"/>
            </a:endParaRPr>
          </a:p>
          <a:p>
            <a:pPr marL="457200">
              <a:lnSpc>
                <a:spcPct val="150000"/>
              </a:lnSpc>
            </a:pPr>
            <a:r>
              <a:rPr b="1" i="1" lang="en-US" sz="2000" spc="-1" strike="noStrike">
                <a:solidFill>
                  <a:srgbClr val="000000"/>
                </a:solidFill>
                <a:latin typeface="Calibri"/>
              </a:rPr>
              <a:t>PAM</a:t>
            </a:r>
            <a:r>
              <a:rPr b="0" lang="en-US" sz="2000" spc="-1" strike="noStrike">
                <a:solidFill>
                  <a:srgbClr val="000000"/>
                </a:solidFill>
                <a:latin typeface="Calibri"/>
              </a:rPr>
              <a:t> (Partitioning Around Medoids)</a:t>
            </a:r>
            <a:endParaRPr b="0" lang="en-US" sz="2000" spc="-1" strike="noStrike">
              <a:latin typeface="Arial"/>
            </a:endParaRPr>
          </a:p>
          <a:p>
            <a:pPr lvl="2" marL="1257480" indent="-342360">
              <a:lnSpc>
                <a:spcPct val="150000"/>
              </a:lnSpc>
              <a:buClr>
                <a:srgbClr val="000000"/>
              </a:buClr>
              <a:buFont typeface="Arial"/>
              <a:buChar char="•"/>
            </a:pPr>
            <a:r>
              <a:rPr b="0" lang="en-US" sz="2000" spc="-1" strike="noStrike">
                <a:solidFill>
                  <a:srgbClr val="000000"/>
                </a:solidFill>
                <a:latin typeface="Calibri"/>
              </a:rPr>
              <a:t>Starts from an initial set of medoids and iteratively replaces one of the medoids by one of the non-medoids if it improves the total distance of the resulting clustering</a:t>
            </a:r>
            <a:endParaRPr b="0" lang="en-US" sz="2000" spc="-1" strike="noStrike">
              <a:latin typeface="Arial"/>
            </a:endParaRPr>
          </a:p>
          <a:p>
            <a:pPr lvl="2" marL="1257480" indent="-342360">
              <a:lnSpc>
                <a:spcPct val="150000"/>
              </a:lnSpc>
              <a:buClr>
                <a:srgbClr val="000000"/>
              </a:buClr>
              <a:buFont typeface="Arial"/>
              <a:buChar char="•"/>
            </a:pPr>
            <a:r>
              <a:rPr b="0" i="1" lang="en-US" sz="2000" spc="-1" strike="noStrike">
                <a:solidFill>
                  <a:srgbClr val="000000"/>
                </a:solidFill>
                <a:latin typeface="Calibri"/>
              </a:rPr>
              <a:t>PAM</a:t>
            </a:r>
            <a:r>
              <a:rPr b="0" lang="en-US" sz="2000" spc="-1" strike="noStrike">
                <a:solidFill>
                  <a:srgbClr val="000000"/>
                </a:solidFill>
                <a:latin typeface="Calibri"/>
              </a:rPr>
              <a:t> works effectively for small data sets, but does not scale well for large data sets (due to the computational complexity)</a:t>
            </a:r>
            <a:endParaRPr b="0" lang="en-US" sz="2000" spc="-1" strike="noStrike">
              <a:latin typeface="Arial"/>
            </a:endParaRPr>
          </a:p>
          <a:p>
            <a:pPr>
              <a:lnSpc>
                <a:spcPct val="150000"/>
              </a:lnSpc>
            </a:pPr>
            <a:r>
              <a:rPr b="0" lang="en-US" sz="2000" spc="-1" strike="noStrike">
                <a:solidFill>
                  <a:srgbClr val="000000"/>
                </a:solidFill>
                <a:latin typeface="Calibri"/>
              </a:rPr>
              <a:t>Efficiency improvement on PAM</a:t>
            </a:r>
            <a:endParaRPr b="0" lang="en-US" sz="2000" spc="-1" strike="noStrike">
              <a:latin typeface="Arial"/>
            </a:endParaRPr>
          </a:p>
          <a:p>
            <a:pPr lvl="1" marL="800280" indent="-342360">
              <a:lnSpc>
                <a:spcPct val="150000"/>
              </a:lnSpc>
              <a:buClr>
                <a:srgbClr val="000000"/>
              </a:buClr>
              <a:buFont typeface="Arial"/>
              <a:buChar char="•"/>
            </a:pPr>
            <a:r>
              <a:rPr b="0" i="1" lang="en-US" sz="2000" spc="-1" strike="noStrike">
                <a:solidFill>
                  <a:srgbClr val="000000"/>
                </a:solidFill>
                <a:latin typeface="Calibri"/>
              </a:rPr>
              <a:t>CLARA </a:t>
            </a:r>
            <a:r>
              <a:rPr b="0" lang="en-US" sz="2000" spc="-1" strike="noStrike">
                <a:solidFill>
                  <a:srgbClr val="000000"/>
                </a:solidFill>
                <a:latin typeface="Calibri"/>
              </a:rPr>
              <a:t>: PAM on samples</a:t>
            </a:r>
            <a:endParaRPr b="0" lang="en-US" sz="2000" spc="-1" strike="noStrike">
              <a:latin typeface="Arial"/>
            </a:endParaRPr>
          </a:p>
          <a:p>
            <a:pPr lvl="1" marL="800280" indent="-342360">
              <a:lnSpc>
                <a:spcPct val="150000"/>
              </a:lnSpc>
              <a:buClr>
                <a:srgbClr val="000000"/>
              </a:buClr>
              <a:buFont typeface="Arial"/>
              <a:buChar char="•"/>
            </a:pPr>
            <a:r>
              <a:rPr b="0" i="1" lang="en-US" sz="2000" spc="-1" strike="noStrike">
                <a:solidFill>
                  <a:srgbClr val="000000"/>
                </a:solidFill>
                <a:latin typeface="Calibri"/>
              </a:rPr>
              <a:t>CLARANS</a:t>
            </a:r>
            <a:r>
              <a:rPr b="0" lang="en-US" sz="2000" spc="-1" strike="noStrike">
                <a:solidFill>
                  <a:srgbClr val="000000"/>
                </a:solidFill>
                <a:latin typeface="Calibri"/>
              </a:rPr>
              <a:t> : Randomized re-sampling</a:t>
            </a:r>
            <a:endParaRPr b="0" lang="en-US" sz="2000" spc="-1" strike="noStrike">
              <a:latin typeface="Arial"/>
            </a:endParaRPr>
          </a:p>
        </p:txBody>
      </p:sp>
      <p:sp>
        <p:nvSpPr>
          <p:cNvPr id="619"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E939C6F-FFCD-4ECB-A790-F38F8691D3CC}"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304920" y="304920"/>
            <a:ext cx="327888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a:t>
            </a:r>
            <a:endParaRPr b="0" lang="en-US" sz="3200" spc="-1" strike="noStrike">
              <a:latin typeface="Arial"/>
            </a:endParaRPr>
          </a:p>
        </p:txBody>
      </p:sp>
      <p:sp>
        <p:nvSpPr>
          <p:cNvPr id="621" name="CustomShape 2"/>
          <p:cNvSpPr/>
          <p:nvPr/>
        </p:nvSpPr>
        <p:spPr>
          <a:xfrm>
            <a:off x="4800960" y="2742120"/>
            <a:ext cx="3105720" cy="147672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000000"/>
                </a:solidFill>
                <a:latin typeface="Times New Roman"/>
              </a:rPr>
              <a:t>1.Choose 2 medoids(3,4)and (7,4)</a:t>
            </a:r>
            <a:endParaRPr b="0" lang="en-US" sz="2000" spc="-1" strike="noStrike">
              <a:latin typeface="Arial"/>
            </a:endParaRPr>
          </a:p>
          <a:p>
            <a:pPr>
              <a:lnSpc>
                <a:spcPct val="100000"/>
              </a:lnSpc>
            </a:pPr>
            <a:r>
              <a:rPr b="0" lang="en-US" sz="2000" spc="-1" strike="noStrike">
                <a:solidFill>
                  <a:srgbClr val="000000"/>
                </a:solidFill>
                <a:latin typeface="Times New Roman"/>
              </a:rPr>
              <a:t>2.Use Manhattan distance </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pic>
        <p:nvPicPr>
          <p:cNvPr id="622" name="Picture 13" descr=""/>
          <p:cNvPicPr/>
          <p:nvPr/>
        </p:nvPicPr>
        <p:blipFill>
          <a:blip r:embed="rId1"/>
          <a:stretch/>
        </p:blipFill>
        <p:spPr>
          <a:xfrm>
            <a:off x="762120" y="1905120"/>
            <a:ext cx="3885480" cy="3351960"/>
          </a:xfrm>
          <a:prstGeom prst="rect">
            <a:avLst/>
          </a:prstGeom>
          <a:ln>
            <a:noFill/>
          </a:ln>
        </p:spPr>
      </p:pic>
      <p:sp>
        <p:nvSpPr>
          <p:cNvPr id="623"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C6C0164-7B74-43FC-90AB-C51BB0525AFF}"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685800" y="304920"/>
            <a:ext cx="3278880" cy="512280"/>
          </a:xfrm>
          <a:prstGeom prst="rect">
            <a:avLst/>
          </a:prstGeom>
          <a:noFill/>
          <a:ln>
            <a:noFill/>
          </a:ln>
        </p:spPr>
        <p:style>
          <a:lnRef idx="0"/>
          <a:fillRef idx="0"/>
          <a:effectRef idx="0"/>
          <a:fontRef idx="minor"/>
        </p:style>
      </p:sp>
      <p:graphicFrame>
        <p:nvGraphicFramePr>
          <p:cNvPr id="625" name="Table 2"/>
          <p:cNvGraphicFramePr/>
          <p:nvPr/>
        </p:nvGraphicFramePr>
        <p:xfrm>
          <a:off x="0" y="867600"/>
          <a:ext cx="4535640" cy="360000"/>
        </p:xfrm>
        <a:graphic>
          <a:graphicData uri="http://schemas.openxmlformats.org/drawingml/2006/table">
            <a:tbl>
              <a:tblPr/>
              <a:tblGrid>
                <a:gridCol w="756000"/>
                <a:gridCol w="756000"/>
                <a:gridCol w="756000"/>
                <a:gridCol w="756000"/>
                <a:gridCol w="756000"/>
                <a:gridCol w="756000"/>
              </a:tblGrid>
              <a:tr h="0">
                <a:tc>
                  <a:txBody>
                    <a:bodyPr/>
                    <a:p>
                      <a:pPr>
                        <a:lnSpc>
                          <a:spcPct val="100000"/>
                        </a:lnSpc>
                      </a:pPr>
                      <a:r>
                        <a:rPr b="0" lang="en-US" sz="1200" spc="-1" strike="noStrike">
                          <a:solidFill>
                            <a:srgbClr val="000000"/>
                          </a:solidFill>
                          <a:latin typeface="Calibri"/>
                        </a:rPr>
                        <a:t>i</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x</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y</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Distance/cost</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(2-3)+(6-4)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0+4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1+3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626" name="Table 3"/>
          <p:cNvGraphicFramePr/>
          <p:nvPr/>
        </p:nvGraphicFramePr>
        <p:xfrm>
          <a:off x="4800600" y="844200"/>
          <a:ext cx="3648240" cy="360000"/>
        </p:xfrm>
        <a:graphic>
          <a:graphicData uri="http://schemas.openxmlformats.org/drawingml/2006/table">
            <a:tbl>
              <a:tblPr/>
              <a:tblGrid>
                <a:gridCol w="729720"/>
                <a:gridCol w="729720"/>
                <a:gridCol w="729720"/>
                <a:gridCol w="729720"/>
                <a:gridCol w="729720"/>
              </a:tblGrid>
              <a:tr h="0">
                <a:tc>
                  <a:txBody>
                    <a:bodyPr/>
                    <a:p>
                      <a:pPr>
                        <a:lnSpc>
                          <a:spcPct val="100000"/>
                        </a:lnSpc>
                      </a:pPr>
                      <a:r>
                        <a:rPr b="0" lang="en-US" sz="1400" spc="-1" strike="noStrike">
                          <a:solidFill>
                            <a:srgbClr val="000000"/>
                          </a:solidFill>
                          <a:latin typeface="Calibri"/>
                        </a:rPr>
                        <a:t>i</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x</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y</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c1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c</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3</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3</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8</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8</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5</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3</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3</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9</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8</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5</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400" spc="-1" strike="noStrike">
                          <a:solidFill>
                            <a:srgbClr val="000000"/>
                          </a:solidFill>
                          <a:latin typeface="Calibri"/>
                        </a:rPr>
                        <a:t>10</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7 4</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627" name="CustomShape 4"/>
          <p:cNvSpPr/>
          <p:nvPr/>
        </p:nvSpPr>
        <p:spPr>
          <a:xfrm>
            <a:off x="4648320" y="3886200"/>
            <a:ext cx="4190400" cy="2832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Cluster1{(2,6).(3,8),(4,7),(3,4)</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Cluster2:{(7,4)(6,2),(6,4),(7,3),(8,5),(7,6)}</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Calculate the total cost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{cost (3,4),(2,6)),Cost ((3,4),(3,8)),Cost (3,4),(4,7),cost( (7,4)(7,6)),cost((7,4)(6,2)),cost((7,4)(6,4))</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Cost((7,4)(7,3)),cost((7,4) (8,5))</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=(3+4+4)+(3+1+1+2+2)=20</a:t>
            </a:r>
            <a:endParaRPr b="0" lang="en-US" sz="1800" spc="-1" strike="noStrike">
              <a:latin typeface="Arial"/>
            </a:endParaRPr>
          </a:p>
        </p:txBody>
      </p:sp>
      <p:graphicFrame>
        <p:nvGraphicFramePr>
          <p:cNvPr id="628" name="Table 5"/>
          <p:cNvGraphicFramePr/>
          <p:nvPr/>
        </p:nvGraphicFramePr>
        <p:xfrm>
          <a:off x="57600" y="3751920"/>
          <a:ext cx="3779640" cy="360000"/>
        </p:xfrm>
        <a:graphic>
          <a:graphicData uri="http://schemas.openxmlformats.org/drawingml/2006/table">
            <a:tbl>
              <a:tblPr/>
              <a:tblGrid>
                <a:gridCol w="756000"/>
                <a:gridCol w="756000"/>
                <a:gridCol w="756000"/>
                <a:gridCol w="756000"/>
                <a:gridCol w="756000"/>
              </a:tblGrid>
              <a:tr h="0">
                <a:tc>
                  <a:txBody>
                    <a:bodyPr/>
                    <a:p>
                      <a:pPr>
                        <a:lnSpc>
                          <a:spcPct val="100000"/>
                        </a:lnSpc>
                      </a:pPr>
                      <a:r>
                        <a:rPr b="0" lang="en-US" sz="1200" spc="-1" strike="noStrike">
                          <a:solidFill>
                            <a:srgbClr val="000000"/>
                          </a:solidFill>
                          <a:latin typeface="Calibri"/>
                        </a:rPr>
                        <a:t>i</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x</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y</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7</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8</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6</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3</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1</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Calibri"/>
                        </a:rPr>
                        <a:t>2</a:t>
                      </a:r>
                      <a:endParaRPr b="0" lang="en-US" sz="1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629" name="CustomShape 6"/>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8C9840BD-3119-4E84-A45A-77371D5445C5}"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75" dur="indefinite" restart="never" nodeType="tmRoot">
          <p:childTnLst>
            <p:seq>
              <p:cTn id="176"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609480" y="433800"/>
            <a:ext cx="6095160" cy="98424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Select one of non mediod (7,3) </a:t>
            </a:r>
            <a:endParaRPr b="0" lang="en-US" sz="3200" spc="-1" strike="noStrike">
              <a:latin typeface="Arial"/>
            </a:endParaRPr>
          </a:p>
        </p:txBody>
      </p:sp>
      <p:graphicFrame>
        <p:nvGraphicFramePr>
          <p:cNvPr id="631" name="Table 2"/>
          <p:cNvGraphicFramePr/>
          <p:nvPr/>
        </p:nvGraphicFramePr>
        <p:xfrm>
          <a:off x="152280" y="1418760"/>
          <a:ext cx="4535640" cy="360000"/>
        </p:xfrm>
        <a:graphic>
          <a:graphicData uri="http://schemas.openxmlformats.org/drawingml/2006/table">
            <a:tbl>
              <a:tblPr/>
              <a:tblGrid>
                <a:gridCol w="756000"/>
                <a:gridCol w="756000"/>
                <a:gridCol w="756000"/>
                <a:gridCol w="756000"/>
                <a:gridCol w="756000"/>
                <a:gridCol w="756000"/>
              </a:tblGrid>
              <a:tr h="0">
                <a:tc>
                  <a:txBody>
                    <a:bodyPr/>
                    <a:p>
                      <a:pPr>
                        <a:lnSpc>
                          <a:spcPct val="100000"/>
                        </a:lnSpc>
                      </a:pPr>
                      <a:r>
                        <a:rPr b="0" lang="en-US" sz="1200" spc="-1" strike="noStrike">
                          <a:solidFill>
                            <a:srgbClr val="000000"/>
                          </a:solidFill>
                          <a:latin typeface="Calibri"/>
                        </a:rPr>
                        <a:t>i</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x</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y</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Distance/cost</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(2-3)+(6-4)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0+4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1+3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3    4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632" name="Table 3"/>
          <p:cNvGraphicFramePr/>
          <p:nvPr/>
        </p:nvGraphicFramePr>
        <p:xfrm>
          <a:off x="4894920" y="1418760"/>
          <a:ext cx="3779640" cy="360000"/>
        </p:xfrm>
        <a:graphic>
          <a:graphicData uri="http://schemas.openxmlformats.org/drawingml/2006/table">
            <a:tbl>
              <a:tblPr/>
              <a:tblGrid>
                <a:gridCol w="756000"/>
                <a:gridCol w="756000"/>
                <a:gridCol w="756000"/>
                <a:gridCol w="756000"/>
                <a:gridCol w="756000"/>
              </a:tblGrid>
              <a:tr h="0">
                <a:tc>
                  <a:txBody>
                    <a:bodyPr/>
                    <a:p>
                      <a:pPr>
                        <a:lnSpc>
                          <a:spcPct val="100000"/>
                        </a:lnSpc>
                      </a:pPr>
                      <a:r>
                        <a:rPr b="0" lang="en-US" sz="1200" spc="-1" strike="noStrike">
                          <a:solidFill>
                            <a:srgbClr val="000000"/>
                          </a:solidFill>
                          <a:latin typeface="Calibri"/>
                        </a:rPr>
                        <a:t>i</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x</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y</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Distance/cost</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7 3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633" name="Table 4"/>
          <p:cNvGraphicFramePr/>
          <p:nvPr/>
        </p:nvGraphicFramePr>
        <p:xfrm>
          <a:off x="152280" y="4288680"/>
          <a:ext cx="3779640" cy="360000"/>
        </p:xfrm>
        <a:graphic>
          <a:graphicData uri="http://schemas.openxmlformats.org/drawingml/2006/table">
            <a:tbl>
              <a:tblPr/>
              <a:tblGrid>
                <a:gridCol w="756000"/>
                <a:gridCol w="756000"/>
                <a:gridCol w="756000"/>
                <a:gridCol w="756000"/>
                <a:gridCol w="756000"/>
              </a:tblGrid>
              <a:tr h="0">
                <a:tc>
                  <a:txBody>
                    <a:bodyPr/>
                    <a:p>
                      <a:pPr>
                        <a:lnSpc>
                          <a:spcPct val="100000"/>
                        </a:lnSpc>
                      </a:pPr>
                      <a:r>
                        <a:rPr b="0" lang="en-US" sz="1200" spc="-1" strike="noStrike">
                          <a:solidFill>
                            <a:srgbClr val="000000"/>
                          </a:solidFill>
                          <a:latin typeface="Calibri"/>
                        </a:rPr>
                        <a:t>i</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x</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y</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c</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9</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8</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5</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0">
                <a:tc>
                  <a:txBody>
                    <a:bodyPr/>
                    <a:p>
                      <a:pPr>
                        <a:lnSpc>
                          <a:spcPct val="100000"/>
                        </a:lnSpc>
                      </a:pPr>
                      <a:r>
                        <a:rPr b="0" lang="en-US" sz="1200" spc="-1" strike="noStrike">
                          <a:solidFill>
                            <a:srgbClr val="000000"/>
                          </a:solidFill>
                          <a:latin typeface="Calibri"/>
                        </a:rPr>
                        <a:t>10</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7</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6</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634" name="CustomShape 5"/>
          <p:cNvSpPr/>
          <p:nvPr/>
        </p:nvSpPr>
        <p:spPr>
          <a:xfrm>
            <a:off x="4419720" y="4648320"/>
            <a:ext cx="4037760" cy="2009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Cluster1 {(3,4),(2,6)(3,8),(4,7)}</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Cluster2{{7,3),(6,2),(5,4),(7,4),(8,5)(7,6)}</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Cost =(3+4+4)+(2+2+1+3+3)</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22</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First cluster has less cost value so we need to select first cluster</a:t>
            </a:r>
            <a:endParaRPr b="0" lang="en-US" sz="1800" spc="-1" strike="noStrike">
              <a:latin typeface="Arial"/>
            </a:endParaRPr>
          </a:p>
        </p:txBody>
      </p:sp>
      <p:sp>
        <p:nvSpPr>
          <p:cNvPr id="635" name="CustomShape 6"/>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598CFD5-2EB8-4288-84F0-D4AE3B45495E}"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77" dur="indefinite" restart="never" nodeType="tmRoot">
          <p:childTnLst>
            <p:seq>
              <p:cTn id="178"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52280" y="76320"/>
            <a:ext cx="7771680" cy="1439640"/>
          </a:xfrm>
          <a:prstGeom prst="rect">
            <a:avLst/>
          </a:prstGeom>
          <a:noFill/>
          <a:ln>
            <a:noFill/>
          </a:ln>
        </p:spPr>
        <p:style>
          <a:lnRef idx="0"/>
          <a:fillRef idx="0"/>
          <a:effectRef idx="0"/>
          <a:fontRef idx="minor"/>
        </p:style>
      </p:sp>
      <p:sp>
        <p:nvSpPr>
          <p:cNvPr id="637" name="CustomShape 2"/>
          <p:cNvSpPr/>
          <p:nvPr/>
        </p:nvSpPr>
        <p:spPr>
          <a:xfrm>
            <a:off x="1143000" y="2743200"/>
            <a:ext cx="6400080" cy="43020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Hierarchical clustering</a:t>
            </a:r>
            <a:endParaRPr b="0" lang="en-US" sz="2800" spc="-1" strike="noStrike">
              <a:latin typeface="Arial"/>
            </a:endParaRPr>
          </a:p>
        </p:txBody>
      </p:sp>
      <p:sp>
        <p:nvSpPr>
          <p:cNvPr id="638"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5794E9AD-C1C5-45E1-92F5-9B5AA4F0EDBA}"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79" dur="indefinite" restart="never" nodeType="tmRoot">
          <p:childTnLst>
            <p:seq>
              <p:cTn id="180"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741240" y="175320"/>
            <a:ext cx="7886160" cy="5050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Hierarchical Clustering </a:t>
            </a:r>
            <a:endParaRPr b="0" lang="en-US" sz="3200" spc="-1" strike="noStrike">
              <a:latin typeface="Arial"/>
            </a:endParaRPr>
          </a:p>
        </p:txBody>
      </p:sp>
      <p:sp>
        <p:nvSpPr>
          <p:cNvPr id="640" name="CustomShape 2"/>
          <p:cNvSpPr/>
          <p:nvPr/>
        </p:nvSpPr>
        <p:spPr>
          <a:xfrm>
            <a:off x="628560" y="1275120"/>
            <a:ext cx="7886160" cy="86112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Times New Roman"/>
              </a:rPr>
              <a:t>Produces a set of nested clusters organized as a hierarchical tree</a:t>
            </a:r>
            <a:endParaRPr b="0" lang="en-US" sz="2800" spc="-1" strike="noStrike">
              <a:latin typeface="Arial"/>
            </a:endParaRPr>
          </a:p>
        </p:txBody>
      </p:sp>
      <p:sp>
        <p:nvSpPr>
          <p:cNvPr id="641"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1A1C71A9-7439-4479-B985-EBE908613127}" type="slidenum">
              <a:rPr b="0" lang="en-US" sz="1800" spc="-1" strike="noStrike">
                <a:solidFill>
                  <a:srgbClr val="8b8b8b"/>
                </a:solidFill>
                <a:latin typeface="Calibri"/>
              </a:rPr>
              <a:t>&lt;number&gt;</a:t>
            </a:fld>
            <a:endParaRPr b="0" lang="en-US" sz="1800" spc="-1" strike="noStrike">
              <a:latin typeface="Arial"/>
            </a:endParaRPr>
          </a:p>
        </p:txBody>
      </p:sp>
      <p:grpSp>
        <p:nvGrpSpPr>
          <p:cNvPr id="642" name="Group 4"/>
          <p:cNvGrpSpPr/>
          <p:nvPr/>
        </p:nvGrpSpPr>
        <p:grpSpPr>
          <a:xfrm>
            <a:off x="3261600" y="3946680"/>
            <a:ext cx="5897160" cy="2361960"/>
            <a:chOff x="3261600" y="3946680"/>
            <a:chExt cx="5897160" cy="2361960"/>
          </a:xfrm>
        </p:grpSpPr>
        <p:sp>
          <p:nvSpPr>
            <p:cNvPr id="643" name="CustomShape 5"/>
            <p:cNvSpPr/>
            <p:nvPr/>
          </p:nvSpPr>
          <p:spPr>
            <a:xfrm>
              <a:off x="5867280" y="3946680"/>
              <a:ext cx="1370880" cy="397800"/>
            </a:xfrm>
            <a:prstGeom prst="rect">
              <a:avLst/>
            </a:prstGeom>
            <a:noFill/>
            <a:ln>
              <a:noFill/>
            </a:ln>
          </p:spPr>
          <p:style>
            <a:lnRef idx="0"/>
            <a:fillRef idx="0"/>
            <a:effectRef idx="0"/>
            <a:fontRef idx="minor"/>
          </p:style>
          <p:txBody>
            <a:bodyPr lIns="90000" rIns="90000" tIns="46800" bIns="46800"/>
            <a:p>
              <a:pPr algn="ctr">
                <a:lnSpc>
                  <a:spcPct val="100000"/>
                </a:lnSpc>
                <a:spcBef>
                  <a:spcPts val="1001"/>
                </a:spcBef>
              </a:pPr>
              <a:r>
                <a:rPr b="0" lang="en-US" sz="2000" spc="-1" strike="noStrike">
                  <a:solidFill>
                    <a:srgbClr val="1f497d"/>
                  </a:solidFill>
                  <a:latin typeface="Times New Roman"/>
                  <a:ea typeface="DejaVu Sans"/>
                </a:rPr>
                <a:t>animal</a:t>
              </a:r>
              <a:endParaRPr b="0" lang="en-US" sz="2000" spc="-1" strike="noStrike">
                <a:latin typeface="Arial"/>
              </a:endParaRPr>
            </a:p>
          </p:txBody>
        </p:sp>
        <p:sp>
          <p:nvSpPr>
            <p:cNvPr id="644" name="CustomShape 6"/>
            <p:cNvSpPr/>
            <p:nvPr/>
          </p:nvSpPr>
          <p:spPr>
            <a:xfrm>
              <a:off x="4341240" y="4632480"/>
              <a:ext cx="1197360" cy="39780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2000" spc="-1" strike="noStrike">
                  <a:solidFill>
                    <a:srgbClr val="1f497d"/>
                  </a:solidFill>
                  <a:latin typeface="Times New Roman"/>
                  <a:ea typeface="DejaVu Sans"/>
                </a:rPr>
                <a:t>vertebrate</a:t>
              </a:r>
              <a:endParaRPr b="0" lang="en-US" sz="2000" spc="-1" strike="noStrike">
                <a:latin typeface="Arial"/>
              </a:endParaRPr>
            </a:p>
          </p:txBody>
        </p:sp>
        <p:sp>
          <p:nvSpPr>
            <p:cNvPr id="645" name="CustomShape 7"/>
            <p:cNvSpPr/>
            <p:nvPr/>
          </p:nvSpPr>
          <p:spPr>
            <a:xfrm>
              <a:off x="3261600" y="5454720"/>
              <a:ext cx="5897160" cy="39780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2000" spc="-1" strike="noStrike">
                  <a:solidFill>
                    <a:srgbClr val="1f497d"/>
                  </a:solidFill>
                  <a:latin typeface="Times New Roman"/>
                  <a:ea typeface="DejaVu Sans"/>
                </a:rPr>
                <a:t>fish reptile amphib. mammal      worm insect crustacean</a:t>
              </a:r>
              <a:endParaRPr b="0" lang="en-US" sz="2000" spc="-1" strike="noStrike">
                <a:latin typeface="Arial"/>
              </a:endParaRPr>
            </a:p>
          </p:txBody>
        </p:sp>
        <p:sp>
          <p:nvSpPr>
            <p:cNvPr id="646" name="CustomShape 8"/>
            <p:cNvSpPr/>
            <p:nvPr/>
          </p:nvSpPr>
          <p:spPr>
            <a:xfrm>
              <a:off x="6855480" y="4632480"/>
              <a:ext cx="1395360" cy="39780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2000" spc="-1" strike="noStrike">
                  <a:solidFill>
                    <a:srgbClr val="1f497d"/>
                  </a:solidFill>
                  <a:latin typeface="Times New Roman"/>
                  <a:ea typeface="DejaVu Sans"/>
                </a:rPr>
                <a:t>invertebrate</a:t>
              </a:r>
              <a:endParaRPr b="0" lang="en-US" sz="2000" spc="-1" strike="noStrike">
                <a:latin typeface="Arial"/>
              </a:endParaRPr>
            </a:p>
          </p:txBody>
        </p:sp>
        <p:sp>
          <p:nvSpPr>
            <p:cNvPr id="647" name="Line 9"/>
            <p:cNvSpPr/>
            <p:nvPr/>
          </p:nvSpPr>
          <p:spPr>
            <a:xfrm flipH="1">
              <a:off x="4971960" y="4370400"/>
              <a:ext cx="1527120" cy="325440"/>
            </a:xfrm>
            <a:prstGeom prst="line">
              <a:avLst/>
            </a:prstGeom>
            <a:ln w="19080">
              <a:solidFill>
                <a:schemeClr val="tx1"/>
              </a:solidFill>
              <a:round/>
            </a:ln>
          </p:spPr>
          <p:style>
            <a:lnRef idx="0"/>
            <a:fillRef idx="0"/>
            <a:effectRef idx="0"/>
            <a:fontRef idx="minor"/>
          </p:style>
        </p:sp>
        <p:sp>
          <p:nvSpPr>
            <p:cNvPr id="648" name="Line 10"/>
            <p:cNvSpPr/>
            <p:nvPr/>
          </p:nvSpPr>
          <p:spPr>
            <a:xfrm>
              <a:off x="6511680" y="4370400"/>
              <a:ext cx="1014480" cy="338040"/>
            </a:xfrm>
            <a:prstGeom prst="line">
              <a:avLst/>
            </a:prstGeom>
            <a:ln w="19080">
              <a:solidFill>
                <a:schemeClr val="tx1"/>
              </a:solidFill>
              <a:round/>
            </a:ln>
          </p:spPr>
          <p:style>
            <a:lnRef idx="0"/>
            <a:fillRef idx="0"/>
            <a:effectRef idx="0"/>
            <a:fontRef idx="minor"/>
          </p:style>
        </p:sp>
        <p:sp>
          <p:nvSpPr>
            <p:cNvPr id="649" name="Line 11"/>
            <p:cNvSpPr/>
            <p:nvPr/>
          </p:nvSpPr>
          <p:spPr>
            <a:xfrm flipH="1">
              <a:off x="3555720" y="5005440"/>
              <a:ext cx="1390680" cy="426960"/>
            </a:xfrm>
            <a:prstGeom prst="line">
              <a:avLst/>
            </a:prstGeom>
            <a:ln w="19080">
              <a:solidFill>
                <a:schemeClr val="tx1"/>
              </a:solidFill>
              <a:round/>
            </a:ln>
          </p:spPr>
          <p:style>
            <a:lnRef idx="0"/>
            <a:fillRef idx="0"/>
            <a:effectRef idx="0"/>
            <a:fontRef idx="minor"/>
          </p:style>
        </p:sp>
        <p:sp>
          <p:nvSpPr>
            <p:cNvPr id="650" name="Line 12"/>
            <p:cNvSpPr/>
            <p:nvPr/>
          </p:nvSpPr>
          <p:spPr>
            <a:xfrm flipH="1">
              <a:off x="4195440" y="5005440"/>
              <a:ext cx="750960" cy="439920"/>
            </a:xfrm>
            <a:prstGeom prst="line">
              <a:avLst/>
            </a:prstGeom>
            <a:ln w="19080">
              <a:solidFill>
                <a:schemeClr val="tx1"/>
              </a:solidFill>
              <a:round/>
            </a:ln>
          </p:spPr>
          <p:style>
            <a:lnRef idx="0"/>
            <a:fillRef idx="0"/>
            <a:effectRef idx="0"/>
            <a:fontRef idx="minor"/>
          </p:style>
        </p:sp>
        <p:sp>
          <p:nvSpPr>
            <p:cNvPr id="651" name="Line 13"/>
            <p:cNvSpPr/>
            <p:nvPr/>
          </p:nvSpPr>
          <p:spPr>
            <a:xfrm>
              <a:off x="4946400" y="5005440"/>
              <a:ext cx="360" cy="501480"/>
            </a:xfrm>
            <a:prstGeom prst="line">
              <a:avLst/>
            </a:prstGeom>
            <a:ln w="19080">
              <a:solidFill>
                <a:schemeClr val="tx1"/>
              </a:solidFill>
              <a:round/>
            </a:ln>
          </p:spPr>
          <p:style>
            <a:lnRef idx="0"/>
            <a:fillRef idx="0"/>
            <a:effectRef idx="0"/>
            <a:fontRef idx="minor"/>
          </p:style>
        </p:sp>
        <p:sp>
          <p:nvSpPr>
            <p:cNvPr id="652" name="Line 14"/>
            <p:cNvSpPr/>
            <p:nvPr/>
          </p:nvSpPr>
          <p:spPr>
            <a:xfrm>
              <a:off x="4946400" y="5005440"/>
              <a:ext cx="814320" cy="414360"/>
            </a:xfrm>
            <a:prstGeom prst="line">
              <a:avLst/>
            </a:prstGeom>
            <a:ln w="19080">
              <a:solidFill>
                <a:schemeClr val="tx1"/>
              </a:solidFill>
              <a:round/>
            </a:ln>
          </p:spPr>
          <p:style>
            <a:lnRef idx="0"/>
            <a:fillRef idx="0"/>
            <a:effectRef idx="0"/>
            <a:fontRef idx="minor"/>
          </p:style>
        </p:sp>
        <p:sp>
          <p:nvSpPr>
            <p:cNvPr id="653" name="Line 15"/>
            <p:cNvSpPr/>
            <p:nvPr/>
          </p:nvSpPr>
          <p:spPr>
            <a:xfrm flipH="1">
              <a:off x="6975360" y="4981680"/>
              <a:ext cx="550800" cy="487440"/>
            </a:xfrm>
            <a:prstGeom prst="line">
              <a:avLst/>
            </a:prstGeom>
            <a:ln w="19080">
              <a:solidFill>
                <a:schemeClr val="tx1"/>
              </a:solidFill>
              <a:round/>
            </a:ln>
          </p:spPr>
          <p:style>
            <a:lnRef idx="0"/>
            <a:fillRef idx="0"/>
            <a:effectRef idx="0"/>
            <a:fontRef idx="minor"/>
          </p:style>
        </p:sp>
        <p:sp>
          <p:nvSpPr>
            <p:cNvPr id="654" name="Line 16"/>
            <p:cNvSpPr/>
            <p:nvPr/>
          </p:nvSpPr>
          <p:spPr>
            <a:xfrm>
              <a:off x="7526160" y="4994280"/>
              <a:ext cx="360" cy="487440"/>
            </a:xfrm>
            <a:prstGeom prst="line">
              <a:avLst/>
            </a:prstGeom>
            <a:ln w="19080">
              <a:solidFill>
                <a:schemeClr val="tx1"/>
              </a:solidFill>
              <a:round/>
            </a:ln>
          </p:spPr>
          <p:style>
            <a:lnRef idx="0"/>
            <a:fillRef idx="0"/>
            <a:effectRef idx="0"/>
            <a:fontRef idx="minor"/>
          </p:style>
        </p:sp>
        <p:sp>
          <p:nvSpPr>
            <p:cNvPr id="655" name="Line 17"/>
            <p:cNvSpPr/>
            <p:nvPr/>
          </p:nvSpPr>
          <p:spPr>
            <a:xfrm>
              <a:off x="7526160" y="5005440"/>
              <a:ext cx="852480" cy="463680"/>
            </a:xfrm>
            <a:prstGeom prst="line">
              <a:avLst/>
            </a:prstGeom>
            <a:ln w="19080">
              <a:solidFill>
                <a:schemeClr val="tx1"/>
              </a:solidFill>
              <a:round/>
            </a:ln>
          </p:spPr>
          <p:style>
            <a:lnRef idx="0"/>
            <a:fillRef idx="0"/>
            <a:effectRef idx="0"/>
            <a:fontRef idx="minor"/>
          </p:style>
        </p:sp>
        <p:grpSp>
          <p:nvGrpSpPr>
            <p:cNvPr id="656" name="Group 18"/>
            <p:cNvGrpSpPr/>
            <p:nvPr/>
          </p:nvGrpSpPr>
          <p:grpSpPr>
            <a:xfrm>
              <a:off x="3352680" y="5775480"/>
              <a:ext cx="304920" cy="533160"/>
              <a:chOff x="3352680" y="5775480"/>
              <a:chExt cx="304920" cy="533160"/>
            </a:xfrm>
          </p:grpSpPr>
          <p:sp>
            <p:nvSpPr>
              <p:cNvPr id="657" name="Line 19"/>
              <p:cNvSpPr/>
              <p:nvPr/>
            </p:nvSpPr>
            <p:spPr>
              <a:xfrm flipH="1">
                <a:off x="3352680" y="5775480"/>
                <a:ext cx="152280" cy="457200"/>
              </a:xfrm>
              <a:prstGeom prst="line">
                <a:avLst/>
              </a:prstGeom>
              <a:ln w="19080">
                <a:solidFill>
                  <a:schemeClr val="tx1"/>
                </a:solidFill>
                <a:round/>
              </a:ln>
            </p:spPr>
            <p:style>
              <a:lnRef idx="0"/>
              <a:fillRef idx="0"/>
              <a:effectRef idx="0"/>
              <a:fontRef idx="minor"/>
            </p:style>
          </p:sp>
          <p:sp>
            <p:nvSpPr>
              <p:cNvPr id="658" name="Line 20"/>
              <p:cNvSpPr/>
              <p:nvPr/>
            </p:nvSpPr>
            <p:spPr>
              <a:xfrm>
                <a:off x="3516120" y="5784840"/>
                <a:ext cx="141480" cy="523800"/>
              </a:xfrm>
              <a:prstGeom prst="line">
                <a:avLst/>
              </a:prstGeom>
              <a:ln w="19080">
                <a:solidFill>
                  <a:schemeClr val="tx1"/>
                </a:solidFill>
                <a:round/>
              </a:ln>
            </p:spPr>
            <p:style>
              <a:lnRef idx="0"/>
              <a:fillRef idx="0"/>
              <a:effectRef idx="0"/>
              <a:fontRef idx="minor"/>
            </p:style>
          </p:sp>
        </p:grpSp>
        <p:grpSp>
          <p:nvGrpSpPr>
            <p:cNvPr id="659" name="Group 21"/>
            <p:cNvGrpSpPr/>
            <p:nvPr/>
          </p:nvGrpSpPr>
          <p:grpSpPr>
            <a:xfrm>
              <a:off x="3886200" y="5775480"/>
              <a:ext cx="304560" cy="533160"/>
              <a:chOff x="3886200" y="5775480"/>
              <a:chExt cx="304560" cy="533160"/>
            </a:xfrm>
          </p:grpSpPr>
          <p:sp>
            <p:nvSpPr>
              <p:cNvPr id="660" name="Line 22"/>
              <p:cNvSpPr/>
              <p:nvPr/>
            </p:nvSpPr>
            <p:spPr>
              <a:xfrm flipH="1">
                <a:off x="3886200" y="5775480"/>
                <a:ext cx="152280" cy="457200"/>
              </a:xfrm>
              <a:prstGeom prst="line">
                <a:avLst/>
              </a:prstGeom>
              <a:ln w="19080">
                <a:solidFill>
                  <a:schemeClr val="tx1"/>
                </a:solidFill>
                <a:round/>
              </a:ln>
            </p:spPr>
            <p:style>
              <a:lnRef idx="0"/>
              <a:fillRef idx="0"/>
              <a:effectRef idx="0"/>
              <a:fontRef idx="minor"/>
            </p:style>
          </p:sp>
          <p:sp>
            <p:nvSpPr>
              <p:cNvPr id="661" name="Line 23"/>
              <p:cNvSpPr/>
              <p:nvPr/>
            </p:nvSpPr>
            <p:spPr>
              <a:xfrm>
                <a:off x="4049640" y="5784840"/>
                <a:ext cx="141120" cy="523800"/>
              </a:xfrm>
              <a:prstGeom prst="line">
                <a:avLst/>
              </a:prstGeom>
              <a:ln w="19080">
                <a:solidFill>
                  <a:schemeClr val="tx1"/>
                </a:solidFill>
                <a:round/>
              </a:ln>
            </p:spPr>
            <p:style>
              <a:lnRef idx="0"/>
              <a:fillRef idx="0"/>
              <a:effectRef idx="0"/>
              <a:fontRef idx="minor"/>
            </p:style>
          </p:sp>
        </p:grpSp>
        <p:grpSp>
          <p:nvGrpSpPr>
            <p:cNvPr id="662" name="Group 24"/>
            <p:cNvGrpSpPr/>
            <p:nvPr/>
          </p:nvGrpSpPr>
          <p:grpSpPr>
            <a:xfrm>
              <a:off x="4724280" y="5775480"/>
              <a:ext cx="304920" cy="533160"/>
              <a:chOff x="4724280" y="5775480"/>
              <a:chExt cx="304920" cy="533160"/>
            </a:xfrm>
          </p:grpSpPr>
          <p:sp>
            <p:nvSpPr>
              <p:cNvPr id="663" name="Line 25"/>
              <p:cNvSpPr/>
              <p:nvPr/>
            </p:nvSpPr>
            <p:spPr>
              <a:xfrm flipH="1">
                <a:off x="4724280" y="5775480"/>
                <a:ext cx="152280" cy="457200"/>
              </a:xfrm>
              <a:prstGeom prst="line">
                <a:avLst/>
              </a:prstGeom>
              <a:ln w="19080">
                <a:solidFill>
                  <a:schemeClr val="tx1"/>
                </a:solidFill>
                <a:round/>
              </a:ln>
            </p:spPr>
            <p:style>
              <a:lnRef idx="0"/>
              <a:fillRef idx="0"/>
              <a:effectRef idx="0"/>
              <a:fontRef idx="minor"/>
            </p:style>
          </p:sp>
          <p:sp>
            <p:nvSpPr>
              <p:cNvPr id="664" name="Line 26"/>
              <p:cNvSpPr/>
              <p:nvPr/>
            </p:nvSpPr>
            <p:spPr>
              <a:xfrm>
                <a:off x="4887720" y="5784840"/>
                <a:ext cx="141480" cy="523800"/>
              </a:xfrm>
              <a:prstGeom prst="line">
                <a:avLst/>
              </a:prstGeom>
              <a:ln w="19080">
                <a:solidFill>
                  <a:schemeClr val="tx1"/>
                </a:solidFill>
                <a:round/>
              </a:ln>
            </p:spPr>
            <p:style>
              <a:lnRef idx="0"/>
              <a:fillRef idx="0"/>
              <a:effectRef idx="0"/>
              <a:fontRef idx="minor"/>
            </p:style>
          </p:sp>
        </p:grpSp>
        <p:grpSp>
          <p:nvGrpSpPr>
            <p:cNvPr id="665" name="Group 27"/>
            <p:cNvGrpSpPr/>
            <p:nvPr/>
          </p:nvGrpSpPr>
          <p:grpSpPr>
            <a:xfrm>
              <a:off x="5638680" y="5775480"/>
              <a:ext cx="304920" cy="533160"/>
              <a:chOff x="5638680" y="5775480"/>
              <a:chExt cx="304920" cy="533160"/>
            </a:xfrm>
          </p:grpSpPr>
          <p:sp>
            <p:nvSpPr>
              <p:cNvPr id="666" name="Line 28"/>
              <p:cNvSpPr/>
              <p:nvPr/>
            </p:nvSpPr>
            <p:spPr>
              <a:xfrm flipH="1">
                <a:off x="5638680" y="5775480"/>
                <a:ext cx="152280" cy="457200"/>
              </a:xfrm>
              <a:prstGeom prst="line">
                <a:avLst/>
              </a:prstGeom>
              <a:ln w="19080">
                <a:solidFill>
                  <a:schemeClr val="tx1"/>
                </a:solidFill>
                <a:round/>
              </a:ln>
            </p:spPr>
            <p:style>
              <a:lnRef idx="0"/>
              <a:fillRef idx="0"/>
              <a:effectRef idx="0"/>
              <a:fontRef idx="minor"/>
            </p:style>
          </p:sp>
          <p:sp>
            <p:nvSpPr>
              <p:cNvPr id="667" name="Line 29"/>
              <p:cNvSpPr/>
              <p:nvPr/>
            </p:nvSpPr>
            <p:spPr>
              <a:xfrm>
                <a:off x="5802120" y="5784840"/>
                <a:ext cx="141480" cy="523800"/>
              </a:xfrm>
              <a:prstGeom prst="line">
                <a:avLst/>
              </a:prstGeom>
              <a:ln w="19080">
                <a:solidFill>
                  <a:schemeClr val="tx1"/>
                </a:solidFill>
                <a:round/>
              </a:ln>
            </p:spPr>
            <p:style>
              <a:lnRef idx="0"/>
              <a:fillRef idx="0"/>
              <a:effectRef idx="0"/>
              <a:fontRef idx="minor"/>
            </p:style>
          </p:sp>
        </p:grpSp>
        <p:grpSp>
          <p:nvGrpSpPr>
            <p:cNvPr id="668" name="Group 30"/>
            <p:cNvGrpSpPr/>
            <p:nvPr/>
          </p:nvGrpSpPr>
          <p:grpSpPr>
            <a:xfrm>
              <a:off x="6781680" y="5775480"/>
              <a:ext cx="304920" cy="533160"/>
              <a:chOff x="6781680" y="5775480"/>
              <a:chExt cx="304920" cy="533160"/>
            </a:xfrm>
          </p:grpSpPr>
          <p:sp>
            <p:nvSpPr>
              <p:cNvPr id="669" name="Line 31"/>
              <p:cNvSpPr/>
              <p:nvPr/>
            </p:nvSpPr>
            <p:spPr>
              <a:xfrm flipH="1">
                <a:off x="6781680" y="5775480"/>
                <a:ext cx="152280" cy="457200"/>
              </a:xfrm>
              <a:prstGeom prst="line">
                <a:avLst/>
              </a:prstGeom>
              <a:ln w="19080">
                <a:solidFill>
                  <a:schemeClr val="tx1"/>
                </a:solidFill>
                <a:round/>
              </a:ln>
            </p:spPr>
            <p:style>
              <a:lnRef idx="0"/>
              <a:fillRef idx="0"/>
              <a:effectRef idx="0"/>
              <a:fontRef idx="minor"/>
            </p:style>
          </p:sp>
          <p:sp>
            <p:nvSpPr>
              <p:cNvPr id="670" name="Line 32"/>
              <p:cNvSpPr/>
              <p:nvPr/>
            </p:nvSpPr>
            <p:spPr>
              <a:xfrm>
                <a:off x="6945120" y="5784840"/>
                <a:ext cx="141480" cy="523800"/>
              </a:xfrm>
              <a:prstGeom prst="line">
                <a:avLst/>
              </a:prstGeom>
              <a:ln w="19080">
                <a:solidFill>
                  <a:schemeClr val="tx1"/>
                </a:solidFill>
                <a:round/>
              </a:ln>
            </p:spPr>
            <p:style>
              <a:lnRef idx="0"/>
              <a:fillRef idx="0"/>
              <a:effectRef idx="0"/>
              <a:fontRef idx="minor"/>
            </p:style>
          </p:sp>
        </p:grpSp>
        <p:grpSp>
          <p:nvGrpSpPr>
            <p:cNvPr id="671" name="Group 33"/>
            <p:cNvGrpSpPr/>
            <p:nvPr/>
          </p:nvGrpSpPr>
          <p:grpSpPr>
            <a:xfrm>
              <a:off x="7391160" y="5775480"/>
              <a:ext cx="304920" cy="533160"/>
              <a:chOff x="7391160" y="5775480"/>
              <a:chExt cx="304920" cy="533160"/>
            </a:xfrm>
          </p:grpSpPr>
          <p:sp>
            <p:nvSpPr>
              <p:cNvPr id="672" name="Line 34"/>
              <p:cNvSpPr/>
              <p:nvPr/>
            </p:nvSpPr>
            <p:spPr>
              <a:xfrm flipH="1">
                <a:off x="7391160" y="5775480"/>
                <a:ext cx="152640" cy="457200"/>
              </a:xfrm>
              <a:prstGeom prst="line">
                <a:avLst/>
              </a:prstGeom>
              <a:ln w="19080">
                <a:solidFill>
                  <a:schemeClr val="tx1"/>
                </a:solidFill>
                <a:round/>
              </a:ln>
            </p:spPr>
            <p:style>
              <a:lnRef idx="0"/>
              <a:fillRef idx="0"/>
              <a:effectRef idx="0"/>
              <a:fontRef idx="minor"/>
            </p:style>
          </p:sp>
          <p:sp>
            <p:nvSpPr>
              <p:cNvPr id="673" name="Line 35"/>
              <p:cNvSpPr/>
              <p:nvPr/>
            </p:nvSpPr>
            <p:spPr>
              <a:xfrm>
                <a:off x="7554600" y="5784840"/>
                <a:ext cx="141480" cy="523800"/>
              </a:xfrm>
              <a:prstGeom prst="line">
                <a:avLst/>
              </a:prstGeom>
              <a:ln w="19080">
                <a:solidFill>
                  <a:schemeClr val="tx1"/>
                </a:solidFill>
                <a:round/>
              </a:ln>
            </p:spPr>
            <p:style>
              <a:lnRef idx="0"/>
              <a:fillRef idx="0"/>
              <a:effectRef idx="0"/>
              <a:fontRef idx="minor"/>
            </p:style>
          </p:sp>
        </p:grpSp>
        <p:grpSp>
          <p:nvGrpSpPr>
            <p:cNvPr id="674" name="Group 36"/>
            <p:cNvGrpSpPr/>
            <p:nvPr/>
          </p:nvGrpSpPr>
          <p:grpSpPr>
            <a:xfrm>
              <a:off x="8305560" y="5775480"/>
              <a:ext cx="304920" cy="533160"/>
              <a:chOff x="8305560" y="5775480"/>
              <a:chExt cx="304920" cy="533160"/>
            </a:xfrm>
          </p:grpSpPr>
          <p:sp>
            <p:nvSpPr>
              <p:cNvPr id="675" name="Line 37"/>
              <p:cNvSpPr/>
              <p:nvPr/>
            </p:nvSpPr>
            <p:spPr>
              <a:xfrm flipH="1">
                <a:off x="8305560" y="5775480"/>
                <a:ext cx="152640" cy="457200"/>
              </a:xfrm>
              <a:prstGeom prst="line">
                <a:avLst/>
              </a:prstGeom>
              <a:ln w="19080">
                <a:solidFill>
                  <a:schemeClr val="tx1"/>
                </a:solidFill>
                <a:round/>
              </a:ln>
            </p:spPr>
            <p:style>
              <a:lnRef idx="0"/>
              <a:fillRef idx="0"/>
              <a:effectRef idx="0"/>
              <a:fontRef idx="minor"/>
            </p:style>
          </p:sp>
          <p:sp>
            <p:nvSpPr>
              <p:cNvPr id="676" name="Line 38"/>
              <p:cNvSpPr/>
              <p:nvPr/>
            </p:nvSpPr>
            <p:spPr>
              <a:xfrm>
                <a:off x="8469000" y="5784840"/>
                <a:ext cx="141480" cy="523800"/>
              </a:xfrm>
              <a:prstGeom prst="line">
                <a:avLst/>
              </a:prstGeom>
              <a:ln w="19080">
                <a:solidFill>
                  <a:schemeClr val="tx1"/>
                </a:solidFill>
                <a:round/>
              </a:ln>
            </p:spPr>
            <p:style>
              <a:lnRef idx="0"/>
              <a:fillRef idx="0"/>
              <a:effectRef idx="0"/>
              <a:fontRef idx="minor"/>
            </p:style>
          </p:sp>
        </p:grpSp>
      </p:grpSp>
      <p:sp>
        <p:nvSpPr>
          <p:cNvPr id="677" name="CustomShape 39"/>
          <p:cNvSpPr/>
          <p:nvPr/>
        </p:nvSpPr>
        <p:spPr>
          <a:xfrm>
            <a:off x="4971960" y="2971800"/>
            <a:ext cx="2723400" cy="364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u="sng">
                <a:solidFill>
                  <a:srgbClr val="7030a0"/>
                </a:solidFill>
                <a:uFillTx/>
                <a:latin typeface="Calibri"/>
                <a:ea typeface="DejaVu Sans"/>
              </a:rPr>
              <a:t>Example</a:t>
            </a:r>
            <a:endParaRPr b="0" lang="en-US" sz="1800" spc="-1" strike="noStrike">
              <a:latin typeface="Arial"/>
            </a:endParaRPr>
          </a:p>
        </p:txBody>
      </p:sp>
      <p:pic>
        <p:nvPicPr>
          <p:cNvPr id="678" name="" descr=""/>
          <p:cNvPicPr/>
          <p:nvPr/>
        </p:nvPicPr>
        <p:blipFill>
          <a:blip r:embed="rId1"/>
          <a:stretch/>
        </p:blipFill>
        <p:spPr>
          <a:xfrm>
            <a:off x="1600200" y="2286000"/>
            <a:ext cx="2311200" cy="2349000"/>
          </a:xfrm>
          <a:prstGeom prst="rect">
            <a:avLst/>
          </a:prstGeom>
          <a:ln>
            <a:noFill/>
          </a:ln>
        </p:spPr>
      </p:pic>
    </p:spTree>
  </p:cSld>
  <p:timing>
    <p:tnLst>
      <p:par>
        <p:cTn id="181" dur="indefinite" restart="never" nodeType="tmRoot">
          <p:childTnLst>
            <p:seq>
              <p:cTn id="182"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52280" y="228600"/>
            <a:ext cx="35805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1" strike="noStrike">
                <a:solidFill>
                  <a:srgbClr val="000000"/>
                </a:solidFill>
                <a:latin typeface="Calibri"/>
              </a:rPr>
              <a:t>Dendrogram</a:t>
            </a:r>
            <a:endParaRPr b="0" lang="en-US" sz="3200" spc="-1" strike="noStrike">
              <a:latin typeface="Arial"/>
            </a:endParaRPr>
          </a:p>
        </p:txBody>
      </p:sp>
      <p:sp>
        <p:nvSpPr>
          <p:cNvPr id="680" name="CustomShape 2"/>
          <p:cNvSpPr/>
          <p:nvPr/>
        </p:nvSpPr>
        <p:spPr>
          <a:xfrm>
            <a:off x="457200" y="1447920"/>
            <a:ext cx="4673520" cy="5149440"/>
          </a:xfrm>
          <a:prstGeom prst="rect">
            <a:avLst/>
          </a:prstGeom>
          <a:noFill/>
          <a:ln>
            <a:noFill/>
          </a:ln>
        </p:spPr>
        <p:style>
          <a:lnRef idx="0"/>
          <a:fillRef idx="0"/>
          <a:effectRef idx="0"/>
          <a:fontRef idx="minor"/>
        </p:style>
        <p:txBody>
          <a:bodyPr lIns="0" rIns="0" tIns="10800" bIns="0"/>
          <a:p>
            <a:pPr marL="245160" indent="-232200">
              <a:lnSpc>
                <a:spcPct val="100000"/>
              </a:lnSpc>
              <a:spcBef>
                <a:spcPts val="85"/>
              </a:spcBef>
              <a:buClr>
                <a:srgbClr val="000000"/>
              </a:buClr>
              <a:buFont typeface="Arial"/>
              <a:buChar char="•"/>
            </a:pPr>
            <a:r>
              <a:rPr b="1" lang="en-US" sz="2800" spc="-1" strike="noStrike">
                <a:solidFill>
                  <a:srgbClr val="000000"/>
                </a:solidFill>
                <a:latin typeface="Times New Roman"/>
                <a:ea typeface="DejaVu Sans"/>
              </a:rPr>
              <a:t>Dendrogram:</a:t>
            </a:r>
            <a:r>
              <a:rPr b="0" lang="en-US" sz="2800" spc="-1" strike="noStrike">
                <a:solidFill>
                  <a:srgbClr val="000000"/>
                </a:solidFill>
                <a:latin typeface="Calibri"/>
                <a:ea typeface="DejaVu Sans"/>
              </a:rPr>
              <a:t> </a:t>
            </a:r>
            <a:r>
              <a:rPr b="0" lang="en-US" sz="2800" spc="-1" strike="noStrike">
                <a:solidFill>
                  <a:srgbClr val="000000"/>
                </a:solidFill>
                <a:latin typeface="Times New Roman"/>
                <a:ea typeface="DejaVu Sans"/>
              </a:rPr>
              <a:t>a tree data  structure which illustrates  hierarchical clustering  techniques.</a:t>
            </a:r>
            <a:endParaRPr b="0" lang="en-US" sz="2800" spc="-1" strike="noStrike">
              <a:latin typeface="Arial"/>
            </a:endParaRPr>
          </a:p>
          <a:p>
            <a:pPr marL="245160" indent="-232200">
              <a:lnSpc>
                <a:spcPct val="100000"/>
              </a:lnSpc>
              <a:buClr>
                <a:srgbClr val="000000"/>
              </a:buClr>
              <a:buFont typeface="Arial"/>
              <a:buChar char="•"/>
            </a:pPr>
            <a:r>
              <a:rPr b="0" lang="en-US" sz="2800" spc="-1" strike="noStrike">
                <a:solidFill>
                  <a:srgbClr val="000000"/>
                </a:solidFill>
                <a:latin typeface="Times New Roman"/>
                <a:ea typeface="DejaVu Sans"/>
              </a:rPr>
              <a:t>Each level shows clusters for  that level.</a:t>
            </a:r>
            <a:endParaRPr b="0" lang="en-US" sz="2800" spc="-1" strike="noStrike">
              <a:latin typeface="Arial"/>
            </a:endParaRPr>
          </a:p>
          <a:p>
            <a:pPr marL="416520">
              <a:lnSpc>
                <a:spcPct val="100000"/>
              </a:lnSpc>
              <a:spcBef>
                <a:spcPts val="40"/>
              </a:spcBef>
            </a:pPr>
            <a:r>
              <a:rPr b="0" lang="en-US" sz="2800" spc="-1" strike="noStrike">
                <a:solidFill>
                  <a:srgbClr val="000000"/>
                </a:solidFill>
                <a:latin typeface="Times New Roman"/>
                <a:ea typeface="DejaVu Sans"/>
              </a:rPr>
              <a:t>Leaf – individual clusters  Root – one cluster</a:t>
            </a:r>
            <a:endParaRPr b="0" lang="en-US" sz="2800" spc="-1" strike="noStrike">
              <a:latin typeface="Arial"/>
            </a:endParaRPr>
          </a:p>
          <a:p>
            <a:pPr marL="245160" indent="-232200">
              <a:lnSpc>
                <a:spcPts val="3370"/>
              </a:lnSpc>
              <a:spcBef>
                <a:spcPts val="79"/>
              </a:spcBef>
              <a:buClr>
                <a:srgbClr val="000000"/>
              </a:buClr>
              <a:buFont typeface="Arial"/>
              <a:buChar char="•"/>
            </a:pPr>
            <a:r>
              <a:rPr b="0" lang="en-US" sz="2800" spc="-1" strike="noStrike">
                <a:solidFill>
                  <a:srgbClr val="000000"/>
                </a:solidFill>
                <a:latin typeface="Times New Roman"/>
                <a:ea typeface="DejaVu Sans"/>
              </a:rPr>
              <a:t>A cluster at level i is the  union of its children clusters  at level i+1</a:t>
            </a:r>
            <a:endParaRPr b="0" lang="en-US" sz="2800" spc="-1" strike="noStrike">
              <a:latin typeface="Arial"/>
            </a:endParaRPr>
          </a:p>
        </p:txBody>
      </p:sp>
      <p:grpSp>
        <p:nvGrpSpPr>
          <p:cNvPr id="681" name="Group 3"/>
          <p:cNvGrpSpPr/>
          <p:nvPr/>
        </p:nvGrpSpPr>
        <p:grpSpPr>
          <a:xfrm>
            <a:off x="5334120" y="1981080"/>
            <a:ext cx="2894760" cy="3199680"/>
            <a:chOff x="5334120" y="1981080"/>
            <a:chExt cx="2894760" cy="3199680"/>
          </a:xfrm>
        </p:grpSpPr>
        <p:sp>
          <p:nvSpPr>
            <p:cNvPr id="682" name="CustomShape 4"/>
            <p:cNvSpPr/>
            <p:nvPr/>
          </p:nvSpPr>
          <p:spPr>
            <a:xfrm>
              <a:off x="5334120" y="1981080"/>
              <a:ext cx="2894760" cy="3199680"/>
            </a:xfrm>
            <a:prstGeom prst="rect">
              <a:avLst/>
            </a:prstGeom>
            <a:blipFill rotWithShape="0">
              <a:blip r:embed="rId1"/>
              <a:stretch>
                <a:fillRect/>
              </a:stretch>
            </a:blipFill>
            <a:ln>
              <a:noFill/>
            </a:ln>
          </p:spPr>
          <p:style>
            <a:lnRef idx="0"/>
            <a:fillRef idx="0"/>
            <a:effectRef idx="0"/>
            <a:fontRef idx="minor"/>
          </p:style>
        </p:sp>
        <p:sp>
          <p:nvSpPr>
            <p:cNvPr id="683" name="CustomShape 5"/>
            <p:cNvSpPr/>
            <p:nvPr/>
          </p:nvSpPr>
          <p:spPr>
            <a:xfrm>
              <a:off x="5334120" y="1981080"/>
              <a:ext cx="2894760" cy="3199680"/>
            </a:xfrm>
            <a:custGeom>
              <a:avLst/>
              <a:gdLst/>
              <a:ahLst/>
              <a:rect l="l" t="t" r="r" b="b"/>
              <a:pathLst>
                <a:path w="2895600" h="3200400">
                  <a:moveTo>
                    <a:pt x="0" y="3200393"/>
                  </a:moveTo>
                  <a:lnTo>
                    <a:pt x="0" y="0"/>
                  </a:lnTo>
                  <a:lnTo>
                    <a:pt x="2895594" y="0"/>
                  </a:lnTo>
                  <a:lnTo>
                    <a:pt x="2895594" y="3200393"/>
                  </a:lnTo>
                  <a:lnTo>
                    <a:pt x="0" y="3200393"/>
                  </a:lnTo>
                  <a:close/>
                </a:path>
              </a:pathLst>
            </a:custGeom>
            <a:noFill/>
            <a:ln w="57240">
              <a:solidFill>
                <a:srgbClr val="1f497c"/>
              </a:solidFill>
              <a:round/>
            </a:ln>
          </p:spPr>
          <p:style>
            <a:lnRef idx="0"/>
            <a:fillRef idx="0"/>
            <a:effectRef idx="0"/>
            <a:fontRef idx="minor"/>
          </p:style>
        </p:sp>
      </p:grpSp>
      <p:sp>
        <p:nvSpPr>
          <p:cNvPr id="684" name="CustomShape 6"/>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CA509C9-1E63-449F-A950-E1636A3A3958}"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83" dur="indefinite" restart="never" nodeType="tmRoot">
          <p:childTnLst>
            <p:seq>
              <p:cTn id="184"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609480" y="182520"/>
            <a:ext cx="7886160" cy="54864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Strengths of Hierarchical Clustering</a:t>
            </a:r>
            <a:endParaRPr b="0" lang="en-US" sz="3200" spc="-1" strike="noStrike">
              <a:latin typeface="Arial"/>
            </a:endParaRPr>
          </a:p>
        </p:txBody>
      </p:sp>
      <p:sp>
        <p:nvSpPr>
          <p:cNvPr id="686" name="CustomShape 2"/>
          <p:cNvSpPr/>
          <p:nvPr/>
        </p:nvSpPr>
        <p:spPr>
          <a:xfrm>
            <a:off x="609480" y="1235520"/>
            <a:ext cx="7785360" cy="4715280"/>
          </a:xfrm>
          <a:prstGeom prst="rect">
            <a:avLst/>
          </a:prstGeom>
          <a:noFill/>
          <a:ln>
            <a:noFill/>
          </a:ln>
        </p:spPr>
        <p:style>
          <a:lnRef idx="0"/>
          <a:fillRef idx="0"/>
          <a:effectRef idx="0"/>
          <a:fontRef idx="minor"/>
        </p:style>
        <p:txBody>
          <a:bodyPr lIns="0" rIns="0" tIns="0" bIns="0">
            <a:normAutofit/>
          </a:bodyPr>
          <a:p>
            <a:pPr>
              <a:lnSpc>
                <a:spcPct val="90000"/>
              </a:lnSpc>
            </a:pPr>
            <a:endParaRPr b="0" lang="en-US" sz="1800" spc="-1" strike="noStrike">
              <a:latin typeface="Arial"/>
            </a:endParaRPr>
          </a:p>
          <a:p>
            <a:pPr>
              <a:lnSpc>
                <a:spcPct val="90000"/>
              </a:lnSpc>
            </a:pPr>
            <a:r>
              <a:rPr b="0" lang="en-US" sz="2400" spc="-1" strike="noStrike">
                <a:solidFill>
                  <a:srgbClr val="000000"/>
                </a:solidFill>
                <a:latin typeface="Calibri"/>
              </a:rPr>
              <a:t>Do not have to assume any particular number of clusters</a:t>
            </a:r>
            <a:endParaRPr b="0" lang="en-US" sz="2400" spc="-1" strike="noStrike">
              <a:latin typeface="Arial"/>
            </a:endParaRPr>
          </a:p>
          <a:p>
            <a:pPr lvl="1" marL="800280" indent="-342360">
              <a:lnSpc>
                <a:spcPct val="90000"/>
              </a:lnSpc>
              <a:buClr>
                <a:srgbClr val="000000"/>
              </a:buClr>
              <a:buFont typeface="Wingdings" charset="2"/>
              <a:buChar char=""/>
            </a:pPr>
            <a:r>
              <a:rPr b="0" lang="en-US" sz="2000" spc="-1" strike="noStrike">
                <a:solidFill>
                  <a:srgbClr val="000000"/>
                </a:solidFill>
                <a:latin typeface="Calibri"/>
              </a:rPr>
              <a:t>Any desired number of clusters can be obtained by ‘cutting’ the dendogram at the proper level</a:t>
            </a:r>
            <a:endParaRPr b="0" lang="en-US" sz="2000" spc="-1" strike="noStrike">
              <a:latin typeface="Arial"/>
            </a:endParaRPr>
          </a:p>
          <a:p>
            <a:pPr>
              <a:lnSpc>
                <a:spcPct val="90000"/>
              </a:lnSpc>
            </a:pPr>
            <a:endParaRPr b="0" lang="en-US" sz="2000" spc="-1" strike="noStrike">
              <a:latin typeface="Arial"/>
            </a:endParaRPr>
          </a:p>
        </p:txBody>
      </p:sp>
      <p:sp>
        <p:nvSpPr>
          <p:cNvPr id="687"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E34B6CC6-5AB2-4138-A97C-EBF0FBED86AE}"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753120" y="193680"/>
            <a:ext cx="7886160" cy="4867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What is not Cluster Analysis?</a:t>
            </a:r>
            <a:endParaRPr b="0" lang="en-US" sz="3200" spc="-1" strike="noStrike">
              <a:latin typeface="Arial"/>
            </a:endParaRPr>
          </a:p>
        </p:txBody>
      </p:sp>
      <p:sp>
        <p:nvSpPr>
          <p:cNvPr id="324" name="CustomShape 2"/>
          <p:cNvSpPr/>
          <p:nvPr/>
        </p:nvSpPr>
        <p:spPr>
          <a:xfrm>
            <a:off x="628560" y="1404360"/>
            <a:ext cx="7731000" cy="4350600"/>
          </a:xfrm>
          <a:prstGeom prst="rect">
            <a:avLst/>
          </a:prstGeom>
          <a:noFill/>
          <a:ln>
            <a:noFill/>
          </a:ln>
        </p:spPr>
        <p:style>
          <a:lnRef idx="0"/>
          <a:fillRef idx="0"/>
          <a:effectRef idx="0"/>
          <a:fontRef idx="minor"/>
        </p:style>
        <p:txBody>
          <a:bodyPr lIns="0" rIns="0" tIns="0" bIns="0"/>
          <a:p>
            <a:pPr marL="343080" indent="-342360">
              <a:lnSpc>
                <a:spcPct val="100000"/>
              </a:lnSpc>
              <a:spcBef>
                <a:spcPts val="561"/>
              </a:spcBef>
              <a:buClr>
                <a:srgbClr val="000000"/>
              </a:buClr>
              <a:buFont typeface="Wingdings" charset="2"/>
              <a:buChar char=""/>
            </a:pPr>
            <a:r>
              <a:rPr b="0" lang="en-US" sz="2800" spc="-1" strike="noStrike">
                <a:solidFill>
                  <a:srgbClr val="000000"/>
                </a:solidFill>
                <a:latin typeface="Calibri"/>
              </a:rPr>
              <a:t>Supervised classification</a:t>
            </a:r>
            <a:endParaRPr b="0" lang="en-US" sz="2800" spc="-1" strike="noStrike">
              <a:latin typeface="Arial"/>
            </a:endParaRPr>
          </a:p>
          <a:p>
            <a:pPr marL="457200">
              <a:lnSpc>
                <a:spcPct val="100000"/>
              </a:lnSpc>
              <a:spcBef>
                <a:spcPts val="400"/>
              </a:spcBef>
            </a:pPr>
            <a:r>
              <a:rPr b="0" lang="en-US" sz="2000" spc="-1" strike="noStrike">
                <a:solidFill>
                  <a:srgbClr val="000000"/>
                </a:solidFill>
                <a:latin typeface="Calibri"/>
              </a:rPr>
              <a:t>Have class label information</a:t>
            </a:r>
            <a:endParaRPr b="0" lang="en-US" sz="2000" spc="-1" strike="noStrike">
              <a:latin typeface="Arial"/>
            </a:endParaRPr>
          </a:p>
          <a:p>
            <a:pPr marL="457200">
              <a:lnSpc>
                <a:spcPct val="100000"/>
              </a:lnSpc>
            </a:pPr>
            <a:endParaRPr b="0" lang="en-US" sz="2000" spc="-1" strike="noStrike">
              <a:latin typeface="Arial"/>
            </a:endParaRPr>
          </a:p>
          <a:p>
            <a:pPr marL="343080" indent="-342360">
              <a:lnSpc>
                <a:spcPct val="100000"/>
              </a:lnSpc>
              <a:spcBef>
                <a:spcPts val="561"/>
              </a:spcBef>
              <a:buClr>
                <a:srgbClr val="000000"/>
              </a:buClr>
              <a:buFont typeface="Wingdings" charset="2"/>
              <a:buChar char=""/>
            </a:pPr>
            <a:r>
              <a:rPr b="0" lang="en-US" sz="2800" spc="-1" strike="noStrike">
                <a:solidFill>
                  <a:srgbClr val="000000"/>
                </a:solidFill>
                <a:latin typeface="Calibri"/>
              </a:rPr>
              <a:t>Simple segmentation</a:t>
            </a:r>
            <a:endParaRPr b="0" lang="en-US" sz="2800" spc="-1" strike="noStrike">
              <a:latin typeface="Arial"/>
            </a:endParaRPr>
          </a:p>
          <a:p>
            <a:pPr marL="457200">
              <a:lnSpc>
                <a:spcPct val="100000"/>
              </a:lnSpc>
              <a:spcBef>
                <a:spcPts val="400"/>
              </a:spcBef>
            </a:pPr>
            <a:r>
              <a:rPr b="0" lang="en-US" sz="2000" spc="-1" strike="noStrike">
                <a:solidFill>
                  <a:srgbClr val="000000"/>
                </a:solidFill>
                <a:latin typeface="Calibri"/>
              </a:rPr>
              <a:t>Dividing students into different registration groups alphabetically, by last name</a:t>
            </a:r>
            <a:endParaRPr b="0" lang="en-US" sz="2000" spc="-1" strike="noStrike">
              <a:latin typeface="Arial"/>
            </a:endParaRPr>
          </a:p>
          <a:p>
            <a:pPr marL="457200">
              <a:lnSpc>
                <a:spcPct val="100000"/>
              </a:lnSpc>
            </a:pPr>
            <a:endParaRPr b="0" lang="en-US" sz="2000" spc="-1" strike="noStrike">
              <a:latin typeface="Arial"/>
            </a:endParaRPr>
          </a:p>
          <a:p>
            <a:pPr marL="343080" indent="-342360">
              <a:lnSpc>
                <a:spcPct val="100000"/>
              </a:lnSpc>
              <a:spcBef>
                <a:spcPts val="561"/>
              </a:spcBef>
              <a:buClr>
                <a:srgbClr val="000000"/>
              </a:buClr>
              <a:buFont typeface="Wingdings" charset="2"/>
              <a:buChar char=""/>
            </a:pPr>
            <a:r>
              <a:rPr b="0" lang="en-US" sz="2800" spc="-1" strike="noStrike">
                <a:solidFill>
                  <a:srgbClr val="000000"/>
                </a:solidFill>
                <a:latin typeface="Calibri"/>
              </a:rPr>
              <a:t>Results of a query</a:t>
            </a:r>
            <a:endParaRPr b="0" lang="en-US" sz="2800" spc="-1" strike="noStrike">
              <a:latin typeface="Arial"/>
            </a:endParaRPr>
          </a:p>
          <a:p>
            <a:pPr marL="743040" indent="-285120">
              <a:lnSpc>
                <a:spcPct val="100000"/>
              </a:lnSpc>
              <a:spcBef>
                <a:spcPts val="400"/>
              </a:spcBef>
            </a:pPr>
            <a:r>
              <a:rPr b="0" lang="en-US" sz="2000" spc="-1" strike="noStrike">
                <a:solidFill>
                  <a:srgbClr val="000000"/>
                </a:solidFill>
                <a:latin typeface="Calibri"/>
              </a:rPr>
              <a:t>Groupings are a result of an external specification</a:t>
            </a:r>
            <a:endParaRPr b="0" lang="en-US" sz="2000" spc="-1" strike="noStrike">
              <a:latin typeface="Arial"/>
            </a:endParaRPr>
          </a:p>
          <a:p>
            <a:pPr marL="1828800" indent="-285120">
              <a:lnSpc>
                <a:spcPct val="100000"/>
              </a:lnSpc>
            </a:pPr>
            <a:endParaRPr b="0" lang="en-US" sz="2000" spc="-1" strike="noStrike">
              <a:latin typeface="Arial"/>
            </a:endParaRPr>
          </a:p>
        </p:txBody>
      </p:sp>
      <p:sp>
        <p:nvSpPr>
          <p:cNvPr id="325"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4178AB0-23BE-4838-B3B7-AE94C0CEA262}"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28560" y="277920"/>
            <a:ext cx="7886160" cy="14767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Two main types of hierarchical clustering</a:t>
            </a:r>
            <a:br/>
            <a:endParaRPr b="0" lang="en-US" sz="3200" spc="-1" strike="noStrike">
              <a:latin typeface="Arial"/>
            </a:endParaRPr>
          </a:p>
        </p:txBody>
      </p:sp>
      <p:sp>
        <p:nvSpPr>
          <p:cNvPr id="689" name="CustomShape 2"/>
          <p:cNvSpPr/>
          <p:nvPr/>
        </p:nvSpPr>
        <p:spPr>
          <a:xfrm>
            <a:off x="628560" y="1374480"/>
            <a:ext cx="7886160" cy="4350600"/>
          </a:xfrm>
          <a:prstGeom prst="rect">
            <a:avLst/>
          </a:prstGeom>
          <a:noFill/>
          <a:ln>
            <a:noFill/>
          </a:ln>
        </p:spPr>
        <p:style>
          <a:lnRef idx="0"/>
          <a:fillRef idx="0"/>
          <a:effectRef idx="0"/>
          <a:fontRef idx="minor"/>
        </p:style>
        <p:txBody>
          <a:bodyPr lIns="0" rIns="0" tIns="0" bIns="0">
            <a:normAutofit/>
          </a:bodyPr>
          <a:p>
            <a:pPr marL="457200">
              <a:lnSpc>
                <a:spcPct val="100000"/>
              </a:lnSpc>
            </a:pPr>
            <a:r>
              <a:rPr b="1" lang="en-US" sz="2000" spc="-1" strike="noStrike">
                <a:solidFill>
                  <a:srgbClr val="000000"/>
                </a:solidFill>
                <a:latin typeface="Calibri"/>
              </a:rPr>
              <a:t>Agglomerative:  </a:t>
            </a:r>
            <a:endParaRPr b="0" lang="en-US" sz="2000" spc="-1" strike="noStrike">
              <a:latin typeface="Arial"/>
            </a:endParaRPr>
          </a:p>
          <a:p>
            <a:pPr marL="914400">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Start with the points as individual clusters</a:t>
            </a:r>
            <a:endParaRPr b="0" lang="en-US" sz="1800" spc="-1" strike="noStrike">
              <a:latin typeface="Arial"/>
            </a:endParaRPr>
          </a:p>
          <a:p>
            <a:pPr marL="914400">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At each step, merge the closest pair of clusters until only one cluster (or k clusters) left.</a:t>
            </a:r>
            <a:endParaRPr b="0" lang="en-US" sz="1800" spc="-1" strike="noStrike">
              <a:latin typeface="Arial"/>
            </a:endParaRPr>
          </a:p>
          <a:p>
            <a:pPr marL="1828800">
              <a:lnSpc>
                <a:spcPct val="100000"/>
              </a:lnSpc>
            </a:pPr>
            <a:endParaRPr b="0" lang="en-US" sz="1800" spc="-1" strike="noStrike">
              <a:latin typeface="Arial"/>
            </a:endParaRPr>
          </a:p>
          <a:p>
            <a:pPr marL="457200">
              <a:lnSpc>
                <a:spcPct val="100000"/>
              </a:lnSpc>
            </a:pPr>
            <a:r>
              <a:rPr b="1" lang="en-US" sz="2000" spc="-1" strike="noStrike">
                <a:solidFill>
                  <a:srgbClr val="000000"/>
                </a:solidFill>
                <a:latin typeface="Calibri"/>
              </a:rPr>
              <a:t>Divisive:  </a:t>
            </a:r>
            <a:endParaRPr b="0" lang="en-US" sz="2000" spc="-1" strike="noStrike">
              <a:latin typeface="Arial"/>
            </a:endParaRPr>
          </a:p>
          <a:p>
            <a:pPr marL="914400">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Start with one, all-inclusive cluster </a:t>
            </a:r>
            <a:endParaRPr b="0" lang="en-US" sz="1800" spc="-1" strike="noStrike">
              <a:latin typeface="Arial"/>
            </a:endParaRPr>
          </a:p>
          <a:p>
            <a:pPr marL="914400">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At each step, split a cluster until each cluster contains a point (or there are k clusters)</a:t>
            </a:r>
            <a:endParaRPr b="0" lang="en-US" sz="1800" spc="-1" strike="noStrike">
              <a:latin typeface="Arial"/>
            </a:endParaRPr>
          </a:p>
          <a:p>
            <a:pPr marL="1828800">
              <a:lnSpc>
                <a:spcPct val="100000"/>
              </a:lnSpc>
            </a:pPr>
            <a:endParaRPr b="0" lang="en-US" sz="1800" spc="-1" strike="noStrike">
              <a:latin typeface="Arial"/>
            </a:endParaRPr>
          </a:p>
          <a:p>
            <a:pPr marL="1828800">
              <a:lnSpc>
                <a:spcPct val="100000"/>
              </a:lnSpc>
            </a:pPr>
            <a:endParaRPr b="0" lang="en-US" sz="1800" spc="-1" strike="noStrike">
              <a:latin typeface="Arial"/>
            </a:endParaRPr>
          </a:p>
        </p:txBody>
      </p:sp>
      <p:sp>
        <p:nvSpPr>
          <p:cNvPr id="690"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92C8B767-734B-44B9-AE8A-0D50E23ED619}"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324720" y="468360"/>
            <a:ext cx="381168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Hierarchical</a:t>
            </a:r>
            <a:r>
              <a:rPr b="1" lang="en-US" sz="3200" spc="-80" strike="noStrike">
                <a:solidFill>
                  <a:srgbClr val="000000"/>
                </a:solidFill>
                <a:latin typeface="Calibri"/>
              </a:rPr>
              <a:t> </a:t>
            </a:r>
            <a:r>
              <a:rPr b="1" lang="en-US" sz="3200" spc="-1" strike="noStrike">
                <a:solidFill>
                  <a:srgbClr val="000000"/>
                </a:solidFill>
                <a:latin typeface="Calibri"/>
              </a:rPr>
              <a:t>Clustering</a:t>
            </a:r>
            <a:endParaRPr b="0" lang="en-US" sz="3200" spc="-1" strike="noStrike">
              <a:latin typeface="Arial"/>
            </a:endParaRPr>
          </a:p>
        </p:txBody>
      </p:sp>
      <p:sp>
        <p:nvSpPr>
          <p:cNvPr id="692" name="CustomShape 2"/>
          <p:cNvSpPr/>
          <p:nvPr/>
        </p:nvSpPr>
        <p:spPr>
          <a:xfrm>
            <a:off x="530280" y="1721160"/>
            <a:ext cx="7817400" cy="1219320"/>
          </a:xfrm>
          <a:prstGeom prst="rect">
            <a:avLst/>
          </a:prstGeom>
          <a:noFill/>
          <a:ln>
            <a:noFill/>
          </a:ln>
        </p:spPr>
        <p:style>
          <a:lnRef idx="0"/>
          <a:fillRef idx="0"/>
          <a:effectRef idx="0"/>
          <a:fontRef idx="minor"/>
        </p:style>
        <p:txBody>
          <a:bodyPr lIns="0" rIns="0" tIns="12600" bIns="0"/>
          <a:p>
            <a:pPr marL="12600">
              <a:lnSpc>
                <a:spcPct val="132000"/>
              </a:lnSpc>
              <a:spcBef>
                <a:spcPts val="99"/>
              </a:spcBef>
            </a:pPr>
            <a:r>
              <a:rPr b="0" lang="en-US" sz="2000" spc="-1" strike="noStrike">
                <a:solidFill>
                  <a:srgbClr val="000000"/>
                </a:solidFill>
                <a:latin typeface="Calibri"/>
                <a:ea typeface="DejaVu Sans"/>
              </a:rPr>
              <a:t>Use distance matrix as clustering criteria. This method does not require the  number of clusters </a:t>
            </a:r>
            <a:r>
              <a:rPr b="1" i="1" lang="en-US" sz="2000" spc="-1" strike="noStrike">
                <a:solidFill>
                  <a:srgbClr val="000000"/>
                </a:solidFill>
                <a:latin typeface="Calibri"/>
                <a:ea typeface="DejaVu Sans"/>
              </a:rPr>
              <a:t>k </a:t>
            </a:r>
            <a:r>
              <a:rPr b="0" lang="en-US" sz="2000" spc="-1" strike="noStrike">
                <a:solidFill>
                  <a:srgbClr val="000000"/>
                </a:solidFill>
                <a:latin typeface="Calibri"/>
                <a:ea typeface="DejaVu Sans"/>
              </a:rPr>
              <a:t>as an input, but needs a termination</a:t>
            </a:r>
            <a:r>
              <a:rPr b="0" lang="en-US" sz="2000" spc="-15" strike="noStrike">
                <a:solidFill>
                  <a:srgbClr val="000000"/>
                </a:solidFill>
                <a:latin typeface="Calibri"/>
                <a:ea typeface="DejaVu Sans"/>
              </a:rPr>
              <a:t> </a:t>
            </a:r>
            <a:r>
              <a:rPr b="0" lang="en-US" sz="2000" spc="-1" strike="noStrike">
                <a:solidFill>
                  <a:srgbClr val="000000"/>
                </a:solidFill>
                <a:latin typeface="Calibri"/>
                <a:ea typeface="DejaVu Sans"/>
              </a:rPr>
              <a:t>condition</a:t>
            </a:r>
            <a:endParaRPr b="0" lang="en-US" sz="2000" spc="-1" strike="noStrike">
              <a:latin typeface="Arial"/>
            </a:endParaRPr>
          </a:p>
        </p:txBody>
      </p:sp>
      <p:grpSp>
        <p:nvGrpSpPr>
          <p:cNvPr id="693" name="Group 3"/>
          <p:cNvGrpSpPr/>
          <p:nvPr/>
        </p:nvGrpSpPr>
        <p:grpSpPr>
          <a:xfrm>
            <a:off x="990720" y="3338640"/>
            <a:ext cx="5086080" cy="207000"/>
            <a:chOff x="990720" y="3338640"/>
            <a:chExt cx="5086080" cy="207000"/>
          </a:xfrm>
        </p:grpSpPr>
        <p:sp>
          <p:nvSpPr>
            <p:cNvPr id="694" name="CustomShape 4"/>
            <p:cNvSpPr/>
            <p:nvPr/>
          </p:nvSpPr>
          <p:spPr>
            <a:xfrm>
              <a:off x="990720" y="3505320"/>
              <a:ext cx="4990320" cy="360"/>
            </a:xfrm>
            <a:custGeom>
              <a:avLst/>
              <a:gdLst/>
              <a:ahLst/>
              <a:rect l="l" t="t" r="r" b="b"/>
              <a:pathLst>
                <a:path w="4991100" h="0">
                  <a:moveTo>
                    <a:pt x="0" y="0"/>
                  </a:moveTo>
                  <a:lnTo>
                    <a:pt x="4991089" y="0"/>
                  </a:lnTo>
                </a:path>
              </a:pathLst>
            </a:custGeom>
            <a:noFill/>
            <a:ln w="19080">
              <a:solidFill>
                <a:srgbClr val="000000"/>
              </a:solidFill>
              <a:round/>
            </a:ln>
          </p:spPr>
          <p:style>
            <a:lnRef idx="0"/>
            <a:fillRef idx="0"/>
            <a:effectRef idx="0"/>
            <a:fontRef idx="minor"/>
          </p:style>
        </p:sp>
        <p:sp>
          <p:nvSpPr>
            <p:cNvPr id="695" name="CustomShape 5"/>
            <p:cNvSpPr/>
            <p:nvPr/>
          </p:nvSpPr>
          <p:spPr>
            <a:xfrm>
              <a:off x="5972040" y="3464280"/>
              <a:ext cx="104760" cy="81360"/>
            </a:xfrm>
            <a:prstGeom prst="rect">
              <a:avLst/>
            </a:prstGeom>
            <a:blipFill rotWithShape="0">
              <a:blip r:embed="rId1"/>
              <a:stretch>
                <a:fillRect/>
              </a:stretch>
            </a:blipFill>
            <a:ln>
              <a:noFill/>
            </a:ln>
          </p:spPr>
          <p:style>
            <a:lnRef idx="0"/>
            <a:fillRef idx="0"/>
            <a:effectRef idx="0"/>
            <a:fontRef idx="minor"/>
          </p:style>
        </p:sp>
        <p:sp>
          <p:nvSpPr>
            <p:cNvPr id="696" name="CustomShape 6"/>
            <p:cNvSpPr/>
            <p:nvPr/>
          </p:nvSpPr>
          <p:spPr>
            <a:xfrm>
              <a:off x="1523880" y="3338640"/>
              <a:ext cx="3199680" cy="166320"/>
            </a:xfrm>
            <a:custGeom>
              <a:avLst/>
              <a:gdLst/>
              <a:ahLst/>
              <a:rect l="l" t="t" r="r" b="b"/>
              <a:pathLst>
                <a:path w="3200400" h="167004">
                  <a:moveTo>
                    <a:pt x="0" y="14299"/>
                  </a:moveTo>
                  <a:lnTo>
                    <a:pt x="0" y="166699"/>
                  </a:lnTo>
                  <a:moveTo>
                    <a:pt x="838198" y="0"/>
                  </a:moveTo>
                  <a:lnTo>
                    <a:pt x="838198" y="152424"/>
                  </a:lnTo>
                  <a:moveTo>
                    <a:pt x="1676396" y="0"/>
                  </a:moveTo>
                  <a:lnTo>
                    <a:pt x="1676396" y="152424"/>
                  </a:lnTo>
                  <a:moveTo>
                    <a:pt x="2438395" y="0"/>
                  </a:moveTo>
                  <a:lnTo>
                    <a:pt x="2438395" y="152424"/>
                  </a:lnTo>
                  <a:moveTo>
                    <a:pt x="3200393" y="0"/>
                  </a:moveTo>
                  <a:lnTo>
                    <a:pt x="3200393" y="152424"/>
                  </a:lnTo>
                </a:path>
              </a:pathLst>
            </a:custGeom>
            <a:noFill/>
            <a:ln w="9360">
              <a:solidFill>
                <a:srgbClr val="000000"/>
              </a:solidFill>
              <a:round/>
            </a:ln>
          </p:spPr>
          <p:style>
            <a:lnRef idx="0"/>
            <a:fillRef idx="0"/>
            <a:effectRef idx="0"/>
            <a:fontRef idx="minor"/>
          </p:style>
        </p:sp>
      </p:grpSp>
      <p:sp>
        <p:nvSpPr>
          <p:cNvPr id="697" name="CustomShape 7"/>
          <p:cNvSpPr/>
          <p:nvPr/>
        </p:nvSpPr>
        <p:spPr>
          <a:xfrm>
            <a:off x="1444680" y="30024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0</a:t>
            </a:r>
            <a:endParaRPr b="0" lang="en-US" sz="1800" spc="-1" strike="noStrike">
              <a:latin typeface="Arial"/>
            </a:endParaRPr>
          </a:p>
        </p:txBody>
      </p:sp>
      <p:sp>
        <p:nvSpPr>
          <p:cNvPr id="698" name="CustomShape 8"/>
          <p:cNvSpPr/>
          <p:nvPr/>
        </p:nvSpPr>
        <p:spPr>
          <a:xfrm>
            <a:off x="2282760" y="29880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1</a:t>
            </a:r>
            <a:endParaRPr b="0" lang="en-US" sz="1800" spc="-1" strike="noStrike">
              <a:latin typeface="Arial"/>
            </a:endParaRPr>
          </a:p>
        </p:txBody>
      </p:sp>
      <p:sp>
        <p:nvSpPr>
          <p:cNvPr id="699" name="CustomShape 9"/>
          <p:cNvSpPr/>
          <p:nvPr/>
        </p:nvSpPr>
        <p:spPr>
          <a:xfrm>
            <a:off x="3120840" y="29880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2</a:t>
            </a:r>
            <a:endParaRPr b="0" lang="en-US" sz="1800" spc="-1" strike="noStrike">
              <a:latin typeface="Arial"/>
            </a:endParaRPr>
          </a:p>
        </p:txBody>
      </p:sp>
      <p:sp>
        <p:nvSpPr>
          <p:cNvPr id="700" name="CustomShape 10"/>
          <p:cNvSpPr/>
          <p:nvPr/>
        </p:nvSpPr>
        <p:spPr>
          <a:xfrm>
            <a:off x="3882960" y="29880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3</a:t>
            </a:r>
            <a:endParaRPr b="0" lang="en-US" sz="1800" spc="-1" strike="noStrike">
              <a:latin typeface="Arial"/>
            </a:endParaRPr>
          </a:p>
        </p:txBody>
      </p:sp>
      <p:sp>
        <p:nvSpPr>
          <p:cNvPr id="701" name="CustomShape 11"/>
          <p:cNvSpPr/>
          <p:nvPr/>
        </p:nvSpPr>
        <p:spPr>
          <a:xfrm>
            <a:off x="4645080" y="29880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4</a:t>
            </a:r>
            <a:endParaRPr b="0" lang="en-US" sz="1800" spc="-1" strike="noStrike">
              <a:latin typeface="Arial"/>
            </a:endParaRPr>
          </a:p>
        </p:txBody>
      </p:sp>
      <p:sp>
        <p:nvSpPr>
          <p:cNvPr id="702" name="CustomShape 12"/>
          <p:cNvSpPr/>
          <p:nvPr/>
        </p:nvSpPr>
        <p:spPr>
          <a:xfrm>
            <a:off x="1444680" y="3560400"/>
            <a:ext cx="177120" cy="4288680"/>
          </a:xfrm>
          <a:prstGeom prst="rect">
            <a:avLst/>
          </a:prstGeom>
          <a:noFill/>
          <a:ln>
            <a:noFill/>
          </a:ln>
        </p:spPr>
        <p:style>
          <a:lnRef idx="0"/>
          <a:fillRef idx="0"/>
          <a:effectRef idx="0"/>
          <a:fontRef idx="minor"/>
        </p:style>
        <p:txBody>
          <a:bodyPr lIns="0" rIns="0" tIns="12600" bIns="0"/>
          <a:p>
            <a:pPr marL="12600" algn="just">
              <a:lnSpc>
                <a:spcPct val="130000"/>
              </a:lnSpc>
              <a:spcBef>
                <a:spcPts val="99"/>
              </a:spcBef>
            </a:pPr>
            <a:r>
              <a:rPr b="0" lang="en-US" sz="2400" spc="-1" strike="noStrike">
                <a:solidFill>
                  <a:srgbClr val="000000"/>
                </a:solidFill>
                <a:latin typeface="Times New Roman"/>
                <a:ea typeface="DejaVu Sans"/>
              </a:rPr>
              <a:t>a  b  c  d  e</a:t>
            </a:r>
            <a:endParaRPr b="0" lang="en-US" sz="2400" spc="-1" strike="noStrike">
              <a:latin typeface="Arial"/>
            </a:endParaRPr>
          </a:p>
        </p:txBody>
      </p:sp>
      <p:sp>
        <p:nvSpPr>
          <p:cNvPr id="703" name="CustomShape 13"/>
          <p:cNvSpPr/>
          <p:nvPr/>
        </p:nvSpPr>
        <p:spPr>
          <a:xfrm>
            <a:off x="1295280" y="3733920"/>
            <a:ext cx="456480" cy="2208960"/>
          </a:xfrm>
          <a:custGeom>
            <a:avLst/>
            <a:gdLst/>
            <a:ahLst/>
            <a:rect l="l" t="t" r="r" b="b"/>
            <a:pathLst>
              <a:path w="457200" h="2209800">
                <a:moveTo>
                  <a:pt x="0" y="190499"/>
                </a:moveTo>
                <a:lnTo>
                  <a:pt x="6037" y="146823"/>
                </a:lnTo>
                <a:lnTo>
                  <a:pt x="23235" y="106727"/>
                </a:lnTo>
                <a:lnTo>
                  <a:pt x="50220" y="71356"/>
                </a:lnTo>
                <a:lnTo>
                  <a:pt x="85622" y="41853"/>
                </a:lnTo>
                <a:lnTo>
                  <a:pt x="128067" y="19364"/>
                </a:lnTo>
                <a:lnTo>
                  <a:pt x="176183" y="5031"/>
                </a:lnTo>
                <a:lnTo>
                  <a:pt x="228599" y="0"/>
                </a:lnTo>
                <a:lnTo>
                  <a:pt x="281015" y="5031"/>
                </a:lnTo>
                <a:lnTo>
                  <a:pt x="329131" y="19364"/>
                </a:lnTo>
                <a:lnTo>
                  <a:pt x="371576" y="41853"/>
                </a:lnTo>
                <a:lnTo>
                  <a:pt x="406978" y="71356"/>
                </a:lnTo>
                <a:lnTo>
                  <a:pt x="433963" y="106727"/>
                </a:lnTo>
                <a:lnTo>
                  <a:pt x="451161" y="146823"/>
                </a:lnTo>
                <a:lnTo>
                  <a:pt x="457199" y="190499"/>
                </a:lnTo>
                <a:lnTo>
                  <a:pt x="451161" y="234176"/>
                </a:lnTo>
                <a:lnTo>
                  <a:pt x="433963" y="274272"/>
                </a:lnTo>
                <a:lnTo>
                  <a:pt x="406978" y="309643"/>
                </a:lnTo>
                <a:lnTo>
                  <a:pt x="371576" y="339145"/>
                </a:lnTo>
                <a:lnTo>
                  <a:pt x="329131" y="361634"/>
                </a:lnTo>
                <a:lnTo>
                  <a:pt x="281015" y="375967"/>
                </a:lnTo>
                <a:lnTo>
                  <a:pt x="228599" y="380999"/>
                </a:lnTo>
                <a:lnTo>
                  <a:pt x="176183" y="375967"/>
                </a:lnTo>
                <a:lnTo>
                  <a:pt x="128067" y="361634"/>
                </a:lnTo>
                <a:lnTo>
                  <a:pt x="85622" y="339145"/>
                </a:lnTo>
                <a:lnTo>
                  <a:pt x="50220" y="309643"/>
                </a:lnTo>
                <a:lnTo>
                  <a:pt x="23235" y="274272"/>
                </a:lnTo>
                <a:lnTo>
                  <a:pt x="6037" y="234176"/>
                </a:lnTo>
                <a:lnTo>
                  <a:pt x="0" y="190499"/>
                </a:lnTo>
                <a:close/>
                <a:moveTo>
                  <a:pt x="0" y="647698"/>
                </a:moveTo>
                <a:lnTo>
                  <a:pt x="6037" y="604022"/>
                </a:lnTo>
                <a:lnTo>
                  <a:pt x="23235" y="563926"/>
                </a:lnTo>
                <a:lnTo>
                  <a:pt x="50220" y="528555"/>
                </a:lnTo>
                <a:lnTo>
                  <a:pt x="85622" y="499052"/>
                </a:lnTo>
                <a:lnTo>
                  <a:pt x="128067" y="476563"/>
                </a:lnTo>
                <a:lnTo>
                  <a:pt x="176183" y="462230"/>
                </a:lnTo>
                <a:lnTo>
                  <a:pt x="228599" y="457199"/>
                </a:lnTo>
                <a:lnTo>
                  <a:pt x="281015" y="462230"/>
                </a:lnTo>
                <a:lnTo>
                  <a:pt x="329131" y="476563"/>
                </a:lnTo>
                <a:lnTo>
                  <a:pt x="371576" y="499052"/>
                </a:lnTo>
                <a:lnTo>
                  <a:pt x="406978" y="528555"/>
                </a:lnTo>
                <a:lnTo>
                  <a:pt x="433963" y="563926"/>
                </a:lnTo>
                <a:lnTo>
                  <a:pt x="451161" y="604022"/>
                </a:lnTo>
                <a:lnTo>
                  <a:pt x="457199" y="647698"/>
                </a:lnTo>
                <a:lnTo>
                  <a:pt x="451161" y="691375"/>
                </a:lnTo>
                <a:lnTo>
                  <a:pt x="433963" y="731471"/>
                </a:lnTo>
                <a:lnTo>
                  <a:pt x="406978" y="766842"/>
                </a:lnTo>
                <a:lnTo>
                  <a:pt x="371576" y="796344"/>
                </a:lnTo>
                <a:lnTo>
                  <a:pt x="329131" y="818833"/>
                </a:lnTo>
                <a:lnTo>
                  <a:pt x="281015" y="833166"/>
                </a:lnTo>
                <a:lnTo>
                  <a:pt x="228599" y="838198"/>
                </a:lnTo>
                <a:lnTo>
                  <a:pt x="176183" y="833166"/>
                </a:lnTo>
                <a:lnTo>
                  <a:pt x="128067" y="818833"/>
                </a:lnTo>
                <a:lnTo>
                  <a:pt x="85622" y="796344"/>
                </a:lnTo>
                <a:lnTo>
                  <a:pt x="50220" y="766842"/>
                </a:lnTo>
                <a:lnTo>
                  <a:pt x="23235" y="731471"/>
                </a:lnTo>
                <a:lnTo>
                  <a:pt x="6037" y="691375"/>
                </a:lnTo>
                <a:lnTo>
                  <a:pt x="0" y="647698"/>
                </a:lnTo>
                <a:close/>
                <a:moveTo>
                  <a:pt x="0" y="1104897"/>
                </a:moveTo>
                <a:lnTo>
                  <a:pt x="6037" y="1061221"/>
                </a:lnTo>
                <a:lnTo>
                  <a:pt x="23235" y="1021125"/>
                </a:lnTo>
                <a:lnTo>
                  <a:pt x="50220" y="985754"/>
                </a:lnTo>
                <a:lnTo>
                  <a:pt x="85622" y="956252"/>
                </a:lnTo>
                <a:lnTo>
                  <a:pt x="128067" y="933762"/>
                </a:lnTo>
                <a:lnTo>
                  <a:pt x="176183" y="919429"/>
                </a:lnTo>
                <a:lnTo>
                  <a:pt x="228599" y="914398"/>
                </a:lnTo>
                <a:lnTo>
                  <a:pt x="281015" y="919429"/>
                </a:lnTo>
                <a:lnTo>
                  <a:pt x="329131" y="933762"/>
                </a:lnTo>
                <a:lnTo>
                  <a:pt x="371576" y="956252"/>
                </a:lnTo>
                <a:lnTo>
                  <a:pt x="406978" y="985754"/>
                </a:lnTo>
                <a:lnTo>
                  <a:pt x="433963" y="1021125"/>
                </a:lnTo>
                <a:lnTo>
                  <a:pt x="451161" y="1061221"/>
                </a:lnTo>
                <a:lnTo>
                  <a:pt x="457199" y="1104897"/>
                </a:lnTo>
                <a:lnTo>
                  <a:pt x="451161" y="1148574"/>
                </a:lnTo>
                <a:lnTo>
                  <a:pt x="433963" y="1188670"/>
                </a:lnTo>
                <a:lnTo>
                  <a:pt x="406978" y="1224041"/>
                </a:lnTo>
                <a:lnTo>
                  <a:pt x="371576" y="1253543"/>
                </a:lnTo>
                <a:lnTo>
                  <a:pt x="329131" y="1276032"/>
                </a:lnTo>
                <a:lnTo>
                  <a:pt x="281015" y="1290365"/>
                </a:lnTo>
                <a:lnTo>
                  <a:pt x="228599" y="1295397"/>
                </a:lnTo>
                <a:lnTo>
                  <a:pt x="176183" y="1290365"/>
                </a:lnTo>
                <a:lnTo>
                  <a:pt x="128067" y="1276032"/>
                </a:lnTo>
                <a:lnTo>
                  <a:pt x="85622" y="1253543"/>
                </a:lnTo>
                <a:lnTo>
                  <a:pt x="50220" y="1224041"/>
                </a:lnTo>
                <a:lnTo>
                  <a:pt x="23235" y="1188670"/>
                </a:lnTo>
                <a:lnTo>
                  <a:pt x="6037" y="1148574"/>
                </a:lnTo>
                <a:lnTo>
                  <a:pt x="0" y="1104897"/>
                </a:lnTo>
                <a:close/>
                <a:moveTo>
                  <a:pt x="0" y="1562096"/>
                </a:moveTo>
                <a:lnTo>
                  <a:pt x="6037" y="1518420"/>
                </a:lnTo>
                <a:lnTo>
                  <a:pt x="23235" y="1478324"/>
                </a:lnTo>
                <a:lnTo>
                  <a:pt x="50220" y="1442953"/>
                </a:lnTo>
                <a:lnTo>
                  <a:pt x="85622" y="1413451"/>
                </a:lnTo>
                <a:lnTo>
                  <a:pt x="128067" y="1390961"/>
                </a:lnTo>
                <a:lnTo>
                  <a:pt x="176183" y="1376629"/>
                </a:lnTo>
                <a:lnTo>
                  <a:pt x="228599" y="1371597"/>
                </a:lnTo>
                <a:lnTo>
                  <a:pt x="281015" y="1376629"/>
                </a:lnTo>
                <a:lnTo>
                  <a:pt x="329131" y="1390961"/>
                </a:lnTo>
                <a:lnTo>
                  <a:pt x="371576" y="1413451"/>
                </a:lnTo>
                <a:lnTo>
                  <a:pt x="406978" y="1442953"/>
                </a:lnTo>
                <a:lnTo>
                  <a:pt x="433963" y="1478324"/>
                </a:lnTo>
                <a:lnTo>
                  <a:pt x="451161" y="1518420"/>
                </a:lnTo>
                <a:lnTo>
                  <a:pt x="457199" y="1562096"/>
                </a:lnTo>
                <a:lnTo>
                  <a:pt x="451161" y="1605773"/>
                </a:lnTo>
                <a:lnTo>
                  <a:pt x="433963" y="1645869"/>
                </a:lnTo>
                <a:lnTo>
                  <a:pt x="406978" y="1681240"/>
                </a:lnTo>
                <a:lnTo>
                  <a:pt x="371576" y="1710742"/>
                </a:lnTo>
                <a:lnTo>
                  <a:pt x="329131" y="1733232"/>
                </a:lnTo>
                <a:lnTo>
                  <a:pt x="281015" y="1747564"/>
                </a:lnTo>
                <a:lnTo>
                  <a:pt x="228599" y="1752596"/>
                </a:lnTo>
                <a:lnTo>
                  <a:pt x="176183" y="1747564"/>
                </a:lnTo>
                <a:lnTo>
                  <a:pt x="128067" y="1733232"/>
                </a:lnTo>
                <a:lnTo>
                  <a:pt x="85622" y="1710742"/>
                </a:lnTo>
                <a:lnTo>
                  <a:pt x="50220" y="1681240"/>
                </a:lnTo>
                <a:lnTo>
                  <a:pt x="23235" y="1645869"/>
                </a:lnTo>
                <a:lnTo>
                  <a:pt x="6037" y="1605773"/>
                </a:lnTo>
                <a:lnTo>
                  <a:pt x="0" y="1562096"/>
                </a:lnTo>
                <a:close/>
                <a:moveTo>
                  <a:pt x="0" y="2019295"/>
                </a:moveTo>
                <a:lnTo>
                  <a:pt x="6037" y="1975619"/>
                </a:lnTo>
                <a:lnTo>
                  <a:pt x="23235" y="1935523"/>
                </a:lnTo>
                <a:lnTo>
                  <a:pt x="50220" y="1900152"/>
                </a:lnTo>
                <a:lnTo>
                  <a:pt x="85622" y="1870650"/>
                </a:lnTo>
                <a:lnTo>
                  <a:pt x="128067" y="1848160"/>
                </a:lnTo>
                <a:lnTo>
                  <a:pt x="176183" y="1833828"/>
                </a:lnTo>
                <a:lnTo>
                  <a:pt x="228599" y="1828796"/>
                </a:lnTo>
                <a:lnTo>
                  <a:pt x="281015" y="1833828"/>
                </a:lnTo>
                <a:lnTo>
                  <a:pt x="329131" y="1848160"/>
                </a:lnTo>
                <a:lnTo>
                  <a:pt x="371576" y="1870650"/>
                </a:lnTo>
                <a:lnTo>
                  <a:pt x="406978" y="1900152"/>
                </a:lnTo>
                <a:lnTo>
                  <a:pt x="433963" y="1935523"/>
                </a:lnTo>
                <a:lnTo>
                  <a:pt x="451161" y="1975619"/>
                </a:lnTo>
                <a:lnTo>
                  <a:pt x="457199" y="2019295"/>
                </a:lnTo>
                <a:lnTo>
                  <a:pt x="451161" y="2062972"/>
                </a:lnTo>
                <a:lnTo>
                  <a:pt x="433963" y="2103068"/>
                </a:lnTo>
                <a:lnTo>
                  <a:pt x="406978" y="2138439"/>
                </a:lnTo>
                <a:lnTo>
                  <a:pt x="371576" y="2167941"/>
                </a:lnTo>
                <a:lnTo>
                  <a:pt x="329131" y="2190431"/>
                </a:lnTo>
                <a:lnTo>
                  <a:pt x="281015" y="2204763"/>
                </a:lnTo>
                <a:lnTo>
                  <a:pt x="228599" y="2209795"/>
                </a:lnTo>
                <a:lnTo>
                  <a:pt x="176183" y="2204763"/>
                </a:lnTo>
                <a:lnTo>
                  <a:pt x="128067" y="2190431"/>
                </a:lnTo>
                <a:lnTo>
                  <a:pt x="85622" y="2167941"/>
                </a:lnTo>
                <a:lnTo>
                  <a:pt x="50220" y="2138439"/>
                </a:lnTo>
                <a:lnTo>
                  <a:pt x="23235" y="2103068"/>
                </a:lnTo>
                <a:lnTo>
                  <a:pt x="6037" y="2062972"/>
                </a:lnTo>
                <a:lnTo>
                  <a:pt x="0" y="2019295"/>
                </a:lnTo>
                <a:close/>
              </a:path>
            </a:pathLst>
          </a:custGeom>
          <a:noFill/>
          <a:ln w="9360">
            <a:solidFill>
              <a:srgbClr val="000000"/>
            </a:solidFill>
            <a:round/>
          </a:ln>
        </p:spPr>
        <p:style>
          <a:lnRef idx="0"/>
          <a:fillRef idx="0"/>
          <a:effectRef idx="0"/>
          <a:fontRef idx="minor"/>
        </p:style>
      </p:sp>
      <p:sp>
        <p:nvSpPr>
          <p:cNvPr id="704" name="CustomShape 14"/>
          <p:cNvSpPr/>
          <p:nvPr/>
        </p:nvSpPr>
        <p:spPr>
          <a:xfrm>
            <a:off x="2282760" y="3823200"/>
            <a:ext cx="388440" cy="378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2400" spc="-1" strike="noStrike">
                <a:solidFill>
                  <a:srgbClr val="000000"/>
                </a:solidFill>
                <a:latin typeface="Times New Roman"/>
                <a:ea typeface="DejaVu Sans"/>
              </a:rPr>
              <a:t>a</a:t>
            </a:r>
            <a:r>
              <a:rPr b="0" lang="en-US" sz="2400" spc="-86" strike="noStrike">
                <a:solidFill>
                  <a:srgbClr val="000000"/>
                </a:solidFill>
                <a:latin typeface="Times New Roman"/>
                <a:ea typeface="DejaVu Sans"/>
              </a:rPr>
              <a:t> </a:t>
            </a:r>
            <a:r>
              <a:rPr b="0" lang="en-US" sz="2400" spc="-1" strike="noStrike">
                <a:solidFill>
                  <a:srgbClr val="000000"/>
                </a:solidFill>
                <a:latin typeface="Times New Roman"/>
                <a:ea typeface="DejaVu Sans"/>
              </a:rPr>
              <a:t>b</a:t>
            </a:r>
            <a:endParaRPr b="0" lang="en-US" sz="2400" spc="-1" strike="noStrike">
              <a:latin typeface="Arial"/>
            </a:endParaRPr>
          </a:p>
        </p:txBody>
      </p:sp>
      <p:sp>
        <p:nvSpPr>
          <p:cNvPr id="705" name="CustomShape 15"/>
          <p:cNvSpPr/>
          <p:nvPr/>
        </p:nvSpPr>
        <p:spPr>
          <a:xfrm>
            <a:off x="2057400" y="3886200"/>
            <a:ext cx="837360" cy="380160"/>
          </a:xfrm>
          <a:custGeom>
            <a:avLst/>
            <a:gdLst/>
            <a:ahLst/>
            <a:rect l="l" t="t" r="r" b="b"/>
            <a:pathLst>
              <a:path w="838200" h="381000">
                <a:moveTo>
                  <a:pt x="0" y="190499"/>
                </a:moveTo>
                <a:lnTo>
                  <a:pt x="4544" y="162351"/>
                </a:lnTo>
                <a:lnTo>
                  <a:pt x="17744" y="135484"/>
                </a:lnTo>
                <a:lnTo>
                  <a:pt x="67519" y="86775"/>
                </a:lnTo>
                <a:lnTo>
                  <a:pt x="102797" y="65522"/>
                </a:lnTo>
                <a:lnTo>
                  <a:pt x="144139" y="46729"/>
                </a:lnTo>
                <a:lnTo>
                  <a:pt x="190895" y="30693"/>
                </a:lnTo>
                <a:lnTo>
                  <a:pt x="242417" y="17707"/>
                </a:lnTo>
                <a:lnTo>
                  <a:pt x="298057" y="8066"/>
                </a:lnTo>
                <a:lnTo>
                  <a:pt x="357167" y="2065"/>
                </a:lnTo>
                <a:lnTo>
                  <a:pt x="419099" y="0"/>
                </a:lnTo>
                <a:lnTo>
                  <a:pt x="481033" y="2065"/>
                </a:lnTo>
                <a:lnTo>
                  <a:pt x="540145" y="8066"/>
                </a:lnTo>
                <a:lnTo>
                  <a:pt x="595786" y="17707"/>
                </a:lnTo>
                <a:lnTo>
                  <a:pt x="647308" y="30693"/>
                </a:lnTo>
                <a:lnTo>
                  <a:pt x="694064" y="46729"/>
                </a:lnTo>
                <a:lnTo>
                  <a:pt x="735404" y="65522"/>
                </a:lnTo>
                <a:lnTo>
                  <a:pt x="770681" y="86775"/>
                </a:lnTo>
                <a:lnTo>
                  <a:pt x="820455" y="135484"/>
                </a:lnTo>
                <a:lnTo>
                  <a:pt x="838198" y="190499"/>
                </a:lnTo>
                <a:lnTo>
                  <a:pt x="820455" y="245514"/>
                </a:lnTo>
                <a:lnTo>
                  <a:pt x="770681" y="294224"/>
                </a:lnTo>
                <a:lnTo>
                  <a:pt x="735404" y="315477"/>
                </a:lnTo>
                <a:lnTo>
                  <a:pt x="694064" y="334269"/>
                </a:lnTo>
                <a:lnTo>
                  <a:pt x="647308" y="350305"/>
                </a:lnTo>
                <a:lnTo>
                  <a:pt x="595786" y="363292"/>
                </a:lnTo>
                <a:lnTo>
                  <a:pt x="540145" y="372932"/>
                </a:lnTo>
                <a:lnTo>
                  <a:pt x="481033" y="378933"/>
                </a:lnTo>
                <a:lnTo>
                  <a:pt x="419099" y="380999"/>
                </a:lnTo>
                <a:lnTo>
                  <a:pt x="357167" y="378933"/>
                </a:lnTo>
                <a:lnTo>
                  <a:pt x="298057" y="372932"/>
                </a:lnTo>
                <a:lnTo>
                  <a:pt x="242417" y="363292"/>
                </a:lnTo>
                <a:lnTo>
                  <a:pt x="190895" y="350305"/>
                </a:lnTo>
                <a:lnTo>
                  <a:pt x="144139" y="334269"/>
                </a:lnTo>
                <a:lnTo>
                  <a:pt x="102797" y="315477"/>
                </a:lnTo>
                <a:lnTo>
                  <a:pt x="67519" y="294224"/>
                </a:lnTo>
                <a:lnTo>
                  <a:pt x="17744" y="245514"/>
                </a:lnTo>
                <a:lnTo>
                  <a:pt x="4544" y="218647"/>
                </a:lnTo>
                <a:lnTo>
                  <a:pt x="0" y="190499"/>
                </a:lnTo>
                <a:close/>
              </a:path>
            </a:pathLst>
          </a:custGeom>
          <a:noFill/>
          <a:ln w="9360">
            <a:solidFill>
              <a:srgbClr val="000000"/>
            </a:solidFill>
            <a:round/>
          </a:ln>
        </p:spPr>
        <p:style>
          <a:lnRef idx="0"/>
          <a:fillRef idx="0"/>
          <a:effectRef idx="0"/>
          <a:fontRef idx="minor"/>
        </p:style>
      </p:sp>
      <p:sp>
        <p:nvSpPr>
          <p:cNvPr id="706" name="CustomShape 16"/>
          <p:cNvSpPr/>
          <p:nvPr/>
        </p:nvSpPr>
        <p:spPr>
          <a:xfrm>
            <a:off x="3120840" y="5271120"/>
            <a:ext cx="389160" cy="378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2400" spc="-1" strike="noStrike">
                <a:solidFill>
                  <a:srgbClr val="000000"/>
                </a:solidFill>
                <a:latin typeface="Times New Roman"/>
                <a:ea typeface="DejaVu Sans"/>
              </a:rPr>
              <a:t>d</a:t>
            </a:r>
            <a:r>
              <a:rPr b="0" lang="en-US" sz="2400" spc="-86" strike="noStrike">
                <a:solidFill>
                  <a:srgbClr val="000000"/>
                </a:solidFill>
                <a:latin typeface="Times New Roman"/>
                <a:ea typeface="DejaVu Sans"/>
              </a:rPr>
              <a:t> </a:t>
            </a:r>
            <a:r>
              <a:rPr b="0" lang="en-US" sz="2400" spc="-1" strike="noStrike">
                <a:solidFill>
                  <a:srgbClr val="000000"/>
                </a:solidFill>
                <a:latin typeface="Times New Roman"/>
                <a:ea typeface="DejaVu Sans"/>
              </a:rPr>
              <a:t>e</a:t>
            </a:r>
            <a:endParaRPr b="0" lang="en-US" sz="2400" spc="-1" strike="noStrike">
              <a:latin typeface="Arial"/>
            </a:endParaRPr>
          </a:p>
        </p:txBody>
      </p:sp>
      <p:sp>
        <p:nvSpPr>
          <p:cNvPr id="707" name="CustomShape 17"/>
          <p:cNvSpPr/>
          <p:nvPr/>
        </p:nvSpPr>
        <p:spPr>
          <a:xfrm>
            <a:off x="2895480" y="4800600"/>
            <a:ext cx="1599480" cy="913680"/>
          </a:xfrm>
          <a:custGeom>
            <a:avLst/>
            <a:gdLst/>
            <a:ahLst/>
            <a:rect l="l" t="t" r="r" b="b"/>
            <a:pathLst>
              <a:path w="1600200" h="914400">
                <a:moveTo>
                  <a:pt x="609598" y="228599"/>
                </a:moveTo>
                <a:lnTo>
                  <a:pt x="613457" y="199924"/>
                </a:lnTo>
                <a:lnTo>
                  <a:pt x="624725" y="172313"/>
                </a:lnTo>
                <a:lnTo>
                  <a:pt x="667630" y="121134"/>
                </a:lnTo>
                <a:lnTo>
                  <a:pt x="698338" y="97996"/>
                </a:lnTo>
                <a:lnTo>
                  <a:pt x="734599" y="76778"/>
                </a:lnTo>
                <a:lnTo>
                  <a:pt x="775948" y="57694"/>
                </a:lnTo>
                <a:lnTo>
                  <a:pt x="821921" y="40958"/>
                </a:lnTo>
                <a:lnTo>
                  <a:pt x="872053" y="26784"/>
                </a:lnTo>
                <a:lnTo>
                  <a:pt x="925881" y="15387"/>
                </a:lnTo>
                <a:lnTo>
                  <a:pt x="982941" y="6981"/>
                </a:lnTo>
                <a:lnTo>
                  <a:pt x="1042767" y="1781"/>
                </a:lnTo>
                <a:lnTo>
                  <a:pt x="1104897" y="0"/>
                </a:lnTo>
                <a:lnTo>
                  <a:pt x="1167027" y="1781"/>
                </a:lnTo>
                <a:lnTo>
                  <a:pt x="1226854" y="6981"/>
                </a:lnTo>
                <a:lnTo>
                  <a:pt x="1283913" y="15387"/>
                </a:lnTo>
                <a:lnTo>
                  <a:pt x="1337741" y="26784"/>
                </a:lnTo>
                <a:lnTo>
                  <a:pt x="1387874" y="40958"/>
                </a:lnTo>
                <a:lnTo>
                  <a:pt x="1433846" y="57694"/>
                </a:lnTo>
                <a:lnTo>
                  <a:pt x="1475195" y="76778"/>
                </a:lnTo>
                <a:lnTo>
                  <a:pt x="1511456" y="97996"/>
                </a:lnTo>
                <a:lnTo>
                  <a:pt x="1542165" y="121134"/>
                </a:lnTo>
                <a:lnTo>
                  <a:pt x="1585070" y="172313"/>
                </a:lnTo>
                <a:lnTo>
                  <a:pt x="1600196" y="228599"/>
                </a:lnTo>
                <a:lnTo>
                  <a:pt x="1585070" y="284885"/>
                </a:lnTo>
                <a:lnTo>
                  <a:pt x="1542165" y="336064"/>
                </a:lnTo>
                <a:lnTo>
                  <a:pt x="1511456" y="359202"/>
                </a:lnTo>
                <a:lnTo>
                  <a:pt x="1475195" y="380420"/>
                </a:lnTo>
                <a:lnTo>
                  <a:pt x="1433846" y="399504"/>
                </a:lnTo>
                <a:lnTo>
                  <a:pt x="1387874" y="416241"/>
                </a:lnTo>
                <a:lnTo>
                  <a:pt x="1337741" y="430414"/>
                </a:lnTo>
                <a:lnTo>
                  <a:pt x="1283913" y="441811"/>
                </a:lnTo>
                <a:lnTo>
                  <a:pt x="1226854" y="450217"/>
                </a:lnTo>
                <a:lnTo>
                  <a:pt x="1167027" y="455417"/>
                </a:lnTo>
                <a:lnTo>
                  <a:pt x="1104897" y="457199"/>
                </a:lnTo>
                <a:lnTo>
                  <a:pt x="1042767" y="455417"/>
                </a:lnTo>
                <a:lnTo>
                  <a:pt x="982941" y="450217"/>
                </a:lnTo>
                <a:lnTo>
                  <a:pt x="925881" y="441811"/>
                </a:lnTo>
                <a:lnTo>
                  <a:pt x="872053" y="430414"/>
                </a:lnTo>
                <a:lnTo>
                  <a:pt x="821921" y="416241"/>
                </a:lnTo>
                <a:lnTo>
                  <a:pt x="775948" y="399504"/>
                </a:lnTo>
                <a:lnTo>
                  <a:pt x="734599" y="380420"/>
                </a:lnTo>
                <a:lnTo>
                  <a:pt x="698338" y="359202"/>
                </a:lnTo>
                <a:lnTo>
                  <a:pt x="667630" y="336064"/>
                </a:lnTo>
                <a:lnTo>
                  <a:pt x="624725" y="284885"/>
                </a:lnTo>
                <a:lnTo>
                  <a:pt x="613457" y="257274"/>
                </a:lnTo>
                <a:lnTo>
                  <a:pt x="609598" y="228599"/>
                </a:lnTo>
                <a:close/>
                <a:moveTo>
                  <a:pt x="0" y="723898"/>
                </a:moveTo>
                <a:lnTo>
                  <a:pt x="4544" y="695750"/>
                </a:lnTo>
                <a:lnTo>
                  <a:pt x="17745" y="668883"/>
                </a:lnTo>
                <a:lnTo>
                  <a:pt x="67522" y="620174"/>
                </a:lnTo>
                <a:lnTo>
                  <a:pt x="102802" y="598920"/>
                </a:lnTo>
                <a:lnTo>
                  <a:pt x="144144" y="580128"/>
                </a:lnTo>
                <a:lnTo>
                  <a:pt x="190900" y="564092"/>
                </a:lnTo>
                <a:lnTo>
                  <a:pt x="242422" y="551106"/>
                </a:lnTo>
                <a:lnTo>
                  <a:pt x="298062" y="541465"/>
                </a:lnTo>
                <a:lnTo>
                  <a:pt x="357170" y="535464"/>
                </a:lnTo>
                <a:lnTo>
                  <a:pt x="419099" y="533398"/>
                </a:lnTo>
                <a:lnTo>
                  <a:pt x="481033" y="535464"/>
                </a:lnTo>
                <a:lnTo>
                  <a:pt x="540145" y="541465"/>
                </a:lnTo>
                <a:lnTo>
                  <a:pt x="595786" y="551106"/>
                </a:lnTo>
                <a:lnTo>
                  <a:pt x="647308" y="564092"/>
                </a:lnTo>
                <a:lnTo>
                  <a:pt x="694064" y="580128"/>
                </a:lnTo>
                <a:lnTo>
                  <a:pt x="735404" y="598920"/>
                </a:lnTo>
                <a:lnTo>
                  <a:pt x="770681" y="620174"/>
                </a:lnTo>
                <a:lnTo>
                  <a:pt x="820455" y="668883"/>
                </a:lnTo>
                <a:lnTo>
                  <a:pt x="838198" y="723898"/>
                </a:lnTo>
                <a:lnTo>
                  <a:pt x="820455" y="778913"/>
                </a:lnTo>
                <a:lnTo>
                  <a:pt x="770681" y="827623"/>
                </a:lnTo>
                <a:lnTo>
                  <a:pt x="735404" y="848876"/>
                </a:lnTo>
                <a:lnTo>
                  <a:pt x="694064" y="867668"/>
                </a:lnTo>
                <a:lnTo>
                  <a:pt x="647308" y="883704"/>
                </a:lnTo>
                <a:lnTo>
                  <a:pt x="595786" y="896690"/>
                </a:lnTo>
                <a:lnTo>
                  <a:pt x="540145" y="906331"/>
                </a:lnTo>
                <a:lnTo>
                  <a:pt x="481033" y="912332"/>
                </a:lnTo>
                <a:lnTo>
                  <a:pt x="419099" y="914398"/>
                </a:lnTo>
                <a:lnTo>
                  <a:pt x="357170" y="912332"/>
                </a:lnTo>
                <a:lnTo>
                  <a:pt x="298062" y="906331"/>
                </a:lnTo>
                <a:lnTo>
                  <a:pt x="242422" y="896690"/>
                </a:lnTo>
                <a:lnTo>
                  <a:pt x="190900" y="883704"/>
                </a:lnTo>
                <a:lnTo>
                  <a:pt x="144144" y="867668"/>
                </a:lnTo>
                <a:lnTo>
                  <a:pt x="102802" y="848876"/>
                </a:lnTo>
                <a:lnTo>
                  <a:pt x="67522" y="827623"/>
                </a:lnTo>
                <a:lnTo>
                  <a:pt x="17745" y="778913"/>
                </a:lnTo>
                <a:lnTo>
                  <a:pt x="4544" y="752046"/>
                </a:lnTo>
                <a:lnTo>
                  <a:pt x="0" y="723898"/>
                </a:lnTo>
                <a:close/>
              </a:path>
            </a:pathLst>
          </a:custGeom>
          <a:noFill/>
          <a:ln w="9360">
            <a:solidFill>
              <a:srgbClr val="000000"/>
            </a:solidFill>
            <a:round/>
          </a:ln>
        </p:spPr>
        <p:style>
          <a:lnRef idx="0"/>
          <a:fillRef idx="0"/>
          <a:effectRef idx="0"/>
          <a:fontRef idx="minor"/>
        </p:style>
      </p:sp>
      <p:sp>
        <p:nvSpPr>
          <p:cNvPr id="708" name="CustomShape 18"/>
          <p:cNvSpPr/>
          <p:nvPr/>
        </p:nvSpPr>
        <p:spPr>
          <a:xfrm>
            <a:off x="3730680" y="4112640"/>
            <a:ext cx="1572840" cy="1073160"/>
          </a:xfrm>
          <a:prstGeom prst="rect">
            <a:avLst/>
          </a:prstGeom>
          <a:noFill/>
          <a:ln>
            <a:noFill/>
          </a:ln>
        </p:spPr>
        <p:style>
          <a:lnRef idx="0"/>
          <a:fillRef idx="0"/>
          <a:effectRef idx="0"/>
          <a:fontRef idx="minor"/>
        </p:style>
        <p:txBody>
          <a:bodyPr lIns="0" rIns="0" tIns="12600" bIns="0"/>
          <a:p>
            <a:pPr marL="12600" indent="533520">
              <a:lnSpc>
                <a:spcPct val="145000"/>
              </a:lnSpc>
              <a:spcBef>
                <a:spcPts val="99"/>
              </a:spcBef>
            </a:pPr>
            <a:r>
              <a:rPr b="0" lang="en-US" sz="2400" spc="-1" strike="noStrike">
                <a:solidFill>
                  <a:srgbClr val="000000"/>
                </a:solidFill>
                <a:latin typeface="Times New Roman"/>
                <a:ea typeface="DejaVu Sans"/>
              </a:rPr>
              <a:t>a b c d</a:t>
            </a:r>
            <a:r>
              <a:rPr b="0" lang="en-US" sz="2400" spc="-106" strike="noStrike">
                <a:solidFill>
                  <a:srgbClr val="000000"/>
                </a:solidFill>
                <a:latin typeface="Times New Roman"/>
                <a:ea typeface="DejaVu Sans"/>
              </a:rPr>
              <a:t> </a:t>
            </a:r>
            <a:r>
              <a:rPr b="0" lang="en-US" sz="2400" spc="-1" strike="noStrike">
                <a:solidFill>
                  <a:srgbClr val="000000"/>
                </a:solidFill>
                <a:latin typeface="Times New Roman"/>
                <a:ea typeface="DejaVu Sans"/>
              </a:rPr>
              <a:t>e  c d</a:t>
            </a:r>
            <a:r>
              <a:rPr b="0" lang="en-US" sz="2400" spc="-15" strike="noStrike">
                <a:solidFill>
                  <a:srgbClr val="000000"/>
                </a:solidFill>
                <a:latin typeface="Times New Roman"/>
                <a:ea typeface="DejaVu Sans"/>
              </a:rPr>
              <a:t> </a:t>
            </a:r>
            <a:r>
              <a:rPr b="0" lang="en-US" sz="2400" spc="-1" strike="noStrike">
                <a:solidFill>
                  <a:srgbClr val="000000"/>
                </a:solidFill>
                <a:latin typeface="Times New Roman"/>
                <a:ea typeface="DejaVu Sans"/>
              </a:rPr>
              <a:t>e</a:t>
            </a:r>
            <a:endParaRPr b="0" lang="en-US" sz="2400" spc="-1" strike="noStrike">
              <a:latin typeface="Arial"/>
            </a:endParaRPr>
          </a:p>
        </p:txBody>
      </p:sp>
      <p:sp>
        <p:nvSpPr>
          <p:cNvPr id="709" name="CustomShape 19"/>
          <p:cNvSpPr/>
          <p:nvPr/>
        </p:nvSpPr>
        <p:spPr>
          <a:xfrm>
            <a:off x="1752480" y="3886200"/>
            <a:ext cx="3885480" cy="1828080"/>
          </a:xfrm>
          <a:custGeom>
            <a:avLst/>
            <a:gdLst/>
            <a:ahLst/>
            <a:rect l="l" t="t" r="r" b="b"/>
            <a:pathLst>
              <a:path w="3886200" h="1828800">
                <a:moveTo>
                  <a:pt x="0" y="0"/>
                </a:moveTo>
                <a:lnTo>
                  <a:pt x="304799" y="152399"/>
                </a:lnTo>
                <a:moveTo>
                  <a:pt x="0" y="457199"/>
                </a:moveTo>
                <a:lnTo>
                  <a:pt x="304799" y="152399"/>
                </a:lnTo>
                <a:moveTo>
                  <a:pt x="2285995" y="609598"/>
                </a:moveTo>
                <a:lnTo>
                  <a:pt x="2288932" y="589874"/>
                </a:lnTo>
                <a:lnTo>
                  <a:pt x="2297582" y="570616"/>
                </a:lnTo>
                <a:lnTo>
                  <a:pt x="2331064" y="533771"/>
                </a:lnTo>
                <a:lnTo>
                  <a:pt x="2384518" y="499614"/>
                </a:lnTo>
                <a:lnTo>
                  <a:pt x="2456023" y="468692"/>
                </a:lnTo>
                <a:lnTo>
                  <a:pt x="2497944" y="454616"/>
                </a:lnTo>
                <a:lnTo>
                  <a:pt x="2543657" y="441556"/>
                </a:lnTo>
                <a:lnTo>
                  <a:pt x="2592922" y="429578"/>
                </a:lnTo>
                <a:lnTo>
                  <a:pt x="2645499" y="418753"/>
                </a:lnTo>
                <a:lnTo>
                  <a:pt x="2701148" y="409148"/>
                </a:lnTo>
                <a:lnTo>
                  <a:pt x="2759628" y="400833"/>
                </a:lnTo>
                <a:lnTo>
                  <a:pt x="2820699" y="393876"/>
                </a:lnTo>
                <a:lnTo>
                  <a:pt x="2884122" y="388345"/>
                </a:lnTo>
                <a:lnTo>
                  <a:pt x="2949655" y="384309"/>
                </a:lnTo>
                <a:lnTo>
                  <a:pt x="3017059" y="381838"/>
                </a:lnTo>
                <a:lnTo>
                  <a:pt x="3086093" y="380999"/>
                </a:lnTo>
                <a:lnTo>
                  <a:pt x="3155128" y="381838"/>
                </a:lnTo>
                <a:lnTo>
                  <a:pt x="3222532" y="384309"/>
                </a:lnTo>
                <a:lnTo>
                  <a:pt x="3288065" y="388345"/>
                </a:lnTo>
                <a:lnTo>
                  <a:pt x="3351487" y="393876"/>
                </a:lnTo>
                <a:lnTo>
                  <a:pt x="3412559" y="400833"/>
                </a:lnTo>
                <a:lnTo>
                  <a:pt x="3471039" y="409148"/>
                </a:lnTo>
                <a:lnTo>
                  <a:pt x="3526687" y="418753"/>
                </a:lnTo>
                <a:lnTo>
                  <a:pt x="3579264" y="429578"/>
                </a:lnTo>
                <a:lnTo>
                  <a:pt x="3628530" y="441556"/>
                </a:lnTo>
                <a:lnTo>
                  <a:pt x="3674243" y="454616"/>
                </a:lnTo>
                <a:lnTo>
                  <a:pt x="3716164" y="468692"/>
                </a:lnTo>
                <a:lnTo>
                  <a:pt x="3754053" y="483714"/>
                </a:lnTo>
                <a:lnTo>
                  <a:pt x="3816772" y="516322"/>
                </a:lnTo>
                <a:lnTo>
                  <a:pt x="3860480" y="551892"/>
                </a:lnTo>
                <a:lnTo>
                  <a:pt x="3883255" y="589874"/>
                </a:lnTo>
                <a:lnTo>
                  <a:pt x="3886192" y="609598"/>
                </a:lnTo>
                <a:lnTo>
                  <a:pt x="3874604" y="648581"/>
                </a:lnTo>
                <a:lnTo>
                  <a:pt x="3841123" y="685425"/>
                </a:lnTo>
                <a:lnTo>
                  <a:pt x="3787669" y="719583"/>
                </a:lnTo>
                <a:lnTo>
                  <a:pt x="3716164" y="750504"/>
                </a:lnTo>
                <a:lnTo>
                  <a:pt x="3674243" y="764580"/>
                </a:lnTo>
                <a:lnTo>
                  <a:pt x="3628530" y="777641"/>
                </a:lnTo>
                <a:lnTo>
                  <a:pt x="3579264" y="789618"/>
                </a:lnTo>
                <a:lnTo>
                  <a:pt x="3526687" y="800444"/>
                </a:lnTo>
                <a:lnTo>
                  <a:pt x="3471039" y="810048"/>
                </a:lnTo>
                <a:lnTo>
                  <a:pt x="3412559" y="818364"/>
                </a:lnTo>
                <a:lnTo>
                  <a:pt x="3351487" y="825321"/>
                </a:lnTo>
                <a:lnTo>
                  <a:pt x="3288065" y="830852"/>
                </a:lnTo>
                <a:lnTo>
                  <a:pt x="3222532" y="834887"/>
                </a:lnTo>
                <a:lnTo>
                  <a:pt x="3155128" y="837359"/>
                </a:lnTo>
                <a:lnTo>
                  <a:pt x="3086093" y="838198"/>
                </a:lnTo>
                <a:lnTo>
                  <a:pt x="3017059" y="837359"/>
                </a:lnTo>
                <a:lnTo>
                  <a:pt x="2949655" y="834887"/>
                </a:lnTo>
                <a:lnTo>
                  <a:pt x="2884122" y="830852"/>
                </a:lnTo>
                <a:lnTo>
                  <a:pt x="2820699" y="825321"/>
                </a:lnTo>
                <a:lnTo>
                  <a:pt x="2759628" y="818364"/>
                </a:lnTo>
                <a:lnTo>
                  <a:pt x="2701148" y="810048"/>
                </a:lnTo>
                <a:lnTo>
                  <a:pt x="2645499" y="800444"/>
                </a:lnTo>
                <a:lnTo>
                  <a:pt x="2592922" y="789618"/>
                </a:lnTo>
                <a:lnTo>
                  <a:pt x="2543657" y="777641"/>
                </a:lnTo>
                <a:lnTo>
                  <a:pt x="2497944" y="764580"/>
                </a:lnTo>
                <a:lnTo>
                  <a:pt x="2456023" y="750504"/>
                </a:lnTo>
                <a:lnTo>
                  <a:pt x="2418134" y="735482"/>
                </a:lnTo>
                <a:lnTo>
                  <a:pt x="2355414" y="702874"/>
                </a:lnTo>
                <a:lnTo>
                  <a:pt x="2311706" y="667304"/>
                </a:lnTo>
                <a:lnTo>
                  <a:pt x="2288932" y="629322"/>
                </a:lnTo>
                <a:lnTo>
                  <a:pt x="2285995" y="609598"/>
                </a:lnTo>
                <a:close/>
                <a:moveTo>
                  <a:pt x="1142997" y="228599"/>
                </a:moveTo>
                <a:lnTo>
                  <a:pt x="2285995" y="609598"/>
                </a:lnTo>
                <a:moveTo>
                  <a:pt x="0" y="990598"/>
                </a:moveTo>
                <a:lnTo>
                  <a:pt x="1752596" y="1142997"/>
                </a:lnTo>
                <a:moveTo>
                  <a:pt x="0" y="1371597"/>
                </a:moveTo>
                <a:lnTo>
                  <a:pt x="1142997" y="1600196"/>
                </a:lnTo>
                <a:moveTo>
                  <a:pt x="0" y="1828796"/>
                </a:moveTo>
                <a:lnTo>
                  <a:pt x="1142997" y="1600196"/>
                </a:lnTo>
                <a:moveTo>
                  <a:pt x="1600196" y="1447797"/>
                </a:moveTo>
                <a:lnTo>
                  <a:pt x="1752596" y="1142997"/>
                </a:lnTo>
                <a:moveTo>
                  <a:pt x="2209795" y="914398"/>
                </a:moveTo>
                <a:lnTo>
                  <a:pt x="2285995" y="609598"/>
                </a:lnTo>
              </a:path>
            </a:pathLst>
          </a:custGeom>
          <a:noFill/>
          <a:ln w="9360">
            <a:solidFill>
              <a:srgbClr val="000000"/>
            </a:solidFill>
            <a:round/>
          </a:ln>
        </p:spPr>
        <p:style>
          <a:lnRef idx="0"/>
          <a:fillRef idx="0"/>
          <a:effectRef idx="0"/>
          <a:fontRef idx="minor"/>
        </p:style>
      </p:sp>
      <p:grpSp>
        <p:nvGrpSpPr>
          <p:cNvPr id="710" name="Group 20"/>
          <p:cNvGrpSpPr/>
          <p:nvPr/>
        </p:nvGrpSpPr>
        <p:grpSpPr>
          <a:xfrm>
            <a:off x="1009080" y="6069240"/>
            <a:ext cx="5086080" cy="192600"/>
            <a:chOff x="1009080" y="6069240"/>
            <a:chExt cx="5086080" cy="192600"/>
          </a:xfrm>
        </p:grpSpPr>
        <p:sp>
          <p:nvSpPr>
            <p:cNvPr id="711" name="CustomShape 21"/>
            <p:cNvSpPr/>
            <p:nvPr/>
          </p:nvSpPr>
          <p:spPr>
            <a:xfrm>
              <a:off x="1104840" y="6110280"/>
              <a:ext cx="4990320" cy="360"/>
            </a:xfrm>
            <a:custGeom>
              <a:avLst/>
              <a:gdLst/>
              <a:ahLst/>
              <a:rect l="l" t="t" r="r" b="b"/>
              <a:pathLst>
                <a:path w="4991100" h="0">
                  <a:moveTo>
                    <a:pt x="0" y="0"/>
                  </a:moveTo>
                  <a:lnTo>
                    <a:pt x="4991089" y="0"/>
                  </a:lnTo>
                </a:path>
              </a:pathLst>
            </a:custGeom>
            <a:noFill/>
            <a:ln w="19080">
              <a:solidFill>
                <a:srgbClr val="000000"/>
              </a:solidFill>
              <a:round/>
            </a:ln>
          </p:spPr>
          <p:style>
            <a:lnRef idx="0"/>
            <a:fillRef idx="0"/>
            <a:effectRef idx="0"/>
            <a:fontRef idx="minor"/>
          </p:style>
        </p:sp>
        <p:sp>
          <p:nvSpPr>
            <p:cNvPr id="712" name="CustomShape 22"/>
            <p:cNvSpPr/>
            <p:nvPr/>
          </p:nvSpPr>
          <p:spPr>
            <a:xfrm>
              <a:off x="1009080" y="6069240"/>
              <a:ext cx="104760" cy="81360"/>
            </a:xfrm>
            <a:prstGeom prst="rect">
              <a:avLst/>
            </a:prstGeom>
            <a:blipFill rotWithShape="0">
              <a:blip r:embed="rId2"/>
              <a:stretch>
                <a:fillRect/>
              </a:stretch>
            </a:blipFill>
            <a:ln>
              <a:noFill/>
            </a:ln>
          </p:spPr>
          <p:style>
            <a:lnRef idx="0"/>
            <a:fillRef idx="0"/>
            <a:effectRef idx="0"/>
            <a:fontRef idx="minor"/>
          </p:style>
        </p:sp>
        <p:sp>
          <p:nvSpPr>
            <p:cNvPr id="713" name="CustomShape 23"/>
            <p:cNvSpPr/>
            <p:nvPr/>
          </p:nvSpPr>
          <p:spPr>
            <a:xfrm>
              <a:off x="1523880" y="6110280"/>
              <a:ext cx="360" cy="151560"/>
            </a:xfrm>
            <a:custGeom>
              <a:avLst/>
              <a:gdLst/>
              <a:ahLst/>
              <a:rect l="l" t="t" r="r" b="b"/>
              <a:pathLst>
                <a:path w="0" h="152400">
                  <a:moveTo>
                    <a:pt x="0" y="0"/>
                  </a:moveTo>
                  <a:lnTo>
                    <a:pt x="0" y="152399"/>
                  </a:lnTo>
                </a:path>
              </a:pathLst>
            </a:custGeom>
            <a:noFill/>
            <a:ln w="9360">
              <a:solidFill>
                <a:srgbClr val="000000"/>
              </a:solidFill>
              <a:round/>
            </a:ln>
          </p:spPr>
          <p:style>
            <a:lnRef idx="0"/>
            <a:fillRef idx="0"/>
            <a:effectRef idx="0"/>
            <a:fontRef idx="minor"/>
          </p:style>
        </p:sp>
      </p:grpSp>
      <p:sp>
        <p:nvSpPr>
          <p:cNvPr id="714" name="CustomShape 24"/>
          <p:cNvSpPr/>
          <p:nvPr/>
        </p:nvSpPr>
        <p:spPr>
          <a:xfrm>
            <a:off x="1444680" y="621684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4</a:t>
            </a:r>
            <a:endParaRPr b="0" lang="en-US" sz="1800" spc="-1" strike="noStrike">
              <a:latin typeface="Arial"/>
            </a:endParaRPr>
          </a:p>
        </p:txBody>
      </p:sp>
      <p:sp>
        <p:nvSpPr>
          <p:cNvPr id="715" name="CustomShape 25"/>
          <p:cNvSpPr/>
          <p:nvPr/>
        </p:nvSpPr>
        <p:spPr>
          <a:xfrm>
            <a:off x="2362320" y="6095880"/>
            <a:ext cx="360" cy="151560"/>
          </a:xfrm>
          <a:custGeom>
            <a:avLst/>
            <a:gdLst/>
            <a:ahLst/>
            <a:rect l="l" t="t" r="r" b="b"/>
            <a:pathLst>
              <a:path w="0" h="152400">
                <a:moveTo>
                  <a:pt x="0" y="0"/>
                </a:moveTo>
                <a:lnTo>
                  <a:pt x="0" y="152399"/>
                </a:lnTo>
              </a:path>
            </a:pathLst>
          </a:custGeom>
          <a:noFill/>
          <a:ln w="9360">
            <a:solidFill>
              <a:srgbClr val="000000"/>
            </a:solidFill>
            <a:round/>
          </a:ln>
        </p:spPr>
        <p:style>
          <a:lnRef idx="0"/>
          <a:fillRef idx="0"/>
          <a:effectRef idx="0"/>
          <a:fontRef idx="minor"/>
        </p:style>
      </p:sp>
      <p:sp>
        <p:nvSpPr>
          <p:cNvPr id="716" name="CustomShape 26"/>
          <p:cNvSpPr/>
          <p:nvPr/>
        </p:nvSpPr>
        <p:spPr>
          <a:xfrm>
            <a:off x="2282760" y="62028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3</a:t>
            </a:r>
            <a:endParaRPr b="0" lang="en-US" sz="1800" spc="-1" strike="noStrike">
              <a:latin typeface="Arial"/>
            </a:endParaRPr>
          </a:p>
        </p:txBody>
      </p:sp>
      <p:sp>
        <p:nvSpPr>
          <p:cNvPr id="717" name="CustomShape 27"/>
          <p:cNvSpPr/>
          <p:nvPr/>
        </p:nvSpPr>
        <p:spPr>
          <a:xfrm>
            <a:off x="3200400" y="6095880"/>
            <a:ext cx="360" cy="151560"/>
          </a:xfrm>
          <a:custGeom>
            <a:avLst/>
            <a:gdLst/>
            <a:ahLst/>
            <a:rect l="l" t="t" r="r" b="b"/>
            <a:pathLst>
              <a:path w="0" h="152400">
                <a:moveTo>
                  <a:pt x="0" y="0"/>
                </a:moveTo>
                <a:lnTo>
                  <a:pt x="0" y="152399"/>
                </a:lnTo>
              </a:path>
            </a:pathLst>
          </a:custGeom>
          <a:noFill/>
          <a:ln w="9360">
            <a:solidFill>
              <a:srgbClr val="000000"/>
            </a:solidFill>
            <a:round/>
          </a:ln>
        </p:spPr>
        <p:style>
          <a:lnRef idx="0"/>
          <a:fillRef idx="0"/>
          <a:effectRef idx="0"/>
          <a:fontRef idx="minor"/>
        </p:style>
      </p:sp>
      <p:sp>
        <p:nvSpPr>
          <p:cNvPr id="718" name="CustomShape 28"/>
          <p:cNvSpPr/>
          <p:nvPr/>
        </p:nvSpPr>
        <p:spPr>
          <a:xfrm>
            <a:off x="3120840" y="62028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2</a:t>
            </a:r>
            <a:endParaRPr b="0" lang="en-US" sz="1800" spc="-1" strike="noStrike">
              <a:latin typeface="Arial"/>
            </a:endParaRPr>
          </a:p>
        </p:txBody>
      </p:sp>
      <p:sp>
        <p:nvSpPr>
          <p:cNvPr id="719" name="CustomShape 29"/>
          <p:cNvSpPr/>
          <p:nvPr/>
        </p:nvSpPr>
        <p:spPr>
          <a:xfrm>
            <a:off x="3962520" y="6095880"/>
            <a:ext cx="360" cy="151560"/>
          </a:xfrm>
          <a:custGeom>
            <a:avLst/>
            <a:gdLst/>
            <a:ahLst/>
            <a:rect l="l" t="t" r="r" b="b"/>
            <a:pathLst>
              <a:path w="0" h="152400">
                <a:moveTo>
                  <a:pt x="0" y="0"/>
                </a:moveTo>
                <a:lnTo>
                  <a:pt x="0" y="152399"/>
                </a:lnTo>
              </a:path>
            </a:pathLst>
          </a:custGeom>
          <a:noFill/>
          <a:ln w="9360">
            <a:solidFill>
              <a:srgbClr val="000000"/>
            </a:solidFill>
            <a:round/>
          </a:ln>
        </p:spPr>
        <p:style>
          <a:lnRef idx="0"/>
          <a:fillRef idx="0"/>
          <a:effectRef idx="0"/>
          <a:fontRef idx="minor"/>
        </p:style>
      </p:sp>
      <p:sp>
        <p:nvSpPr>
          <p:cNvPr id="720" name="CustomShape 30"/>
          <p:cNvSpPr/>
          <p:nvPr/>
        </p:nvSpPr>
        <p:spPr>
          <a:xfrm>
            <a:off x="3882960" y="62028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1</a:t>
            </a:r>
            <a:endParaRPr b="0" lang="en-US" sz="1800" spc="-1" strike="noStrike">
              <a:latin typeface="Arial"/>
            </a:endParaRPr>
          </a:p>
        </p:txBody>
      </p:sp>
      <p:sp>
        <p:nvSpPr>
          <p:cNvPr id="721" name="CustomShape 31"/>
          <p:cNvSpPr/>
          <p:nvPr/>
        </p:nvSpPr>
        <p:spPr>
          <a:xfrm>
            <a:off x="4724280" y="6095880"/>
            <a:ext cx="360" cy="151560"/>
          </a:xfrm>
          <a:custGeom>
            <a:avLst/>
            <a:gdLst/>
            <a:ahLst/>
            <a:rect l="l" t="t" r="r" b="b"/>
            <a:pathLst>
              <a:path w="0" h="152400">
                <a:moveTo>
                  <a:pt x="0" y="0"/>
                </a:moveTo>
                <a:lnTo>
                  <a:pt x="0" y="152399"/>
                </a:lnTo>
              </a:path>
            </a:pathLst>
          </a:custGeom>
          <a:noFill/>
          <a:ln w="9360">
            <a:solidFill>
              <a:srgbClr val="000000"/>
            </a:solidFill>
            <a:round/>
          </a:ln>
        </p:spPr>
        <p:style>
          <a:lnRef idx="0"/>
          <a:fillRef idx="0"/>
          <a:effectRef idx="0"/>
          <a:fontRef idx="minor"/>
        </p:style>
      </p:sp>
      <p:sp>
        <p:nvSpPr>
          <p:cNvPr id="722" name="CustomShape 32"/>
          <p:cNvSpPr/>
          <p:nvPr/>
        </p:nvSpPr>
        <p:spPr>
          <a:xfrm>
            <a:off x="4645080" y="6202800"/>
            <a:ext cx="6026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Times New Roman"/>
                <a:ea typeface="DejaVu Sans"/>
              </a:rPr>
              <a:t>Step</a:t>
            </a:r>
            <a:r>
              <a:rPr b="0" lang="en-US" sz="1800" spc="-75" strike="noStrike">
                <a:solidFill>
                  <a:srgbClr val="000000"/>
                </a:solidFill>
                <a:latin typeface="Times New Roman"/>
                <a:ea typeface="DejaVu Sans"/>
              </a:rPr>
              <a:t> </a:t>
            </a:r>
            <a:r>
              <a:rPr b="0" lang="en-US" sz="1800" spc="-1" strike="noStrike">
                <a:solidFill>
                  <a:srgbClr val="000000"/>
                </a:solidFill>
                <a:latin typeface="Times New Roman"/>
                <a:ea typeface="DejaVu Sans"/>
              </a:rPr>
              <a:t>0</a:t>
            </a:r>
            <a:endParaRPr b="0" lang="en-US" sz="1800" spc="-1" strike="noStrike">
              <a:latin typeface="Arial"/>
            </a:endParaRPr>
          </a:p>
        </p:txBody>
      </p:sp>
      <p:sp>
        <p:nvSpPr>
          <p:cNvPr id="723" name="CustomShape 33"/>
          <p:cNvSpPr/>
          <p:nvPr/>
        </p:nvSpPr>
        <p:spPr>
          <a:xfrm>
            <a:off x="6468120" y="3215160"/>
            <a:ext cx="1869840" cy="378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400" spc="-1" strike="noStrike">
                <a:solidFill>
                  <a:srgbClr val="000000"/>
                </a:solidFill>
                <a:latin typeface="Times New Roman"/>
                <a:ea typeface="DejaVu Sans"/>
              </a:rPr>
              <a:t>agglomerative</a:t>
            </a:r>
            <a:endParaRPr b="0" lang="en-US" sz="2400" spc="-1" strike="noStrike">
              <a:latin typeface="Arial"/>
            </a:endParaRPr>
          </a:p>
        </p:txBody>
      </p:sp>
      <p:sp>
        <p:nvSpPr>
          <p:cNvPr id="724" name="CustomShape 34"/>
          <p:cNvSpPr/>
          <p:nvPr/>
        </p:nvSpPr>
        <p:spPr>
          <a:xfrm>
            <a:off x="6851160" y="5845680"/>
            <a:ext cx="1006920" cy="378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400" spc="-1" strike="noStrike">
                <a:solidFill>
                  <a:srgbClr val="000000"/>
                </a:solidFill>
                <a:latin typeface="Times New Roman"/>
                <a:ea typeface="DejaVu Sans"/>
              </a:rPr>
              <a:t>divisive</a:t>
            </a:r>
            <a:endParaRPr b="0" lang="en-US" sz="2400" spc="-1" strike="noStrike">
              <a:latin typeface="Arial"/>
            </a:endParaRPr>
          </a:p>
        </p:txBody>
      </p:sp>
      <p:sp>
        <p:nvSpPr>
          <p:cNvPr id="725" name="CustomShape 3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23372C89-9C81-49BF-AA3E-11D015BA0E8C}"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628560" y="208080"/>
            <a:ext cx="7886160" cy="47232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Agglomerative Clustering Algorithm</a:t>
            </a:r>
            <a:endParaRPr b="0" lang="en-US" sz="2800" spc="-1" strike="noStrike">
              <a:latin typeface="Arial"/>
            </a:endParaRPr>
          </a:p>
        </p:txBody>
      </p:sp>
      <p:sp>
        <p:nvSpPr>
          <p:cNvPr id="727" name="CustomShape 2"/>
          <p:cNvSpPr/>
          <p:nvPr/>
        </p:nvSpPr>
        <p:spPr>
          <a:xfrm>
            <a:off x="521640" y="1247040"/>
            <a:ext cx="7886160" cy="4808880"/>
          </a:xfrm>
          <a:prstGeom prst="rect">
            <a:avLst/>
          </a:prstGeom>
          <a:noFill/>
          <a:ln>
            <a:noFill/>
          </a:ln>
        </p:spPr>
        <p:style>
          <a:lnRef idx="0"/>
          <a:fillRef idx="0"/>
          <a:effectRef idx="0"/>
          <a:fontRef idx="minor"/>
        </p:style>
        <p:txBody>
          <a:bodyPr lIns="0" rIns="0" tIns="0" bIns="0">
            <a:normAutofit/>
          </a:bodyPr>
          <a:p>
            <a:pPr marL="533520" indent="-532800">
              <a:lnSpc>
                <a:spcPct val="110000"/>
              </a:lnSpc>
              <a:spcBef>
                <a:spcPts val="479"/>
              </a:spcBef>
            </a:pPr>
            <a:r>
              <a:rPr b="0" lang="en-US" sz="2400" spc="-1" strike="noStrike">
                <a:solidFill>
                  <a:srgbClr val="000000"/>
                </a:solidFill>
                <a:latin typeface="Calibri"/>
              </a:rPr>
              <a:t>More popular hierarchical clustering technique</a:t>
            </a:r>
            <a:endParaRPr b="0" lang="en-US" sz="2400" spc="-1" strike="noStrike">
              <a:latin typeface="Arial"/>
            </a:endParaRPr>
          </a:p>
          <a:p>
            <a:pPr marL="2209680" indent="-380160">
              <a:lnSpc>
                <a:spcPct val="110000"/>
              </a:lnSpc>
            </a:pPr>
            <a:endParaRPr b="0" lang="en-US" sz="2400" spc="-1" strike="noStrike">
              <a:latin typeface="Arial"/>
            </a:endParaRPr>
          </a:p>
          <a:p>
            <a:pPr marL="533520" indent="-532800">
              <a:lnSpc>
                <a:spcPct val="110000"/>
              </a:lnSpc>
              <a:spcBef>
                <a:spcPts val="479"/>
              </a:spcBef>
            </a:pPr>
            <a:r>
              <a:rPr b="0" lang="en-US" sz="2400" spc="-1" strike="noStrike">
                <a:solidFill>
                  <a:srgbClr val="000000"/>
                </a:solidFill>
                <a:latin typeface="Calibri"/>
              </a:rPr>
              <a:t>Basic algorithm is straightforward</a:t>
            </a:r>
            <a:endParaRPr b="0" lang="en-US" sz="2400" spc="-1" strike="noStrike">
              <a:latin typeface="Arial"/>
            </a:endParaRPr>
          </a:p>
          <a:p>
            <a:pPr lvl="1" marL="990720" indent="-532800">
              <a:lnSpc>
                <a:spcPct val="110000"/>
              </a:lnSpc>
              <a:spcBef>
                <a:spcPts val="400"/>
              </a:spcBef>
              <a:buClr>
                <a:srgbClr val="000000"/>
              </a:buClr>
              <a:buFont typeface="Arial"/>
              <a:buAutoNum type="arabicPeriod"/>
            </a:pPr>
            <a:r>
              <a:rPr b="0" lang="en-US" sz="2000" spc="-1" strike="noStrike">
                <a:solidFill>
                  <a:srgbClr val="000000"/>
                </a:solidFill>
                <a:latin typeface="Calibri"/>
              </a:rPr>
              <a:t>Compute the proximity matrix</a:t>
            </a:r>
            <a:endParaRPr b="0" lang="en-US" sz="2000" spc="-1" strike="noStrike">
              <a:latin typeface="Arial"/>
            </a:endParaRPr>
          </a:p>
          <a:p>
            <a:pPr lvl="1" marL="990720" indent="-532800">
              <a:lnSpc>
                <a:spcPct val="110000"/>
              </a:lnSpc>
              <a:spcBef>
                <a:spcPts val="400"/>
              </a:spcBef>
              <a:buClr>
                <a:srgbClr val="000000"/>
              </a:buClr>
              <a:buFont typeface="Arial"/>
              <a:buAutoNum type="arabicPeriod"/>
            </a:pPr>
            <a:r>
              <a:rPr b="0" lang="en-US" sz="2000" spc="-1" strike="noStrike">
                <a:solidFill>
                  <a:srgbClr val="000000"/>
                </a:solidFill>
                <a:latin typeface="Calibri"/>
              </a:rPr>
              <a:t>Let each data point be a cluster</a:t>
            </a:r>
            <a:endParaRPr b="0" lang="en-US" sz="2000" spc="-1" strike="noStrike">
              <a:latin typeface="Arial"/>
            </a:endParaRPr>
          </a:p>
          <a:p>
            <a:pPr lvl="1" marL="990720" indent="-532800">
              <a:lnSpc>
                <a:spcPct val="110000"/>
              </a:lnSpc>
              <a:spcBef>
                <a:spcPts val="400"/>
              </a:spcBef>
              <a:buClr>
                <a:srgbClr val="000000"/>
              </a:buClr>
              <a:buFont typeface="Arial"/>
              <a:buAutoNum type="arabicPeriod"/>
            </a:pPr>
            <a:r>
              <a:rPr b="1" lang="en-US" sz="2000" spc="-1" strike="noStrike">
                <a:solidFill>
                  <a:srgbClr val="000000"/>
                </a:solidFill>
                <a:latin typeface="Calibri"/>
              </a:rPr>
              <a:t>Repeat</a:t>
            </a:r>
            <a:endParaRPr b="0" lang="en-US" sz="2000" spc="-1" strike="noStrike">
              <a:latin typeface="Arial"/>
            </a:endParaRPr>
          </a:p>
          <a:p>
            <a:pPr lvl="1" marL="990720" indent="-532800">
              <a:lnSpc>
                <a:spcPct val="110000"/>
              </a:lnSpc>
              <a:spcBef>
                <a:spcPts val="400"/>
              </a:spcBef>
              <a:buClr>
                <a:srgbClr val="000000"/>
              </a:buClr>
              <a:buFont typeface="Wingdings" charset="2"/>
              <a:buAutoNum type="arabicPeriod"/>
            </a:pPr>
            <a:r>
              <a:rPr b="0" lang="en-US" sz="2000" spc="-1" strike="noStrike">
                <a:solidFill>
                  <a:srgbClr val="000000"/>
                </a:solidFill>
                <a:latin typeface="Calibri"/>
              </a:rPr>
              <a:t>	</a:t>
            </a:r>
            <a:r>
              <a:rPr b="0" lang="en-US" sz="2000" spc="-1" strike="noStrike">
                <a:solidFill>
                  <a:srgbClr val="000000"/>
                </a:solidFill>
                <a:latin typeface="Calibri"/>
              </a:rPr>
              <a:t>Merge the two closest clusters</a:t>
            </a:r>
            <a:endParaRPr b="0" lang="en-US" sz="2000" spc="-1" strike="noStrike">
              <a:latin typeface="Arial"/>
            </a:endParaRPr>
          </a:p>
          <a:p>
            <a:pPr lvl="1" marL="990720" indent="-532800">
              <a:lnSpc>
                <a:spcPct val="110000"/>
              </a:lnSpc>
              <a:spcBef>
                <a:spcPts val="400"/>
              </a:spcBef>
              <a:buClr>
                <a:srgbClr val="000000"/>
              </a:buClr>
              <a:buFont typeface="Wingdings" charset="2"/>
              <a:buAutoNum type="arabicPeriod"/>
            </a:pPr>
            <a:r>
              <a:rPr b="0" lang="en-US" sz="2000" spc="-1" strike="noStrike">
                <a:solidFill>
                  <a:srgbClr val="000000"/>
                </a:solidFill>
                <a:latin typeface="Calibri"/>
              </a:rPr>
              <a:t>	</a:t>
            </a:r>
            <a:r>
              <a:rPr b="0" lang="en-US" sz="2000" spc="-1" strike="noStrike">
                <a:solidFill>
                  <a:srgbClr val="000000"/>
                </a:solidFill>
                <a:latin typeface="Calibri"/>
              </a:rPr>
              <a:t>Update the proximity matrix</a:t>
            </a:r>
            <a:endParaRPr b="0" lang="en-US" sz="2000" spc="-1" strike="noStrike">
              <a:latin typeface="Arial"/>
            </a:endParaRPr>
          </a:p>
          <a:p>
            <a:pPr lvl="1" marL="990720" indent="-532800">
              <a:lnSpc>
                <a:spcPct val="110000"/>
              </a:lnSpc>
              <a:spcBef>
                <a:spcPts val="400"/>
              </a:spcBef>
              <a:buClr>
                <a:srgbClr val="000000"/>
              </a:buClr>
              <a:buFont typeface="Arial"/>
              <a:buAutoNum type="arabicPeriod"/>
            </a:pPr>
            <a:r>
              <a:rPr b="1" lang="en-US" sz="2000" spc="-1" strike="noStrike">
                <a:solidFill>
                  <a:srgbClr val="000000"/>
                </a:solidFill>
                <a:latin typeface="Calibri"/>
              </a:rPr>
              <a:t>Until</a:t>
            </a:r>
            <a:r>
              <a:rPr b="0" lang="en-US" sz="2000" spc="-1" strike="noStrike">
                <a:solidFill>
                  <a:srgbClr val="000000"/>
                </a:solidFill>
                <a:latin typeface="Calibri"/>
              </a:rPr>
              <a:t> only a single cluster remains</a:t>
            </a:r>
            <a:endParaRPr b="0" lang="en-US" sz="2000" spc="-1" strike="noStrike">
              <a:latin typeface="Arial"/>
            </a:endParaRPr>
          </a:p>
          <a:p>
            <a:pPr marL="990720" indent="-532800">
              <a:lnSpc>
                <a:spcPct val="110000"/>
              </a:lnSpc>
              <a:spcBef>
                <a:spcPts val="201"/>
              </a:spcBef>
            </a:pPr>
            <a:r>
              <a:rPr b="0" lang="en-US" sz="1000" spc="-1" strike="noStrike">
                <a:solidFill>
                  <a:srgbClr val="000000"/>
                </a:solidFill>
                <a:latin typeface="Calibri"/>
              </a:rPr>
              <a:t> </a:t>
            </a:r>
            <a:endParaRPr b="0" lang="en-US" sz="1000" spc="-1" strike="noStrike">
              <a:latin typeface="Arial"/>
            </a:endParaRPr>
          </a:p>
          <a:p>
            <a:pPr marL="533520" indent="-532800">
              <a:lnSpc>
                <a:spcPct val="110000"/>
              </a:lnSpc>
              <a:spcBef>
                <a:spcPts val="479"/>
              </a:spcBef>
            </a:pPr>
            <a:r>
              <a:rPr b="0" lang="en-US" sz="2400" spc="-1" strike="noStrike">
                <a:solidFill>
                  <a:srgbClr val="000000"/>
                </a:solidFill>
                <a:latin typeface="Calibri"/>
              </a:rPr>
              <a:t>Key operation is the computation of the proximity of two clusters</a:t>
            </a:r>
            <a:endParaRPr b="0" lang="en-US" sz="2400" spc="-1" strike="noStrike">
              <a:latin typeface="Arial"/>
            </a:endParaRPr>
          </a:p>
          <a:p>
            <a:pPr marL="990720" indent="-532800">
              <a:lnSpc>
                <a:spcPct val="110000"/>
              </a:lnSpc>
              <a:spcBef>
                <a:spcPts val="400"/>
              </a:spcBef>
            </a:pPr>
            <a:r>
              <a:rPr b="0" lang="en-US" sz="2000" spc="-1" strike="noStrike">
                <a:solidFill>
                  <a:srgbClr val="000000"/>
                </a:solidFill>
                <a:latin typeface="Calibri"/>
              </a:rPr>
              <a:t>Different approaches to defining the distance between clusters distinguish the different algorithms</a:t>
            </a:r>
            <a:endParaRPr b="0" lang="en-US" sz="2000" spc="-1" strike="noStrike">
              <a:latin typeface="Arial"/>
            </a:endParaRPr>
          </a:p>
        </p:txBody>
      </p:sp>
      <p:sp>
        <p:nvSpPr>
          <p:cNvPr id="728"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16DB1CC7-E393-45E5-A82A-5367A8B7F345}"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ustomShape 1"/>
          <p:cNvSpPr/>
          <p:nvPr/>
        </p:nvSpPr>
        <p:spPr>
          <a:xfrm>
            <a:off x="533520" y="135000"/>
            <a:ext cx="7886160" cy="55008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Starting Situation </a:t>
            </a:r>
            <a:endParaRPr b="0" lang="en-US" sz="3200" spc="-1" strike="noStrike">
              <a:latin typeface="Arial"/>
            </a:endParaRPr>
          </a:p>
        </p:txBody>
      </p:sp>
      <p:sp>
        <p:nvSpPr>
          <p:cNvPr id="730" name="CustomShape 2"/>
          <p:cNvSpPr/>
          <p:nvPr/>
        </p:nvSpPr>
        <p:spPr>
          <a:xfrm>
            <a:off x="0" y="1447920"/>
            <a:ext cx="5104800" cy="434124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Start with clusters of individual points and a proximity matrix</a:t>
            </a:r>
            <a:endParaRPr b="0" lang="en-US" sz="2800" spc="-1" strike="noStrike">
              <a:latin typeface="Arial"/>
            </a:endParaRPr>
          </a:p>
          <a:p>
            <a:pPr marL="457200">
              <a:lnSpc>
                <a:spcPct val="100000"/>
              </a:lnSpc>
            </a:pPr>
            <a:endParaRPr b="0" lang="en-US" sz="2800" spc="-1" strike="noStrike">
              <a:latin typeface="Arial"/>
            </a:endParaRPr>
          </a:p>
        </p:txBody>
      </p:sp>
      <p:sp>
        <p:nvSpPr>
          <p:cNvPr id="731"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BFA8CBC0-4C65-41BE-A1EF-5925FFF91D75}" type="slidenum">
              <a:rPr b="0" lang="en-US" sz="1800" spc="-1" strike="noStrike">
                <a:solidFill>
                  <a:srgbClr val="8b8b8b"/>
                </a:solidFill>
                <a:latin typeface="Calibri"/>
              </a:rPr>
              <a:t>&lt;number&gt;</a:t>
            </a:fld>
            <a:endParaRPr b="0" lang="en-US" sz="1800" spc="-1" strike="noStrike">
              <a:latin typeface="Arial"/>
            </a:endParaRPr>
          </a:p>
        </p:txBody>
      </p:sp>
      <p:sp>
        <p:nvSpPr>
          <p:cNvPr id="732" name="CustomShape 4"/>
          <p:cNvSpPr/>
          <p:nvPr/>
        </p:nvSpPr>
        <p:spPr>
          <a:xfrm>
            <a:off x="685800" y="3868560"/>
            <a:ext cx="227880" cy="227880"/>
          </a:xfrm>
          <a:prstGeom prst="ellipse">
            <a:avLst/>
          </a:prstGeom>
          <a:solidFill>
            <a:schemeClr val="bg1"/>
          </a:solidFill>
          <a:ln w="12600">
            <a:solidFill>
              <a:schemeClr val="tx1"/>
            </a:solidFill>
            <a:round/>
          </a:ln>
        </p:spPr>
        <p:style>
          <a:lnRef idx="0"/>
          <a:fillRef idx="0"/>
          <a:effectRef idx="0"/>
          <a:fontRef idx="minor"/>
        </p:style>
      </p:sp>
      <p:sp>
        <p:nvSpPr>
          <p:cNvPr id="733" name="CustomShape 5"/>
          <p:cNvSpPr/>
          <p:nvPr/>
        </p:nvSpPr>
        <p:spPr>
          <a:xfrm>
            <a:off x="2743200" y="4935600"/>
            <a:ext cx="227880" cy="227880"/>
          </a:xfrm>
          <a:prstGeom prst="ellipse">
            <a:avLst/>
          </a:prstGeom>
          <a:solidFill>
            <a:schemeClr val="bg1"/>
          </a:solidFill>
          <a:ln w="12600">
            <a:solidFill>
              <a:schemeClr val="tx1"/>
            </a:solidFill>
            <a:round/>
          </a:ln>
        </p:spPr>
        <p:style>
          <a:lnRef idx="0"/>
          <a:fillRef idx="0"/>
          <a:effectRef idx="0"/>
          <a:fontRef idx="minor"/>
        </p:style>
      </p:sp>
      <p:sp>
        <p:nvSpPr>
          <p:cNvPr id="734" name="CustomShape 6"/>
          <p:cNvSpPr/>
          <p:nvPr/>
        </p:nvSpPr>
        <p:spPr>
          <a:xfrm>
            <a:off x="1600200" y="3030480"/>
            <a:ext cx="227880" cy="227880"/>
          </a:xfrm>
          <a:prstGeom prst="ellipse">
            <a:avLst/>
          </a:prstGeom>
          <a:solidFill>
            <a:schemeClr val="bg1"/>
          </a:solidFill>
          <a:ln w="12600">
            <a:solidFill>
              <a:schemeClr val="tx1"/>
            </a:solidFill>
            <a:round/>
          </a:ln>
        </p:spPr>
        <p:style>
          <a:lnRef idx="0"/>
          <a:fillRef idx="0"/>
          <a:effectRef idx="0"/>
          <a:fontRef idx="minor"/>
        </p:style>
      </p:sp>
      <p:sp>
        <p:nvSpPr>
          <p:cNvPr id="735" name="CustomShape 7"/>
          <p:cNvSpPr/>
          <p:nvPr/>
        </p:nvSpPr>
        <p:spPr>
          <a:xfrm>
            <a:off x="1447920" y="4782960"/>
            <a:ext cx="227880" cy="227880"/>
          </a:xfrm>
          <a:prstGeom prst="ellipse">
            <a:avLst/>
          </a:prstGeom>
          <a:solidFill>
            <a:schemeClr val="bg1"/>
          </a:solidFill>
          <a:ln w="12600">
            <a:solidFill>
              <a:schemeClr val="tx1"/>
            </a:solidFill>
            <a:round/>
          </a:ln>
        </p:spPr>
        <p:style>
          <a:lnRef idx="0"/>
          <a:fillRef idx="0"/>
          <a:effectRef idx="0"/>
          <a:fontRef idx="minor"/>
        </p:style>
      </p:sp>
      <p:sp>
        <p:nvSpPr>
          <p:cNvPr id="736" name="CustomShape 8"/>
          <p:cNvSpPr/>
          <p:nvPr/>
        </p:nvSpPr>
        <p:spPr>
          <a:xfrm>
            <a:off x="3124080" y="3030480"/>
            <a:ext cx="227880" cy="227880"/>
          </a:xfrm>
          <a:prstGeom prst="ellipse">
            <a:avLst/>
          </a:prstGeom>
          <a:solidFill>
            <a:schemeClr val="bg1"/>
          </a:solidFill>
          <a:ln w="12600">
            <a:solidFill>
              <a:schemeClr val="tx1"/>
            </a:solidFill>
            <a:round/>
          </a:ln>
        </p:spPr>
        <p:style>
          <a:lnRef idx="0"/>
          <a:fillRef idx="0"/>
          <a:effectRef idx="0"/>
          <a:fontRef idx="minor"/>
        </p:style>
      </p:sp>
      <p:sp>
        <p:nvSpPr>
          <p:cNvPr id="737" name="CustomShape 9"/>
          <p:cNvSpPr/>
          <p:nvPr/>
        </p:nvSpPr>
        <p:spPr>
          <a:xfrm>
            <a:off x="1600200" y="2421000"/>
            <a:ext cx="227880" cy="227880"/>
          </a:xfrm>
          <a:prstGeom prst="ellipse">
            <a:avLst/>
          </a:prstGeom>
          <a:solidFill>
            <a:schemeClr val="bg1"/>
          </a:solidFill>
          <a:ln w="12600">
            <a:solidFill>
              <a:schemeClr val="tx1"/>
            </a:solidFill>
            <a:round/>
          </a:ln>
        </p:spPr>
        <p:style>
          <a:lnRef idx="0"/>
          <a:fillRef idx="0"/>
          <a:effectRef idx="0"/>
          <a:fontRef idx="minor"/>
        </p:style>
      </p:sp>
      <p:sp>
        <p:nvSpPr>
          <p:cNvPr id="738" name="CustomShape 10"/>
          <p:cNvSpPr/>
          <p:nvPr/>
        </p:nvSpPr>
        <p:spPr>
          <a:xfrm>
            <a:off x="457200" y="4173480"/>
            <a:ext cx="227880" cy="227880"/>
          </a:xfrm>
          <a:prstGeom prst="ellipse">
            <a:avLst/>
          </a:prstGeom>
          <a:solidFill>
            <a:schemeClr val="bg1"/>
          </a:solidFill>
          <a:ln w="12600">
            <a:solidFill>
              <a:schemeClr val="tx1"/>
            </a:solidFill>
            <a:round/>
          </a:ln>
        </p:spPr>
        <p:style>
          <a:lnRef idx="0"/>
          <a:fillRef idx="0"/>
          <a:effectRef idx="0"/>
          <a:fontRef idx="minor"/>
        </p:style>
      </p:sp>
      <p:sp>
        <p:nvSpPr>
          <p:cNvPr id="739" name="CustomShape 11"/>
          <p:cNvSpPr/>
          <p:nvPr/>
        </p:nvSpPr>
        <p:spPr>
          <a:xfrm>
            <a:off x="1828800" y="4782960"/>
            <a:ext cx="227880" cy="227880"/>
          </a:xfrm>
          <a:prstGeom prst="ellipse">
            <a:avLst/>
          </a:prstGeom>
          <a:solidFill>
            <a:schemeClr val="bg1"/>
          </a:solidFill>
          <a:ln w="12600">
            <a:solidFill>
              <a:schemeClr val="tx1"/>
            </a:solidFill>
            <a:round/>
          </a:ln>
        </p:spPr>
        <p:style>
          <a:lnRef idx="0"/>
          <a:fillRef idx="0"/>
          <a:effectRef idx="0"/>
          <a:fontRef idx="minor"/>
        </p:style>
      </p:sp>
      <p:sp>
        <p:nvSpPr>
          <p:cNvPr id="740" name="CustomShape 12"/>
          <p:cNvSpPr/>
          <p:nvPr/>
        </p:nvSpPr>
        <p:spPr>
          <a:xfrm>
            <a:off x="3124080" y="4554360"/>
            <a:ext cx="227880" cy="227880"/>
          </a:xfrm>
          <a:prstGeom prst="ellipse">
            <a:avLst/>
          </a:prstGeom>
          <a:solidFill>
            <a:schemeClr val="bg1"/>
          </a:solidFill>
          <a:ln w="12600">
            <a:solidFill>
              <a:schemeClr val="tx1"/>
            </a:solidFill>
            <a:round/>
          </a:ln>
        </p:spPr>
        <p:style>
          <a:lnRef idx="0"/>
          <a:fillRef idx="0"/>
          <a:effectRef idx="0"/>
          <a:fontRef idx="minor"/>
        </p:style>
      </p:sp>
      <p:sp>
        <p:nvSpPr>
          <p:cNvPr id="741" name="CustomShape 13"/>
          <p:cNvSpPr/>
          <p:nvPr/>
        </p:nvSpPr>
        <p:spPr>
          <a:xfrm>
            <a:off x="2133720" y="2496960"/>
            <a:ext cx="227880" cy="227880"/>
          </a:xfrm>
          <a:prstGeom prst="ellipse">
            <a:avLst/>
          </a:prstGeom>
          <a:solidFill>
            <a:schemeClr val="bg1"/>
          </a:solidFill>
          <a:ln w="12600">
            <a:solidFill>
              <a:schemeClr val="tx1"/>
            </a:solidFill>
            <a:round/>
          </a:ln>
        </p:spPr>
        <p:style>
          <a:lnRef idx="0"/>
          <a:fillRef idx="0"/>
          <a:effectRef idx="0"/>
          <a:fontRef idx="minor"/>
        </p:style>
      </p:sp>
      <p:sp>
        <p:nvSpPr>
          <p:cNvPr id="742" name="CustomShape 14"/>
          <p:cNvSpPr/>
          <p:nvPr/>
        </p:nvSpPr>
        <p:spPr>
          <a:xfrm>
            <a:off x="3200400" y="3564000"/>
            <a:ext cx="227880" cy="227880"/>
          </a:xfrm>
          <a:prstGeom prst="ellipse">
            <a:avLst/>
          </a:prstGeom>
          <a:solidFill>
            <a:schemeClr val="bg1"/>
          </a:solidFill>
          <a:ln w="12600">
            <a:solidFill>
              <a:schemeClr val="tx1"/>
            </a:solidFill>
            <a:round/>
          </a:ln>
        </p:spPr>
        <p:style>
          <a:lnRef idx="0"/>
          <a:fillRef idx="0"/>
          <a:effectRef idx="0"/>
          <a:fontRef idx="minor"/>
        </p:style>
      </p:sp>
      <p:sp>
        <p:nvSpPr>
          <p:cNvPr id="743" name="CustomShape 15"/>
          <p:cNvSpPr/>
          <p:nvPr/>
        </p:nvSpPr>
        <p:spPr>
          <a:xfrm>
            <a:off x="3733920" y="2649600"/>
            <a:ext cx="227880" cy="227880"/>
          </a:xfrm>
          <a:prstGeom prst="ellipse">
            <a:avLst/>
          </a:prstGeom>
          <a:solidFill>
            <a:schemeClr val="bg1"/>
          </a:solidFill>
          <a:ln w="12600">
            <a:solidFill>
              <a:schemeClr val="tx1"/>
            </a:solidFill>
            <a:round/>
          </a:ln>
        </p:spPr>
        <p:style>
          <a:lnRef idx="0"/>
          <a:fillRef idx="0"/>
          <a:effectRef idx="0"/>
          <a:fontRef idx="minor"/>
        </p:style>
      </p:sp>
      <p:grpSp>
        <p:nvGrpSpPr>
          <p:cNvPr id="744" name="Group 16"/>
          <p:cNvGrpSpPr/>
          <p:nvPr/>
        </p:nvGrpSpPr>
        <p:grpSpPr>
          <a:xfrm>
            <a:off x="5257800" y="1368000"/>
            <a:ext cx="3199680" cy="2755800"/>
            <a:chOff x="5257800" y="1368000"/>
            <a:chExt cx="3199680" cy="2755800"/>
          </a:xfrm>
        </p:grpSpPr>
        <p:sp>
          <p:nvSpPr>
            <p:cNvPr id="745" name="Line 17"/>
            <p:cNvSpPr/>
            <p:nvPr/>
          </p:nvSpPr>
          <p:spPr>
            <a:xfrm>
              <a:off x="5612760" y="1368000"/>
              <a:ext cx="360" cy="2277000"/>
            </a:xfrm>
            <a:prstGeom prst="line">
              <a:avLst/>
            </a:prstGeom>
            <a:ln w="12600">
              <a:solidFill>
                <a:schemeClr val="tx1"/>
              </a:solidFill>
              <a:round/>
            </a:ln>
          </p:spPr>
          <p:style>
            <a:lnRef idx="0"/>
            <a:fillRef idx="0"/>
            <a:effectRef idx="0"/>
            <a:fontRef idx="minor"/>
          </p:style>
        </p:sp>
        <p:sp>
          <p:nvSpPr>
            <p:cNvPr id="746" name="Line 18"/>
            <p:cNvSpPr/>
            <p:nvPr/>
          </p:nvSpPr>
          <p:spPr>
            <a:xfrm>
              <a:off x="5328360" y="1628280"/>
              <a:ext cx="2773800" cy="360"/>
            </a:xfrm>
            <a:prstGeom prst="line">
              <a:avLst/>
            </a:prstGeom>
            <a:ln w="12600">
              <a:solidFill>
                <a:schemeClr val="tx1"/>
              </a:solidFill>
              <a:round/>
            </a:ln>
          </p:spPr>
          <p:style>
            <a:lnRef idx="0"/>
            <a:fillRef idx="0"/>
            <a:effectRef idx="0"/>
            <a:fontRef idx="minor"/>
          </p:style>
        </p:sp>
        <p:sp>
          <p:nvSpPr>
            <p:cNvPr id="747" name="Line 19"/>
            <p:cNvSpPr/>
            <p:nvPr/>
          </p:nvSpPr>
          <p:spPr>
            <a:xfrm>
              <a:off x="6081120" y="1368000"/>
              <a:ext cx="360" cy="2277000"/>
            </a:xfrm>
            <a:prstGeom prst="line">
              <a:avLst/>
            </a:prstGeom>
            <a:ln w="12600">
              <a:solidFill>
                <a:schemeClr val="tx1"/>
              </a:solidFill>
              <a:round/>
            </a:ln>
          </p:spPr>
          <p:style>
            <a:lnRef idx="0"/>
            <a:fillRef idx="0"/>
            <a:effectRef idx="0"/>
            <a:fontRef idx="minor"/>
          </p:style>
        </p:sp>
        <p:sp>
          <p:nvSpPr>
            <p:cNvPr id="748" name="Line 20"/>
            <p:cNvSpPr/>
            <p:nvPr/>
          </p:nvSpPr>
          <p:spPr>
            <a:xfrm>
              <a:off x="6550920" y="1368000"/>
              <a:ext cx="360" cy="2277000"/>
            </a:xfrm>
            <a:prstGeom prst="line">
              <a:avLst/>
            </a:prstGeom>
            <a:ln w="12600">
              <a:solidFill>
                <a:schemeClr val="tx1"/>
              </a:solidFill>
              <a:round/>
            </a:ln>
          </p:spPr>
          <p:style>
            <a:lnRef idx="0"/>
            <a:fillRef idx="0"/>
            <a:effectRef idx="0"/>
            <a:fontRef idx="minor"/>
          </p:style>
        </p:sp>
        <p:sp>
          <p:nvSpPr>
            <p:cNvPr id="749" name="Line 21"/>
            <p:cNvSpPr/>
            <p:nvPr/>
          </p:nvSpPr>
          <p:spPr>
            <a:xfrm>
              <a:off x="7020360" y="1368000"/>
              <a:ext cx="360" cy="2277000"/>
            </a:xfrm>
            <a:prstGeom prst="line">
              <a:avLst/>
            </a:prstGeom>
            <a:ln w="12600">
              <a:solidFill>
                <a:schemeClr val="tx1"/>
              </a:solidFill>
              <a:round/>
            </a:ln>
          </p:spPr>
          <p:style>
            <a:lnRef idx="0"/>
            <a:fillRef idx="0"/>
            <a:effectRef idx="0"/>
            <a:fontRef idx="minor"/>
          </p:style>
        </p:sp>
        <p:sp>
          <p:nvSpPr>
            <p:cNvPr id="750" name="Line 22"/>
            <p:cNvSpPr/>
            <p:nvPr/>
          </p:nvSpPr>
          <p:spPr>
            <a:xfrm>
              <a:off x="7490520" y="1368000"/>
              <a:ext cx="360" cy="2277000"/>
            </a:xfrm>
            <a:prstGeom prst="line">
              <a:avLst/>
            </a:prstGeom>
            <a:ln w="12600">
              <a:solidFill>
                <a:schemeClr val="tx1"/>
              </a:solidFill>
              <a:round/>
            </a:ln>
          </p:spPr>
          <p:style>
            <a:lnRef idx="0"/>
            <a:fillRef idx="0"/>
            <a:effectRef idx="0"/>
            <a:fontRef idx="minor"/>
          </p:style>
        </p:sp>
        <p:sp>
          <p:nvSpPr>
            <p:cNvPr id="751" name="Line 23"/>
            <p:cNvSpPr/>
            <p:nvPr/>
          </p:nvSpPr>
          <p:spPr>
            <a:xfrm>
              <a:off x="7960320" y="1368000"/>
              <a:ext cx="360" cy="2277000"/>
            </a:xfrm>
            <a:prstGeom prst="line">
              <a:avLst/>
            </a:prstGeom>
            <a:ln w="12600">
              <a:solidFill>
                <a:schemeClr val="tx1"/>
              </a:solidFill>
              <a:round/>
            </a:ln>
          </p:spPr>
          <p:style>
            <a:lnRef idx="0"/>
            <a:fillRef idx="0"/>
            <a:effectRef idx="0"/>
            <a:fontRef idx="minor"/>
          </p:style>
        </p:sp>
        <p:sp>
          <p:nvSpPr>
            <p:cNvPr id="752" name="Line 24"/>
            <p:cNvSpPr/>
            <p:nvPr/>
          </p:nvSpPr>
          <p:spPr>
            <a:xfrm>
              <a:off x="5328360" y="1979640"/>
              <a:ext cx="2773800" cy="360"/>
            </a:xfrm>
            <a:prstGeom prst="line">
              <a:avLst/>
            </a:prstGeom>
            <a:ln w="12600">
              <a:solidFill>
                <a:schemeClr val="tx1"/>
              </a:solidFill>
              <a:round/>
            </a:ln>
          </p:spPr>
          <p:style>
            <a:lnRef idx="0"/>
            <a:fillRef idx="0"/>
            <a:effectRef idx="0"/>
            <a:fontRef idx="minor"/>
          </p:style>
        </p:sp>
        <p:sp>
          <p:nvSpPr>
            <p:cNvPr id="753" name="Line 25"/>
            <p:cNvSpPr/>
            <p:nvPr/>
          </p:nvSpPr>
          <p:spPr>
            <a:xfrm>
              <a:off x="5328360" y="2330640"/>
              <a:ext cx="2773800" cy="360"/>
            </a:xfrm>
            <a:prstGeom prst="line">
              <a:avLst/>
            </a:prstGeom>
            <a:ln w="12600">
              <a:solidFill>
                <a:schemeClr val="tx1"/>
              </a:solidFill>
              <a:round/>
            </a:ln>
          </p:spPr>
          <p:style>
            <a:lnRef idx="0"/>
            <a:fillRef idx="0"/>
            <a:effectRef idx="0"/>
            <a:fontRef idx="minor"/>
          </p:style>
        </p:sp>
        <p:sp>
          <p:nvSpPr>
            <p:cNvPr id="754" name="Line 26"/>
            <p:cNvSpPr/>
            <p:nvPr/>
          </p:nvSpPr>
          <p:spPr>
            <a:xfrm>
              <a:off x="5328360" y="2681640"/>
              <a:ext cx="2773800" cy="360"/>
            </a:xfrm>
            <a:prstGeom prst="line">
              <a:avLst/>
            </a:prstGeom>
            <a:ln w="12600">
              <a:solidFill>
                <a:schemeClr val="tx1"/>
              </a:solidFill>
              <a:round/>
            </a:ln>
          </p:spPr>
          <p:style>
            <a:lnRef idx="0"/>
            <a:fillRef idx="0"/>
            <a:effectRef idx="0"/>
            <a:fontRef idx="minor"/>
          </p:style>
        </p:sp>
        <p:sp>
          <p:nvSpPr>
            <p:cNvPr id="755" name="Line 27"/>
            <p:cNvSpPr/>
            <p:nvPr/>
          </p:nvSpPr>
          <p:spPr>
            <a:xfrm>
              <a:off x="5328360" y="3032640"/>
              <a:ext cx="2773800" cy="360"/>
            </a:xfrm>
            <a:prstGeom prst="line">
              <a:avLst/>
            </a:prstGeom>
            <a:ln w="12600">
              <a:solidFill>
                <a:schemeClr val="tx1"/>
              </a:solidFill>
              <a:round/>
            </a:ln>
          </p:spPr>
          <p:style>
            <a:lnRef idx="0"/>
            <a:fillRef idx="0"/>
            <a:effectRef idx="0"/>
            <a:fontRef idx="minor"/>
          </p:style>
        </p:sp>
        <p:sp>
          <p:nvSpPr>
            <p:cNvPr id="756" name="Line 28"/>
            <p:cNvSpPr/>
            <p:nvPr/>
          </p:nvSpPr>
          <p:spPr>
            <a:xfrm>
              <a:off x="5328360" y="3385080"/>
              <a:ext cx="2773800" cy="360"/>
            </a:xfrm>
            <a:prstGeom prst="line">
              <a:avLst/>
            </a:prstGeom>
            <a:ln w="12600">
              <a:solidFill>
                <a:schemeClr val="tx1"/>
              </a:solidFill>
              <a:round/>
            </a:ln>
          </p:spPr>
          <p:style>
            <a:lnRef idx="0"/>
            <a:fillRef idx="0"/>
            <a:effectRef idx="0"/>
            <a:fontRef idx="minor"/>
          </p:style>
        </p:sp>
        <p:sp>
          <p:nvSpPr>
            <p:cNvPr id="757" name="CustomShape 29"/>
            <p:cNvSpPr/>
            <p:nvPr/>
          </p:nvSpPr>
          <p:spPr>
            <a:xfrm>
              <a:off x="5257800" y="169380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758" name="CustomShape 30"/>
            <p:cNvSpPr/>
            <p:nvPr/>
          </p:nvSpPr>
          <p:spPr>
            <a:xfrm>
              <a:off x="5257800" y="240948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759" name="CustomShape 31"/>
            <p:cNvSpPr/>
            <p:nvPr/>
          </p:nvSpPr>
          <p:spPr>
            <a:xfrm>
              <a:off x="5257800" y="312372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760" name="CustomShape 32"/>
            <p:cNvSpPr/>
            <p:nvPr/>
          </p:nvSpPr>
          <p:spPr>
            <a:xfrm>
              <a:off x="5257800" y="280116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761" name="CustomShape 33"/>
            <p:cNvSpPr/>
            <p:nvPr/>
          </p:nvSpPr>
          <p:spPr>
            <a:xfrm>
              <a:off x="5257800" y="208404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762" name="CustomShape 34"/>
            <p:cNvSpPr/>
            <p:nvPr/>
          </p:nvSpPr>
          <p:spPr>
            <a:xfrm>
              <a:off x="5684400" y="1368360"/>
              <a:ext cx="4986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763" name="CustomShape 35"/>
            <p:cNvSpPr/>
            <p:nvPr/>
          </p:nvSpPr>
          <p:spPr>
            <a:xfrm>
              <a:off x="6111360" y="136836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764" name="CustomShape 36"/>
            <p:cNvSpPr/>
            <p:nvPr/>
          </p:nvSpPr>
          <p:spPr>
            <a:xfrm>
              <a:off x="6609240" y="136836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765" name="CustomShape 37"/>
            <p:cNvSpPr/>
            <p:nvPr/>
          </p:nvSpPr>
          <p:spPr>
            <a:xfrm>
              <a:off x="7106760" y="136836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766" name="CustomShape 38"/>
            <p:cNvSpPr/>
            <p:nvPr/>
          </p:nvSpPr>
          <p:spPr>
            <a:xfrm>
              <a:off x="7462440" y="1368360"/>
              <a:ext cx="49716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767" name="CustomShape 39"/>
            <p:cNvSpPr/>
            <p:nvPr/>
          </p:nvSpPr>
          <p:spPr>
            <a:xfrm>
              <a:off x="7960320" y="1368360"/>
              <a:ext cx="497160" cy="57600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768" name="CustomShape 40"/>
            <p:cNvSpPr/>
            <p:nvPr/>
          </p:nvSpPr>
          <p:spPr>
            <a:xfrm>
              <a:off x="5329080" y="3333600"/>
              <a:ext cx="283680" cy="790200"/>
            </a:xfrm>
            <a:prstGeom prst="rect">
              <a:avLst/>
            </a:prstGeom>
            <a:noFill/>
            <a:ln>
              <a:noFill/>
            </a:ln>
          </p:spPr>
          <p:style>
            <a:lnRef idx="0"/>
            <a:fillRef idx="0"/>
            <a:effectRef idx="0"/>
            <a:fontRef idx="minor"/>
          </p:style>
          <p:txBody>
            <a:bodyPr lIns="90000" rIns="90000" tIns="45000" bIns="45000"/>
            <a:p>
              <a:pPr>
                <a:lnSpc>
                  <a:spcPct val="100000"/>
                </a:lnSpc>
                <a:spcBef>
                  <a:spcPts val="601"/>
                </a:spcBef>
              </a:pPr>
              <a:r>
                <a:rPr b="0" lang="en-US" sz="1200" spc="-1" strike="noStrike">
                  <a:solidFill>
                    <a:srgbClr val="000000"/>
                  </a:solidFill>
                  <a:latin typeface="Calibri"/>
                  <a:ea typeface="DejaVu Sans"/>
                </a:rPr>
                <a:t>.</a:t>
              </a:r>
              <a:endParaRPr b="0" lang="en-US" sz="1200" spc="-1" strike="noStrike">
                <a:latin typeface="Arial"/>
              </a:endParaRPr>
            </a:p>
            <a:p>
              <a:pPr>
                <a:lnSpc>
                  <a:spcPct val="100000"/>
                </a:lnSpc>
                <a:spcBef>
                  <a:spcPts val="601"/>
                </a:spcBef>
              </a:pPr>
              <a:r>
                <a:rPr b="0" lang="en-US" sz="1200" spc="-1" strike="noStrike">
                  <a:solidFill>
                    <a:srgbClr val="000000"/>
                  </a:solidFill>
                  <a:latin typeface="Calibri"/>
                  <a:ea typeface="DejaVu Sans"/>
                </a:rPr>
                <a:t>.</a:t>
              </a:r>
              <a:endParaRPr b="0" lang="en-US" sz="1200" spc="-1" strike="noStrike">
                <a:latin typeface="Arial"/>
              </a:endParaRPr>
            </a:p>
            <a:p>
              <a:pPr>
                <a:lnSpc>
                  <a:spcPct val="100000"/>
                </a:lnSpc>
                <a:spcBef>
                  <a:spcPts val="601"/>
                </a:spcBef>
              </a:pPr>
              <a:r>
                <a:rPr b="0" lang="en-US" sz="1200" spc="-1" strike="noStrike">
                  <a:solidFill>
                    <a:srgbClr val="000000"/>
                  </a:solidFill>
                  <a:latin typeface="Calibri"/>
                  <a:ea typeface="DejaVu Sans"/>
                </a:rPr>
                <a:t>.</a:t>
              </a:r>
              <a:endParaRPr b="0" lang="en-US" sz="1200" spc="-1" strike="noStrike">
                <a:latin typeface="Arial"/>
              </a:endParaRPr>
            </a:p>
          </p:txBody>
        </p:sp>
      </p:grpSp>
      <p:sp>
        <p:nvSpPr>
          <p:cNvPr id="769" name="CustomShape 41"/>
          <p:cNvSpPr/>
          <p:nvPr/>
        </p:nvSpPr>
        <p:spPr>
          <a:xfrm>
            <a:off x="5791320" y="380844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pic>
        <p:nvPicPr>
          <p:cNvPr id="770" name="" descr=""/>
          <p:cNvPicPr/>
          <p:nvPr/>
        </p:nvPicPr>
        <p:blipFill>
          <a:blip r:embed="rId1"/>
          <a:stretch/>
        </p:blipFill>
        <p:spPr>
          <a:xfrm>
            <a:off x="360" y="5003640"/>
            <a:ext cx="7886520" cy="1383840"/>
          </a:xfrm>
          <a:prstGeom prst="rect">
            <a:avLst/>
          </a:prstGeom>
          <a:ln>
            <a:noFill/>
          </a:ln>
        </p:spPr>
      </p:pic>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CustomShape 1"/>
          <p:cNvSpPr/>
          <p:nvPr/>
        </p:nvSpPr>
        <p:spPr>
          <a:xfrm>
            <a:off x="844200" y="204480"/>
            <a:ext cx="7886160" cy="39600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Intermediate Situation</a:t>
            </a:r>
            <a:endParaRPr b="0" lang="en-US" sz="3200" spc="-1" strike="noStrike">
              <a:latin typeface="Arial"/>
            </a:endParaRPr>
          </a:p>
        </p:txBody>
      </p:sp>
      <p:sp>
        <p:nvSpPr>
          <p:cNvPr id="772" name="CustomShape 2"/>
          <p:cNvSpPr/>
          <p:nvPr/>
        </p:nvSpPr>
        <p:spPr>
          <a:xfrm>
            <a:off x="311040" y="1219320"/>
            <a:ext cx="5637960" cy="4723560"/>
          </a:xfrm>
          <a:prstGeom prst="rect">
            <a:avLst/>
          </a:prstGeom>
          <a:noFill/>
          <a:ln>
            <a:noFill/>
          </a:ln>
        </p:spPr>
        <p:style>
          <a:lnRef idx="0"/>
          <a:fillRef idx="0"/>
          <a:effectRef idx="0"/>
          <a:fontRef idx="minor"/>
        </p:style>
        <p:txBody>
          <a:bodyPr lIns="0" rIns="0" tIns="0" bIns="0"/>
          <a:p>
            <a:pPr marL="343080" indent="-342360">
              <a:lnSpc>
                <a:spcPct val="100000"/>
              </a:lnSpc>
            </a:pPr>
            <a:r>
              <a:rPr b="0" lang="en-US" sz="2200" spc="-1" strike="noStrike">
                <a:solidFill>
                  <a:srgbClr val="000000"/>
                </a:solidFill>
                <a:latin typeface="Calibri"/>
              </a:rPr>
              <a:t>After some merging steps, we have some clusters </a:t>
            </a:r>
            <a:endParaRPr b="0" lang="en-US" sz="2200" spc="-1" strike="noStrike">
              <a:latin typeface="Arial"/>
            </a:endParaRPr>
          </a:p>
          <a:p>
            <a:pPr marL="743040" indent="-285120">
              <a:lnSpc>
                <a:spcPct val="100000"/>
              </a:lnSpc>
            </a:pPr>
            <a:endParaRPr b="0" lang="en-US" sz="2200" spc="-1" strike="noStrike">
              <a:latin typeface="Arial"/>
            </a:endParaRPr>
          </a:p>
        </p:txBody>
      </p:sp>
      <p:sp>
        <p:nvSpPr>
          <p:cNvPr id="773"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03D76919-FA17-4BF8-A2F4-466B550DBCF9}" type="slidenum">
              <a:rPr b="0" lang="en-US" sz="1800" spc="-1" strike="noStrike">
                <a:solidFill>
                  <a:srgbClr val="8b8b8b"/>
                </a:solidFill>
                <a:latin typeface="Calibri"/>
              </a:rPr>
              <a:t>&lt;number&gt;</a:t>
            </a:fld>
            <a:endParaRPr b="0" lang="en-US" sz="1800" spc="-1" strike="noStrike">
              <a:latin typeface="Arial"/>
            </a:endParaRPr>
          </a:p>
        </p:txBody>
      </p:sp>
      <p:sp>
        <p:nvSpPr>
          <p:cNvPr id="774" name="CustomShape 4"/>
          <p:cNvSpPr/>
          <p:nvPr/>
        </p:nvSpPr>
        <p:spPr>
          <a:xfrm>
            <a:off x="609480" y="3886200"/>
            <a:ext cx="545400" cy="77256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775" name="CustomShape 5"/>
          <p:cNvSpPr/>
          <p:nvPr/>
        </p:nvSpPr>
        <p:spPr>
          <a:xfrm rot="16200000">
            <a:off x="1599840" y="2667600"/>
            <a:ext cx="761400" cy="91368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776" name="CustomShape 6"/>
          <p:cNvSpPr/>
          <p:nvPr/>
        </p:nvSpPr>
        <p:spPr>
          <a:xfrm rot="10800000">
            <a:off x="4723920" y="4571640"/>
            <a:ext cx="685080" cy="7614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777" name="CustomShape 7"/>
          <p:cNvSpPr/>
          <p:nvPr/>
        </p:nvSpPr>
        <p:spPr>
          <a:xfrm>
            <a:off x="1295280" y="4952880"/>
            <a:ext cx="774000" cy="77256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778" name="CustomShape 8"/>
          <p:cNvSpPr/>
          <p:nvPr/>
        </p:nvSpPr>
        <p:spPr>
          <a:xfrm rot="10800000">
            <a:off x="3962160" y="6400440"/>
            <a:ext cx="685080" cy="7614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779" name="CustomShape 9"/>
          <p:cNvSpPr/>
          <p:nvPr/>
        </p:nvSpPr>
        <p:spPr>
          <a:xfrm>
            <a:off x="685800" y="419112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780" name="CustomShape 10"/>
          <p:cNvSpPr/>
          <p:nvPr/>
        </p:nvSpPr>
        <p:spPr>
          <a:xfrm>
            <a:off x="3429000" y="335268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781" name="CustomShape 11"/>
          <p:cNvSpPr/>
          <p:nvPr/>
        </p:nvSpPr>
        <p:spPr>
          <a:xfrm>
            <a:off x="1523880" y="518148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782" name="CustomShape 12"/>
          <p:cNvSpPr/>
          <p:nvPr/>
        </p:nvSpPr>
        <p:spPr>
          <a:xfrm>
            <a:off x="2743200" y="510552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783" name="CustomShape 13"/>
          <p:cNvSpPr/>
          <p:nvPr/>
        </p:nvSpPr>
        <p:spPr>
          <a:xfrm>
            <a:off x="1752480" y="297180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grpSp>
        <p:nvGrpSpPr>
          <p:cNvPr id="784" name="Group 14"/>
          <p:cNvGrpSpPr/>
          <p:nvPr/>
        </p:nvGrpSpPr>
        <p:grpSpPr>
          <a:xfrm>
            <a:off x="5486400" y="1660320"/>
            <a:ext cx="2895120" cy="2271960"/>
            <a:chOff x="5486400" y="1660320"/>
            <a:chExt cx="2895120" cy="2271960"/>
          </a:xfrm>
        </p:grpSpPr>
        <p:sp>
          <p:nvSpPr>
            <p:cNvPr id="785" name="CustomShape 15"/>
            <p:cNvSpPr/>
            <p:nvPr/>
          </p:nvSpPr>
          <p:spPr>
            <a:xfrm>
              <a:off x="6377400" y="1660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786" name="CustomShape 16"/>
            <p:cNvSpPr/>
            <p:nvPr/>
          </p:nvSpPr>
          <p:spPr>
            <a:xfrm>
              <a:off x="5931720" y="1660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787" name="Line 17"/>
            <p:cNvSpPr/>
            <p:nvPr/>
          </p:nvSpPr>
          <p:spPr>
            <a:xfrm>
              <a:off x="5857560" y="1660320"/>
              <a:ext cx="360" cy="2190960"/>
            </a:xfrm>
            <a:prstGeom prst="line">
              <a:avLst/>
            </a:prstGeom>
            <a:ln w="12600">
              <a:solidFill>
                <a:schemeClr val="tx1"/>
              </a:solidFill>
              <a:round/>
            </a:ln>
          </p:spPr>
          <p:style>
            <a:lnRef idx="0"/>
            <a:fillRef idx="0"/>
            <a:effectRef idx="0"/>
            <a:fontRef idx="minor"/>
          </p:style>
        </p:sp>
        <p:sp>
          <p:nvSpPr>
            <p:cNvPr id="788" name="Line 18"/>
            <p:cNvSpPr/>
            <p:nvPr/>
          </p:nvSpPr>
          <p:spPr>
            <a:xfrm>
              <a:off x="5560560" y="1942920"/>
              <a:ext cx="2747160" cy="360"/>
            </a:xfrm>
            <a:prstGeom prst="line">
              <a:avLst/>
            </a:prstGeom>
            <a:ln w="12600">
              <a:solidFill>
                <a:schemeClr val="tx1"/>
              </a:solidFill>
              <a:round/>
            </a:ln>
          </p:spPr>
          <p:style>
            <a:lnRef idx="0"/>
            <a:fillRef idx="0"/>
            <a:effectRef idx="0"/>
            <a:fontRef idx="minor"/>
          </p:style>
        </p:sp>
        <p:sp>
          <p:nvSpPr>
            <p:cNvPr id="789" name="Line 19"/>
            <p:cNvSpPr/>
            <p:nvPr/>
          </p:nvSpPr>
          <p:spPr>
            <a:xfrm>
              <a:off x="8307720" y="1660320"/>
              <a:ext cx="360" cy="2190960"/>
            </a:xfrm>
            <a:prstGeom prst="line">
              <a:avLst/>
            </a:prstGeom>
            <a:ln w="12600">
              <a:solidFill>
                <a:schemeClr val="tx1"/>
              </a:solidFill>
              <a:round/>
            </a:ln>
          </p:spPr>
          <p:style>
            <a:lnRef idx="0"/>
            <a:fillRef idx="0"/>
            <a:effectRef idx="0"/>
            <a:fontRef idx="minor"/>
          </p:style>
        </p:sp>
        <p:sp>
          <p:nvSpPr>
            <p:cNvPr id="790" name="Line 20"/>
            <p:cNvSpPr/>
            <p:nvPr/>
          </p:nvSpPr>
          <p:spPr>
            <a:xfrm>
              <a:off x="5560560" y="3851280"/>
              <a:ext cx="2747160" cy="360"/>
            </a:xfrm>
            <a:prstGeom prst="line">
              <a:avLst/>
            </a:prstGeom>
            <a:ln w="12600">
              <a:solidFill>
                <a:schemeClr val="tx1"/>
              </a:solidFill>
              <a:round/>
            </a:ln>
          </p:spPr>
          <p:style>
            <a:lnRef idx="0"/>
            <a:fillRef idx="0"/>
            <a:effectRef idx="0"/>
            <a:fontRef idx="minor"/>
          </p:style>
        </p:sp>
        <p:sp>
          <p:nvSpPr>
            <p:cNvPr id="791" name="CustomShape 21"/>
            <p:cNvSpPr/>
            <p:nvPr/>
          </p:nvSpPr>
          <p:spPr>
            <a:xfrm>
              <a:off x="5486400" y="201384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792" name="CustomShape 22"/>
            <p:cNvSpPr/>
            <p:nvPr/>
          </p:nvSpPr>
          <p:spPr>
            <a:xfrm>
              <a:off x="5486400" y="279000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sp>
          <p:nvSpPr>
            <p:cNvPr id="793" name="CustomShape 23"/>
            <p:cNvSpPr/>
            <p:nvPr/>
          </p:nvSpPr>
          <p:spPr>
            <a:xfrm>
              <a:off x="5486400" y="3568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794" name="CustomShape 24"/>
            <p:cNvSpPr/>
            <p:nvPr/>
          </p:nvSpPr>
          <p:spPr>
            <a:xfrm>
              <a:off x="5486400" y="321552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795" name="CustomShape 25"/>
            <p:cNvSpPr/>
            <p:nvPr/>
          </p:nvSpPr>
          <p:spPr>
            <a:xfrm>
              <a:off x="5486400" y="243792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796" name="CustomShape 26"/>
            <p:cNvSpPr/>
            <p:nvPr/>
          </p:nvSpPr>
          <p:spPr>
            <a:xfrm>
              <a:off x="6897240" y="1660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sp>
          <p:nvSpPr>
            <p:cNvPr id="797" name="CustomShape 27"/>
            <p:cNvSpPr/>
            <p:nvPr/>
          </p:nvSpPr>
          <p:spPr>
            <a:xfrm>
              <a:off x="7416720" y="1660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798" name="CustomShape 28"/>
            <p:cNvSpPr/>
            <p:nvPr/>
          </p:nvSpPr>
          <p:spPr>
            <a:xfrm>
              <a:off x="7862400" y="1660680"/>
              <a:ext cx="51912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799" name="Line 29"/>
            <p:cNvSpPr/>
            <p:nvPr/>
          </p:nvSpPr>
          <p:spPr>
            <a:xfrm>
              <a:off x="5560560" y="2296440"/>
              <a:ext cx="2747160" cy="360"/>
            </a:xfrm>
            <a:prstGeom prst="line">
              <a:avLst/>
            </a:prstGeom>
            <a:ln w="12600">
              <a:solidFill>
                <a:schemeClr val="tx1"/>
              </a:solidFill>
              <a:round/>
            </a:ln>
          </p:spPr>
          <p:style>
            <a:lnRef idx="0"/>
            <a:fillRef idx="0"/>
            <a:effectRef idx="0"/>
            <a:fontRef idx="minor"/>
          </p:style>
        </p:sp>
        <p:sp>
          <p:nvSpPr>
            <p:cNvPr id="800" name="Line 30"/>
            <p:cNvSpPr/>
            <p:nvPr/>
          </p:nvSpPr>
          <p:spPr>
            <a:xfrm>
              <a:off x="5560560" y="3073680"/>
              <a:ext cx="2747160" cy="360"/>
            </a:xfrm>
            <a:prstGeom prst="line">
              <a:avLst/>
            </a:prstGeom>
            <a:ln w="12600">
              <a:solidFill>
                <a:schemeClr val="tx1"/>
              </a:solidFill>
              <a:round/>
            </a:ln>
          </p:spPr>
          <p:style>
            <a:lnRef idx="0"/>
            <a:fillRef idx="0"/>
            <a:effectRef idx="0"/>
            <a:fontRef idx="minor"/>
          </p:style>
        </p:sp>
        <p:sp>
          <p:nvSpPr>
            <p:cNvPr id="801" name="Line 31"/>
            <p:cNvSpPr/>
            <p:nvPr/>
          </p:nvSpPr>
          <p:spPr>
            <a:xfrm>
              <a:off x="5560560" y="2720520"/>
              <a:ext cx="2747160" cy="360"/>
            </a:xfrm>
            <a:prstGeom prst="line">
              <a:avLst/>
            </a:prstGeom>
            <a:ln w="12600">
              <a:solidFill>
                <a:schemeClr val="tx1"/>
              </a:solidFill>
              <a:round/>
            </a:ln>
          </p:spPr>
          <p:style>
            <a:lnRef idx="0"/>
            <a:fillRef idx="0"/>
            <a:effectRef idx="0"/>
            <a:fontRef idx="minor"/>
          </p:style>
        </p:sp>
        <p:sp>
          <p:nvSpPr>
            <p:cNvPr id="802" name="Line 32"/>
            <p:cNvSpPr/>
            <p:nvPr/>
          </p:nvSpPr>
          <p:spPr>
            <a:xfrm>
              <a:off x="5560560" y="3427200"/>
              <a:ext cx="2747160" cy="360"/>
            </a:xfrm>
            <a:prstGeom prst="line">
              <a:avLst/>
            </a:prstGeom>
            <a:ln w="12600">
              <a:solidFill>
                <a:schemeClr val="tx1"/>
              </a:solidFill>
              <a:round/>
            </a:ln>
          </p:spPr>
          <p:style>
            <a:lnRef idx="0"/>
            <a:fillRef idx="0"/>
            <a:effectRef idx="0"/>
            <a:fontRef idx="minor"/>
          </p:style>
        </p:sp>
        <p:sp>
          <p:nvSpPr>
            <p:cNvPr id="803" name="Line 33"/>
            <p:cNvSpPr/>
            <p:nvPr/>
          </p:nvSpPr>
          <p:spPr>
            <a:xfrm>
              <a:off x="6377040" y="1660320"/>
              <a:ext cx="360" cy="2190960"/>
            </a:xfrm>
            <a:prstGeom prst="line">
              <a:avLst/>
            </a:prstGeom>
            <a:ln w="12600">
              <a:solidFill>
                <a:schemeClr val="tx1"/>
              </a:solidFill>
              <a:round/>
            </a:ln>
          </p:spPr>
          <p:style>
            <a:lnRef idx="0"/>
            <a:fillRef idx="0"/>
            <a:effectRef idx="0"/>
            <a:fontRef idx="minor"/>
          </p:style>
        </p:sp>
        <p:sp>
          <p:nvSpPr>
            <p:cNvPr id="804" name="Line 34"/>
            <p:cNvSpPr/>
            <p:nvPr/>
          </p:nvSpPr>
          <p:spPr>
            <a:xfrm>
              <a:off x="6822720" y="1660320"/>
              <a:ext cx="360" cy="2190960"/>
            </a:xfrm>
            <a:prstGeom prst="line">
              <a:avLst/>
            </a:prstGeom>
            <a:ln w="12600">
              <a:solidFill>
                <a:schemeClr val="tx1"/>
              </a:solidFill>
              <a:round/>
            </a:ln>
          </p:spPr>
          <p:style>
            <a:lnRef idx="0"/>
            <a:fillRef idx="0"/>
            <a:effectRef idx="0"/>
            <a:fontRef idx="minor"/>
          </p:style>
        </p:sp>
        <p:sp>
          <p:nvSpPr>
            <p:cNvPr id="805" name="Line 35"/>
            <p:cNvSpPr/>
            <p:nvPr/>
          </p:nvSpPr>
          <p:spPr>
            <a:xfrm>
              <a:off x="7342200" y="1660320"/>
              <a:ext cx="360" cy="2190960"/>
            </a:xfrm>
            <a:prstGeom prst="line">
              <a:avLst/>
            </a:prstGeom>
            <a:ln w="12600">
              <a:solidFill>
                <a:schemeClr val="tx1"/>
              </a:solidFill>
              <a:round/>
            </a:ln>
          </p:spPr>
          <p:style>
            <a:lnRef idx="0"/>
            <a:fillRef idx="0"/>
            <a:effectRef idx="0"/>
            <a:fontRef idx="minor"/>
          </p:style>
        </p:sp>
        <p:sp>
          <p:nvSpPr>
            <p:cNvPr id="806" name="Line 36"/>
            <p:cNvSpPr/>
            <p:nvPr/>
          </p:nvSpPr>
          <p:spPr>
            <a:xfrm>
              <a:off x="7862040" y="1660320"/>
              <a:ext cx="360" cy="2190960"/>
            </a:xfrm>
            <a:prstGeom prst="line">
              <a:avLst/>
            </a:prstGeom>
            <a:ln w="12600">
              <a:solidFill>
                <a:schemeClr val="tx1"/>
              </a:solidFill>
              <a:round/>
            </a:ln>
          </p:spPr>
          <p:style>
            <a:lnRef idx="0"/>
            <a:fillRef idx="0"/>
            <a:effectRef idx="0"/>
            <a:fontRef idx="minor"/>
          </p:style>
        </p:sp>
      </p:grpSp>
      <p:sp>
        <p:nvSpPr>
          <p:cNvPr id="807" name="CustomShape 37"/>
          <p:cNvSpPr/>
          <p:nvPr/>
        </p:nvSpPr>
        <p:spPr>
          <a:xfrm>
            <a:off x="5791320" y="387036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pic>
        <p:nvPicPr>
          <p:cNvPr id="808" name="" descr=""/>
          <p:cNvPicPr/>
          <p:nvPr/>
        </p:nvPicPr>
        <p:blipFill>
          <a:blip r:embed="rId1"/>
          <a:stretch/>
        </p:blipFill>
        <p:spPr>
          <a:xfrm>
            <a:off x="4432320" y="4495680"/>
            <a:ext cx="4698720" cy="1854000"/>
          </a:xfrm>
          <a:prstGeom prst="rect">
            <a:avLst/>
          </a:prstGeom>
          <a:ln>
            <a:noFill/>
          </a:ln>
        </p:spPr>
      </p:pic>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689760" y="213840"/>
            <a:ext cx="7886160" cy="396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Intermediate Situation</a:t>
            </a:r>
            <a:endParaRPr b="0" lang="en-US" sz="3200" spc="-1" strike="noStrike">
              <a:latin typeface="Arial"/>
            </a:endParaRPr>
          </a:p>
        </p:txBody>
      </p:sp>
      <p:sp>
        <p:nvSpPr>
          <p:cNvPr id="810" name="CustomShape 2"/>
          <p:cNvSpPr/>
          <p:nvPr/>
        </p:nvSpPr>
        <p:spPr>
          <a:xfrm>
            <a:off x="106560" y="1333080"/>
            <a:ext cx="5257080" cy="4876200"/>
          </a:xfrm>
          <a:prstGeom prst="rect">
            <a:avLst/>
          </a:prstGeom>
          <a:noFill/>
          <a:ln>
            <a:noFill/>
          </a:ln>
        </p:spPr>
        <p:style>
          <a:lnRef idx="0"/>
          <a:fillRef idx="0"/>
          <a:effectRef idx="0"/>
          <a:fontRef idx="minor"/>
        </p:style>
        <p:txBody>
          <a:bodyPr lIns="0" rIns="0" tIns="0" bIns="0"/>
          <a:p>
            <a:pPr marL="343080" indent="-342360">
              <a:lnSpc>
                <a:spcPct val="100000"/>
              </a:lnSpc>
            </a:pPr>
            <a:r>
              <a:rPr b="0" lang="en-US" sz="2200" spc="-1" strike="noStrike">
                <a:solidFill>
                  <a:srgbClr val="000000"/>
                </a:solidFill>
                <a:latin typeface="Calibri"/>
              </a:rPr>
              <a:t>We want to merge the two closest clusters (C2 and C5)  and update the proximity matrix. </a:t>
            </a:r>
            <a:endParaRPr b="0" lang="en-US" sz="2200" spc="-1" strike="noStrike">
              <a:latin typeface="Arial"/>
            </a:endParaRPr>
          </a:p>
          <a:p>
            <a:pPr marL="743040" indent="-285120">
              <a:lnSpc>
                <a:spcPct val="100000"/>
              </a:lnSpc>
            </a:pPr>
            <a:endParaRPr b="0" lang="en-US" sz="2200" spc="-1" strike="noStrike">
              <a:latin typeface="Arial"/>
            </a:endParaRPr>
          </a:p>
        </p:txBody>
      </p:sp>
      <p:sp>
        <p:nvSpPr>
          <p:cNvPr id="811"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2A90389B-5B7D-428D-80CE-BDBBC3489745}" type="slidenum">
              <a:rPr b="0" lang="en-US" sz="1800" spc="-1" strike="noStrike">
                <a:solidFill>
                  <a:srgbClr val="8b8b8b"/>
                </a:solidFill>
                <a:latin typeface="Calibri"/>
              </a:rPr>
              <a:t>&lt;number&gt;</a:t>
            </a:fld>
            <a:endParaRPr b="0" lang="en-US" sz="1800" spc="-1" strike="noStrike">
              <a:latin typeface="Arial"/>
            </a:endParaRPr>
          </a:p>
        </p:txBody>
      </p:sp>
      <p:sp>
        <p:nvSpPr>
          <p:cNvPr id="812" name="CustomShape 4"/>
          <p:cNvSpPr/>
          <p:nvPr/>
        </p:nvSpPr>
        <p:spPr>
          <a:xfrm>
            <a:off x="609480" y="3886200"/>
            <a:ext cx="545400" cy="77256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813" name="CustomShape 5"/>
          <p:cNvSpPr/>
          <p:nvPr/>
        </p:nvSpPr>
        <p:spPr>
          <a:xfrm rot="16200000">
            <a:off x="1599840" y="2667600"/>
            <a:ext cx="761400" cy="91368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814" name="CustomShape 6"/>
          <p:cNvSpPr/>
          <p:nvPr/>
        </p:nvSpPr>
        <p:spPr>
          <a:xfrm rot="10800000">
            <a:off x="4723920" y="4571640"/>
            <a:ext cx="685080" cy="7614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815" name="CustomShape 7"/>
          <p:cNvSpPr/>
          <p:nvPr/>
        </p:nvSpPr>
        <p:spPr>
          <a:xfrm>
            <a:off x="1295280" y="4952880"/>
            <a:ext cx="774000" cy="77256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816" name="CustomShape 8"/>
          <p:cNvSpPr/>
          <p:nvPr/>
        </p:nvSpPr>
        <p:spPr>
          <a:xfrm rot="10800000">
            <a:off x="3962160" y="6400440"/>
            <a:ext cx="685080" cy="7614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600">
            <a:solidFill>
              <a:schemeClr val="tx1"/>
            </a:solidFill>
            <a:round/>
          </a:ln>
        </p:spPr>
        <p:style>
          <a:lnRef idx="0"/>
          <a:fillRef idx="0"/>
          <a:effectRef idx="0"/>
          <a:fontRef idx="minor"/>
        </p:style>
      </p:sp>
      <p:sp>
        <p:nvSpPr>
          <p:cNvPr id="817" name="CustomShape 9"/>
          <p:cNvSpPr/>
          <p:nvPr/>
        </p:nvSpPr>
        <p:spPr>
          <a:xfrm>
            <a:off x="685800" y="419112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818" name="CustomShape 10"/>
          <p:cNvSpPr/>
          <p:nvPr/>
        </p:nvSpPr>
        <p:spPr>
          <a:xfrm>
            <a:off x="3429000" y="335268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819" name="CustomShape 11"/>
          <p:cNvSpPr/>
          <p:nvPr/>
        </p:nvSpPr>
        <p:spPr>
          <a:xfrm>
            <a:off x="1523880" y="518148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820" name="CustomShape 12"/>
          <p:cNvSpPr/>
          <p:nvPr/>
        </p:nvSpPr>
        <p:spPr>
          <a:xfrm>
            <a:off x="2743200" y="510552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821" name="CustomShape 13"/>
          <p:cNvSpPr/>
          <p:nvPr/>
        </p:nvSpPr>
        <p:spPr>
          <a:xfrm>
            <a:off x="1752480" y="2971800"/>
            <a:ext cx="456480" cy="6375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grpSp>
        <p:nvGrpSpPr>
          <p:cNvPr id="822" name="Group 14"/>
          <p:cNvGrpSpPr/>
          <p:nvPr/>
        </p:nvGrpSpPr>
        <p:grpSpPr>
          <a:xfrm>
            <a:off x="5486400" y="1600200"/>
            <a:ext cx="2971440" cy="2253960"/>
            <a:chOff x="5486400" y="1600200"/>
            <a:chExt cx="2971440" cy="2253960"/>
          </a:xfrm>
        </p:grpSpPr>
        <p:sp>
          <p:nvSpPr>
            <p:cNvPr id="823" name="CustomShape 15"/>
            <p:cNvSpPr/>
            <p:nvPr/>
          </p:nvSpPr>
          <p:spPr>
            <a:xfrm>
              <a:off x="6378120" y="160020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824" name="CustomShape 16"/>
            <p:cNvSpPr/>
            <p:nvPr/>
          </p:nvSpPr>
          <p:spPr>
            <a:xfrm>
              <a:off x="5932080" y="160020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825" name="Line 17"/>
            <p:cNvSpPr/>
            <p:nvPr/>
          </p:nvSpPr>
          <p:spPr>
            <a:xfrm>
              <a:off x="5857200" y="1600200"/>
              <a:ext cx="360" cy="2171880"/>
            </a:xfrm>
            <a:prstGeom prst="line">
              <a:avLst/>
            </a:prstGeom>
            <a:ln w="12600">
              <a:solidFill>
                <a:schemeClr val="tx1"/>
              </a:solidFill>
              <a:round/>
            </a:ln>
          </p:spPr>
          <p:style>
            <a:lnRef idx="0"/>
            <a:fillRef idx="0"/>
            <a:effectRef idx="0"/>
            <a:fontRef idx="minor"/>
          </p:style>
        </p:sp>
        <p:sp>
          <p:nvSpPr>
            <p:cNvPr id="826" name="Line 18"/>
            <p:cNvSpPr/>
            <p:nvPr/>
          </p:nvSpPr>
          <p:spPr>
            <a:xfrm>
              <a:off x="5560200" y="1880280"/>
              <a:ext cx="2897640" cy="360"/>
            </a:xfrm>
            <a:prstGeom prst="line">
              <a:avLst/>
            </a:prstGeom>
            <a:ln w="12600">
              <a:solidFill>
                <a:schemeClr val="tx1"/>
              </a:solidFill>
              <a:round/>
            </a:ln>
          </p:spPr>
          <p:style>
            <a:lnRef idx="0"/>
            <a:fillRef idx="0"/>
            <a:effectRef idx="0"/>
            <a:fontRef idx="minor"/>
          </p:style>
        </p:sp>
        <p:sp>
          <p:nvSpPr>
            <p:cNvPr id="827" name="Line 19"/>
            <p:cNvSpPr/>
            <p:nvPr/>
          </p:nvSpPr>
          <p:spPr>
            <a:xfrm>
              <a:off x="8309520" y="1600200"/>
              <a:ext cx="360" cy="2171880"/>
            </a:xfrm>
            <a:prstGeom prst="line">
              <a:avLst/>
            </a:prstGeom>
            <a:ln w="12600">
              <a:solidFill>
                <a:schemeClr val="tx1"/>
              </a:solidFill>
              <a:round/>
            </a:ln>
          </p:spPr>
          <p:style>
            <a:lnRef idx="0"/>
            <a:fillRef idx="0"/>
            <a:effectRef idx="0"/>
            <a:fontRef idx="minor"/>
          </p:style>
        </p:sp>
        <p:sp>
          <p:nvSpPr>
            <p:cNvPr id="828" name="Line 20"/>
            <p:cNvSpPr/>
            <p:nvPr/>
          </p:nvSpPr>
          <p:spPr>
            <a:xfrm>
              <a:off x="5560200" y="3772080"/>
              <a:ext cx="2748960" cy="360"/>
            </a:xfrm>
            <a:prstGeom prst="line">
              <a:avLst/>
            </a:prstGeom>
            <a:ln w="12600">
              <a:solidFill>
                <a:schemeClr val="tx1"/>
              </a:solidFill>
              <a:round/>
            </a:ln>
          </p:spPr>
          <p:style>
            <a:lnRef idx="0"/>
            <a:fillRef idx="0"/>
            <a:effectRef idx="0"/>
            <a:fontRef idx="minor"/>
          </p:style>
        </p:sp>
        <p:sp>
          <p:nvSpPr>
            <p:cNvPr id="829" name="CustomShape 21"/>
            <p:cNvSpPr/>
            <p:nvPr/>
          </p:nvSpPr>
          <p:spPr>
            <a:xfrm>
              <a:off x="5486400" y="195048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C1</a:t>
              </a:r>
              <a:endParaRPr b="0" lang="en-US" sz="1800" spc="-1" strike="noStrike">
                <a:latin typeface="Arial"/>
              </a:endParaRPr>
            </a:p>
          </p:txBody>
        </p:sp>
        <p:sp>
          <p:nvSpPr>
            <p:cNvPr id="830" name="CustomShape 22"/>
            <p:cNvSpPr/>
            <p:nvPr/>
          </p:nvSpPr>
          <p:spPr>
            <a:xfrm>
              <a:off x="5486400" y="272124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sp>
          <p:nvSpPr>
            <p:cNvPr id="831" name="CustomShape 23"/>
            <p:cNvSpPr/>
            <p:nvPr/>
          </p:nvSpPr>
          <p:spPr>
            <a:xfrm>
              <a:off x="5486400" y="349056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832" name="CustomShape 24"/>
            <p:cNvSpPr/>
            <p:nvPr/>
          </p:nvSpPr>
          <p:spPr>
            <a:xfrm>
              <a:off x="5486400" y="314172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833" name="CustomShape 25"/>
            <p:cNvSpPr/>
            <p:nvPr/>
          </p:nvSpPr>
          <p:spPr>
            <a:xfrm>
              <a:off x="5486400" y="237096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C2</a:t>
              </a:r>
              <a:endParaRPr b="0" lang="en-US" sz="1800" spc="-1" strike="noStrike">
                <a:latin typeface="Arial"/>
              </a:endParaRPr>
            </a:p>
          </p:txBody>
        </p:sp>
        <p:sp>
          <p:nvSpPr>
            <p:cNvPr id="834" name="CustomShape 26"/>
            <p:cNvSpPr/>
            <p:nvPr/>
          </p:nvSpPr>
          <p:spPr>
            <a:xfrm>
              <a:off x="6897960" y="160020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C3</a:t>
              </a:r>
              <a:endParaRPr b="0" lang="en-US" sz="1800" spc="-1" strike="noStrike">
                <a:latin typeface="Arial"/>
              </a:endParaRPr>
            </a:p>
          </p:txBody>
        </p:sp>
        <p:sp>
          <p:nvSpPr>
            <p:cNvPr id="835" name="CustomShape 27"/>
            <p:cNvSpPr/>
            <p:nvPr/>
          </p:nvSpPr>
          <p:spPr>
            <a:xfrm>
              <a:off x="7418160" y="160020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C4</a:t>
              </a:r>
              <a:endParaRPr b="0" lang="en-US" sz="1800" spc="-1" strike="noStrike">
                <a:latin typeface="Arial"/>
              </a:endParaRPr>
            </a:p>
          </p:txBody>
        </p:sp>
        <p:sp>
          <p:nvSpPr>
            <p:cNvPr id="836" name="CustomShape 28"/>
            <p:cNvSpPr/>
            <p:nvPr/>
          </p:nvSpPr>
          <p:spPr>
            <a:xfrm>
              <a:off x="7863840" y="1600200"/>
              <a:ext cx="5194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C5</a:t>
              </a:r>
              <a:endParaRPr b="0" lang="en-US" sz="1800" spc="-1" strike="noStrike">
                <a:latin typeface="Arial"/>
              </a:endParaRPr>
            </a:p>
          </p:txBody>
        </p:sp>
        <p:sp>
          <p:nvSpPr>
            <p:cNvPr id="837" name="Line 29"/>
            <p:cNvSpPr/>
            <p:nvPr/>
          </p:nvSpPr>
          <p:spPr>
            <a:xfrm>
              <a:off x="5560200" y="2230560"/>
              <a:ext cx="2748960" cy="360"/>
            </a:xfrm>
            <a:prstGeom prst="line">
              <a:avLst/>
            </a:prstGeom>
            <a:ln w="12600">
              <a:solidFill>
                <a:schemeClr val="tx1"/>
              </a:solidFill>
              <a:round/>
            </a:ln>
          </p:spPr>
          <p:style>
            <a:lnRef idx="0"/>
            <a:fillRef idx="0"/>
            <a:effectRef idx="0"/>
            <a:fontRef idx="minor"/>
          </p:style>
        </p:sp>
        <p:sp>
          <p:nvSpPr>
            <p:cNvPr id="838" name="Line 30"/>
            <p:cNvSpPr/>
            <p:nvPr/>
          </p:nvSpPr>
          <p:spPr>
            <a:xfrm>
              <a:off x="5560200" y="3001320"/>
              <a:ext cx="2748960" cy="360"/>
            </a:xfrm>
            <a:prstGeom prst="line">
              <a:avLst/>
            </a:prstGeom>
            <a:ln w="12600">
              <a:solidFill>
                <a:schemeClr val="tx1"/>
              </a:solidFill>
              <a:round/>
            </a:ln>
          </p:spPr>
          <p:style>
            <a:lnRef idx="0"/>
            <a:fillRef idx="0"/>
            <a:effectRef idx="0"/>
            <a:fontRef idx="minor"/>
          </p:style>
        </p:sp>
        <p:sp>
          <p:nvSpPr>
            <p:cNvPr id="839" name="Line 31"/>
            <p:cNvSpPr/>
            <p:nvPr/>
          </p:nvSpPr>
          <p:spPr>
            <a:xfrm>
              <a:off x="5560200" y="2651040"/>
              <a:ext cx="2748960" cy="360"/>
            </a:xfrm>
            <a:prstGeom prst="line">
              <a:avLst/>
            </a:prstGeom>
            <a:ln w="12600">
              <a:solidFill>
                <a:schemeClr val="tx1"/>
              </a:solidFill>
              <a:round/>
            </a:ln>
          </p:spPr>
          <p:style>
            <a:lnRef idx="0"/>
            <a:fillRef idx="0"/>
            <a:effectRef idx="0"/>
            <a:fontRef idx="minor"/>
          </p:style>
        </p:sp>
        <p:sp>
          <p:nvSpPr>
            <p:cNvPr id="840" name="Line 32"/>
            <p:cNvSpPr/>
            <p:nvPr/>
          </p:nvSpPr>
          <p:spPr>
            <a:xfrm>
              <a:off x="5560200" y="3351600"/>
              <a:ext cx="2748960" cy="360"/>
            </a:xfrm>
            <a:prstGeom prst="line">
              <a:avLst/>
            </a:prstGeom>
            <a:ln w="12600">
              <a:solidFill>
                <a:schemeClr val="tx1"/>
              </a:solidFill>
              <a:round/>
            </a:ln>
          </p:spPr>
          <p:style>
            <a:lnRef idx="0"/>
            <a:fillRef idx="0"/>
            <a:effectRef idx="0"/>
            <a:fontRef idx="minor"/>
          </p:style>
        </p:sp>
        <p:sp>
          <p:nvSpPr>
            <p:cNvPr id="841" name="Line 33"/>
            <p:cNvSpPr/>
            <p:nvPr/>
          </p:nvSpPr>
          <p:spPr>
            <a:xfrm>
              <a:off x="6377400" y="1600200"/>
              <a:ext cx="360" cy="2171880"/>
            </a:xfrm>
            <a:prstGeom prst="line">
              <a:avLst/>
            </a:prstGeom>
            <a:ln w="12600">
              <a:solidFill>
                <a:schemeClr val="tx1"/>
              </a:solidFill>
              <a:round/>
            </a:ln>
          </p:spPr>
          <p:style>
            <a:lnRef idx="0"/>
            <a:fillRef idx="0"/>
            <a:effectRef idx="0"/>
            <a:fontRef idx="minor"/>
          </p:style>
        </p:sp>
        <p:sp>
          <p:nvSpPr>
            <p:cNvPr id="842" name="Line 34"/>
            <p:cNvSpPr/>
            <p:nvPr/>
          </p:nvSpPr>
          <p:spPr>
            <a:xfrm>
              <a:off x="6823080" y="1600200"/>
              <a:ext cx="360" cy="2171880"/>
            </a:xfrm>
            <a:prstGeom prst="line">
              <a:avLst/>
            </a:prstGeom>
            <a:ln w="12600">
              <a:solidFill>
                <a:schemeClr val="tx1"/>
              </a:solidFill>
              <a:round/>
            </a:ln>
          </p:spPr>
          <p:style>
            <a:lnRef idx="0"/>
            <a:fillRef idx="0"/>
            <a:effectRef idx="0"/>
            <a:fontRef idx="minor"/>
          </p:style>
        </p:sp>
        <p:sp>
          <p:nvSpPr>
            <p:cNvPr id="843" name="Line 35"/>
            <p:cNvSpPr/>
            <p:nvPr/>
          </p:nvSpPr>
          <p:spPr>
            <a:xfrm>
              <a:off x="7343640" y="1600200"/>
              <a:ext cx="360" cy="2171880"/>
            </a:xfrm>
            <a:prstGeom prst="line">
              <a:avLst/>
            </a:prstGeom>
            <a:ln w="12600">
              <a:solidFill>
                <a:schemeClr val="tx1"/>
              </a:solidFill>
              <a:round/>
            </a:ln>
          </p:spPr>
          <p:style>
            <a:lnRef idx="0"/>
            <a:fillRef idx="0"/>
            <a:effectRef idx="0"/>
            <a:fontRef idx="minor"/>
          </p:style>
        </p:sp>
        <p:sp>
          <p:nvSpPr>
            <p:cNvPr id="844" name="Line 36"/>
            <p:cNvSpPr/>
            <p:nvPr/>
          </p:nvSpPr>
          <p:spPr>
            <a:xfrm>
              <a:off x="7863840" y="1600200"/>
              <a:ext cx="360" cy="2171880"/>
            </a:xfrm>
            <a:prstGeom prst="line">
              <a:avLst/>
            </a:prstGeom>
            <a:ln w="12600">
              <a:solidFill>
                <a:schemeClr val="tx1"/>
              </a:solidFill>
              <a:round/>
            </a:ln>
          </p:spPr>
          <p:style>
            <a:lnRef idx="0"/>
            <a:fillRef idx="0"/>
            <a:effectRef idx="0"/>
            <a:fontRef idx="minor"/>
          </p:style>
        </p:sp>
        <p:sp>
          <p:nvSpPr>
            <p:cNvPr id="845" name="CustomShape 37"/>
            <p:cNvSpPr/>
            <p:nvPr/>
          </p:nvSpPr>
          <p:spPr>
            <a:xfrm>
              <a:off x="5857920" y="2230920"/>
              <a:ext cx="2450880" cy="419760"/>
            </a:xfrm>
            <a:prstGeom prst="rect">
              <a:avLst/>
            </a:prstGeom>
            <a:pattFill prst="wdDnDiag">
              <a:fgClr>
                <a:srgbClr val="eeece1"/>
              </a:fgClr>
              <a:bgClr>
                <a:srgbClr val="ffffff"/>
              </a:bgClr>
            </a:pattFill>
            <a:ln w="12600">
              <a:solidFill>
                <a:schemeClr val="tx1"/>
              </a:solidFill>
              <a:miter/>
            </a:ln>
          </p:spPr>
          <p:style>
            <a:lnRef idx="0"/>
            <a:fillRef idx="0"/>
            <a:effectRef idx="0"/>
            <a:fontRef idx="minor"/>
          </p:style>
        </p:sp>
        <p:sp>
          <p:nvSpPr>
            <p:cNvPr id="846" name="CustomShape 38"/>
            <p:cNvSpPr/>
            <p:nvPr/>
          </p:nvSpPr>
          <p:spPr>
            <a:xfrm>
              <a:off x="5857920" y="3351960"/>
              <a:ext cx="2450880" cy="419760"/>
            </a:xfrm>
            <a:prstGeom prst="rect">
              <a:avLst/>
            </a:prstGeom>
            <a:pattFill prst="wdDnDiag">
              <a:fgClr>
                <a:srgbClr val="eeece1"/>
              </a:fgClr>
              <a:bgClr>
                <a:srgbClr val="ffffff"/>
              </a:bgClr>
            </a:pattFill>
            <a:ln w="12600">
              <a:solidFill>
                <a:schemeClr val="tx1"/>
              </a:solidFill>
              <a:miter/>
            </a:ln>
          </p:spPr>
          <p:style>
            <a:lnRef idx="0"/>
            <a:fillRef idx="0"/>
            <a:effectRef idx="0"/>
            <a:fontRef idx="minor"/>
          </p:style>
        </p:sp>
        <p:sp>
          <p:nvSpPr>
            <p:cNvPr id="847" name="CustomShape 39"/>
            <p:cNvSpPr/>
            <p:nvPr/>
          </p:nvSpPr>
          <p:spPr>
            <a:xfrm rot="5400000">
              <a:off x="5644440" y="2592360"/>
              <a:ext cx="1893960" cy="462240"/>
            </a:xfrm>
            <a:prstGeom prst="rect">
              <a:avLst/>
            </a:prstGeom>
            <a:pattFill prst="wdDnDiag">
              <a:fgClr>
                <a:srgbClr val="eeece1"/>
              </a:fgClr>
              <a:bgClr>
                <a:srgbClr val="ffffff"/>
              </a:bgClr>
            </a:pattFill>
            <a:ln w="12600">
              <a:solidFill>
                <a:schemeClr val="tx1"/>
              </a:solidFill>
              <a:miter/>
            </a:ln>
          </p:spPr>
          <p:style>
            <a:lnRef idx="0"/>
            <a:fillRef idx="0"/>
            <a:effectRef idx="0"/>
            <a:fontRef idx="minor"/>
          </p:style>
        </p:sp>
        <p:sp>
          <p:nvSpPr>
            <p:cNvPr id="848" name="CustomShape 40"/>
            <p:cNvSpPr/>
            <p:nvPr/>
          </p:nvSpPr>
          <p:spPr>
            <a:xfrm rot="5400000">
              <a:off x="7124760" y="2584800"/>
              <a:ext cx="1892520" cy="480600"/>
            </a:xfrm>
            <a:prstGeom prst="rect">
              <a:avLst/>
            </a:prstGeom>
            <a:pattFill prst="wdDnDiag">
              <a:fgClr>
                <a:srgbClr val="eeece1"/>
              </a:fgClr>
              <a:bgClr>
                <a:srgbClr val="ffffff"/>
              </a:bgClr>
            </a:pattFill>
            <a:ln w="12600">
              <a:solidFill>
                <a:schemeClr val="tx1"/>
              </a:solidFill>
              <a:miter/>
            </a:ln>
          </p:spPr>
          <p:style>
            <a:lnRef idx="0"/>
            <a:fillRef idx="0"/>
            <a:effectRef idx="0"/>
            <a:fontRef idx="minor"/>
          </p:style>
        </p:sp>
      </p:grpSp>
      <p:sp>
        <p:nvSpPr>
          <p:cNvPr id="849" name="CustomShape 41"/>
          <p:cNvSpPr/>
          <p:nvPr/>
        </p:nvSpPr>
        <p:spPr>
          <a:xfrm>
            <a:off x="990720" y="4648320"/>
            <a:ext cx="2513880" cy="1294560"/>
          </a:xfrm>
          <a:prstGeom prst="ellipse">
            <a:avLst/>
          </a:prstGeom>
          <a:noFill/>
          <a:ln cap="rnd" w="25560">
            <a:solidFill>
              <a:schemeClr val="tx1"/>
            </a:solidFill>
            <a:custDash>
              <a:ds d="100000" sp="100000"/>
            </a:custDash>
            <a:round/>
          </a:ln>
        </p:spPr>
        <p:style>
          <a:lnRef idx="0"/>
          <a:fillRef idx="0"/>
          <a:effectRef idx="0"/>
          <a:fontRef idx="minor"/>
        </p:style>
      </p:sp>
      <p:sp>
        <p:nvSpPr>
          <p:cNvPr id="850" name="CustomShape 42"/>
          <p:cNvSpPr/>
          <p:nvPr/>
        </p:nvSpPr>
        <p:spPr>
          <a:xfrm>
            <a:off x="6019920" y="3809880"/>
            <a:ext cx="251388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Proximity Matrix</a:t>
            </a:r>
            <a:endParaRPr b="0" lang="en-US" sz="1800" spc="-1" strike="noStrike">
              <a:latin typeface="Arial"/>
            </a:endParaRPr>
          </a:p>
        </p:txBody>
      </p:sp>
      <p:pic>
        <p:nvPicPr>
          <p:cNvPr id="851" name="" descr=""/>
          <p:cNvPicPr/>
          <p:nvPr/>
        </p:nvPicPr>
        <p:blipFill>
          <a:blip r:embed="rId1"/>
          <a:stretch/>
        </p:blipFill>
        <p:spPr>
          <a:xfrm>
            <a:off x="4127400" y="4203720"/>
            <a:ext cx="5003280" cy="2260080"/>
          </a:xfrm>
          <a:prstGeom prst="rect">
            <a:avLst/>
          </a:prstGeom>
          <a:ln>
            <a:noFill/>
          </a:ln>
        </p:spPr>
      </p:pic>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CustomShape 1"/>
          <p:cNvSpPr/>
          <p:nvPr/>
        </p:nvSpPr>
        <p:spPr>
          <a:xfrm>
            <a:off x="551160" y="2743200"/>
            <a:ext cx="8040960" cy="43020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                                         </a:t>
            </a:r>
            <a:r>
              <a:rPr b="1" lang="en-US" sz="2800" spc="-1" strike="noStrike">
                <a:solidFill>
                  <a:srgbClr val="000000"/>
                </a:solidFill>
                <a:latin typeface="Calibri"/>
              </a:rPr>
              <a:t>Example</a:t>
            </a:r>
            <a:endParaRPr b="0" lang="en-US" sz="2800" spc="-1" strike="noStrike">
              <a:latin typeface="Arial"/>
            </a:endParaRPr>
          </a:p>
        </p:txBody>
      </p:sp>
      <p:sp>
        <p:nvSpPr>
          <p:cNvPr id="853"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24A1DEA-0362-4E0D-929C-59D19748868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CustomShape 1"/>
          <p:cNvSpPr/>
          <p:nvPr/>
        </p:nvSpPr>
        <p:spPr>
          <a:xfrm>
            <a:off x="216000" y="452160"/>
            <a:ext cx="57963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Agglomerative </a:t>
            </a:r>
            <a:r>
              <a:rPr b="1" lang="en-US" sz="3200" spc="-1" strike="noStrike">
                <a:solidFill>
                  <a:srgbClr val="000000"/>
                </a:solidFill>
                <a:latin typeface="Calibri"/>
              </a:rPr>
              <a:t>Clustering</a:t>
            </a:r>
            <a:r>
              <a:rPr b="1" lang="en-US" sz="3200" spc="-75" strike="noStrike">
                <a:solidFill>
                  <a:srgbClr val="000000"/>
                </a:solidFill>
                <a:latin typeface="Calibri"/>
              </a:rPr>
              <a:t> </a:t>
            </a:r>
            <a:r>
              <a:rPr b="1" lang="en-US" sz="3200" spc="-1" strike="noStrike">
                <a:solidFill>
                  <a:srgbClr val="000000"/>
                </a:solidFill>
                <a:latin typeface="Calibri"/>
              </a:rPr>
              <a:t>Example</a:t>
            </a:r>
            <a:endParaRPr b="0" lang="en-US" sz="3200" spc="-1" strike="noStrike">
              <a:latin typeface="Arial"/>
            </a:endParaRPr>
          </a:p>
        </p:txBody>
      </p:sp>
      <p:graphicFrame>
        <p:nvGraphicFramePr>
          <p:cNvPr id="855" name="Table 2"/>
          <p:cNvGraphicFramePr/>
          <p:nvPr/>
        </p:nvGraphicFramePr>
        <p:xfrm>
          <a:off x="222120" y="1517760"/>
          <a:ext cx="4190400" cy="2590200"/>
        </p:xfrm>
        <a:graphic>
          <a:graphicData uri="http://schemas.openxmlformats.org/drawingml/2006/table">
            <a:tbl>
              <a:tblPr/>
              <a:tblGrid>
                <a:gridCol w="698400"/>
                <a:gridCol w="698400"/>
                <a:gridCol w="698400"/>
                <a:gridCol w="698400"/>
                <a:gridCol w="698400"/>
                <a:gridCol w="698760"/>
              </a:tblGrid>
              <a:tr h="43164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5</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5</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236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bl>
          </a:graphicData>
        </a:graphic>
      </p:graphicFrame>
      <p:sp>
        <p:nvSpPr>
          <p:cNvPr id="856" name="CustomShape 3"/>
          <p:cNvSpPr/>
          <p:nvPr/>
        </p:nvSpPr>
        <p:spPr>
          <a:xfrm>
            <a:off x="4566960" y="2169720"/>
            <a:ext cx="3487320" cy="55944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From this you can ignore upper  triangular data is it will be</a:t>
            </a:r>
            <a:r>
              <a:rPr b="0" lang="en-US" sz="1800" spc="-69" strike="noStrike">
                <a:solidFill>
                  <a:srgbClr val="000000"/>
                </a:solidFill>
                <a:latin typeface="Arial"/>
                <a:ea typeface="DejaVu Sans"/>
              </a:rPr>
              <a:t> </a:t>
            </a:r>
            <a:r>
              <a:rPr b="0" lang="en-US" sz="1800" spc="-1" strike="noStrike">
                <a:solidFill>
                  <a:srgbClr val="000000"/>
                </a:solidFill>
                <a:latin typeface="Arial"/>
                <a:ea typeface="DejaVu Sans"/>
              </a:rPr>
              <a:t>identical</a:t>
            </a:r>
            <a:endParaRPr b="0" lang="en-US" sz="1800" spc="-1" strike="noStrike">
              <a:latin typeface="Arial"/>
            </a:endParaRPr>
          </a:p>
        </p:txBody>
      </p:sp>
      <p:graphicFrame>
        <p:nvGraphicFramePr>
          <p:cNvPr id="857" name="Table 4"/>
          <p:cNvGraphicFramePr/>
          <p:nvPr/>
        </p:nvGraphicFramePr>
        <p:xfrm>
          <a:off x="4641840" y="3651120"/>
          <a:ext cx="4011120" cy="2590200"/>
        </p:xfrm>
        <a:graphic>
          <a:graphicData uri="http://schemas.openxmlformats.org/drawingml/2006/table">
            <a:tbl>
              <a:tblPr/>
              <a:tblGrid>
                <a:gridCol w="668520"/>
                <a:gridCol w="668520"/>
                <a:gridCol w="668520"/>
                <a:gridCol w="668520"/>
                <a:gridCol w="668520"/>
                <a:gridCol w="668880"/>
              </a:tblGrid>
              <a:tr h="43164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5</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236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bl>
          </a:graphicData>
        </a:graphic>
      </p:graphicFrame>
      <p:sp>
        <p:nvSpPr>
          <p:cNvPr id="858" name="CustomShape 5"/>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D97C783-0DFC-42FF-ACFD-C11A8C4AF07F}"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216000" y="452160"/>
            <a:ext cx="57963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Agglomerative </a:t>
            </a:r>
            <a:r>
              <a:rPr b="1" lang="en-US" sz="3200" spc="-1" strike="noStrike">
                <a:solidFill>
                  <a:srgbClr val="000000"/>
                </a:solidFill>
                <a:latin typeface="Calibri"/>
              </a:rPr>
              <a:t>Clustering</a:t>
            </a:r>
            <a:r>
              <a:rPr b="1" lang="en-US" sz="3200" spc="-75" strike="noStrike">
                <a:solidFill>
                  <a:srgbClr val="000000"/>
                </a:solidFill>
                <a:latin typeface="Calibri"/>
              </a:rPr>
              <a:t> </a:t>
            </a:r>
            <a:r>
              <a:rPr b="1" lang="en-US" sz="3200" spc="-1" strike="noStrike">
                <a:solidFill>
                  <a:srgbClr val="000000"/>
                </a:solidFill>
                <a:latin typeface="Calibri"/>
              </a:rPr>
              <a:t>Example</a:t>
            </a:r>
            <a:endParaRPr b="0" lang="en-US" sz="3200" spc="-1" strike="noStrike">
              <a:latin typeface="Arial"/>
            </a:endParaRPr>
          </a:p>
        </p:txBody>
      </p:sp>
      <p:graphicFrame>
        <p:nvGraphicFramePr>
          <p:cNvPr id="860" name="Table 2"/>
          <p:cNvGraphicFramePr/>
          <p:nvPr/>
        </p:nvGraphicFramePr>
        <p:xfrm>
          <a:off x="222120" y="1526400"/>
          <a:ext cx="4011120" cy="2590200"/>
        </p:xfrm>
        <a:graphic>
          <a:graphicData uri="http://schemas.openxmlformats.org/drawingml/2006/table">
            <a:tbl>
              <a:tblPr/>
              <a:tblGrid>
                <a:gridCol w="668520"/>
                <a:gridCol w="668520"/>
                <a:gridCol w="668520"/>
                <a:gridCol w="668520"/>
                <a:gridCol w="668520"/>
                <a:gridCol w="668880"/>
              </a:tblGrid>
              <a:tr h="43164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5</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236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bl>
          </a:graphicData>
        </a:graphic>
      </p:graphicFrame>
      <p:sp>
        <p:nvSpPr>
          <p:cNvPr id="861" name="CustomShape 3"/>
          <p:cNvSpPr/>
          <p:nvPr/>
        </p:nvSpPr>
        <p:spPr>
          <a:xfrm>
            <a:off x="5094000" y="3397320"/>
            <a:ext cx="1828080" cy="380160"/>
          </a:xfrm>
          <a:custGeom>
            <a:avLst/>
            <a:gdLst/>
            <a:ahLst/>
            <a:rect l="l" t="t" r="r" b="b"/>
            <a:pathLst>
              <a:path w="1828800" h="381000">
                <a:moveTo>
                  <a:pt x="0" y="0"/>
                </a:moveTo>
                <a:lnTo>
                  <a:pt x="1828796" y="0"/>
                </a:lnTo>
                <a:moveTo>
                  <a:pt x="0" y="0"/>
                </a:moveTo>
                <a:lnTo>
                  <a:pt x="0" y="380999"/>
                </a:lnTo>
                <a:moveTo>
                  <a:pt x="1809471" y="0"/>
                </a:moveTo>
                <a:lnTo>
                  <a:pt x="1809471" y="380999"/>
                </a:lnTo>
              </a:path>
            </a:pathLst>
          </a:custGeom>
          <a:noFill/>
          <a:ln w="9360">
            <a:solidFill>
              <a:srgbClr val="497cba"/>
            </a:solidFill>
            <a:round/>
          </a:ln>
        </p:spPr>
        <p:style>
          <a:lnRef idx="0"/>
          <a:fillRef idx="0"/>
          <a:effectRef idx="0"/>
          <a:fontRef idx="minor"/>
        </p:style>
      </p:sp>
      <p:sp>
        <p:nvSpPr>
          <p:cNvPr id="862" name="CustomShape 4"/>
          <p:cNvSpPr/>
          <p:nvPr/>
        </p:nvSpPr>
        <p:spPr>
          <a:xfrm>
            <a:off x="5025960" y="3770640"/>
            <a:ext cx="1778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E</a:t>
            </a:r>
            <a:endParaRPr b="0" lang="en-US" sz="1800" spc="-1" strike="noStrike">
              <a:latin typeface="Arial"/>
            </a:endParaRPr>
          </a:p>
        </p:txBody>
      </p:sp>
      <p:sp>
        <p:nvSpPr>
          <p:cNvPr id="863" name="CustomShape 5"/>
          <p:cNvSpPr/>
          <p:nvPr/>
        </p:nvSpPr>
        <p:spPr>
          <a:xfrm>
            <a:off x="4530600" y="1921320"/>
            <a:ext cx="3658320" cy="181260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Step1: Find out the smallest  distance except 0, here it is 1  between E and</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A</a:t>
            </a:r>
            <a:endParaRPr b="0" lang="en-US" sz="1800" spc="-1" strike="noStrike">
              <a:latin typeface="Arial"/>
            </a:endParaRPr>
          </a:p>
          <a:p>
            <a:pPr marL="12600">
              <a:lnSpc>
                <a:spcPct val="100000"/>
              </a:lnSpc>
              <a:spcBef>
                <a:spcPts val="51"/>
              </a:spcBef>
            </a:pPr>
            <a:endParaRPr b="0" lang="en-US" sz="1800" spc="-1" strike="noStrike">
              <a:latin typeface="Arial"/>
            </a:endParaRPr>
          </a:p>
          <a:p>
            <a:pPr marL="12600">
              <a:lnSpc>
                <a:spcPct val="100000"/>
              </a:lnSpc>
            </a:pPr>
            <a:r>
              <a:rPr b="0" lang="en-US" sz="1800" spc="-1" strike="noStrike">
                <a:solidFill>
                  <a:srgbClr val="000000"/>
                </a:solidFill>
                <a:latin typeface="Arial"/>
                <a:ea typeface="DejaVu Sans"/>
              </a:rPr>
              <a:t>So, dendrogram will</a:t>
            </a:r>
            <a:r>
              <a:rPr b="0" lang="en-US" sz="1800" spc="-21" strike="noStrike">
                <a:solidFill>
                  <a:srgbClr val="000000"/>
                </a:solidFill>
                <a:latin typeface="Arial"/>
                <a:ea typeface="DejaVu Sans"/>
              </a:rPr>
              <a:t> </a:t>
            </a:r>
            <a:r>
              <a:rPr b="0" lang="en-US" sz="1800" spc="-1" strike="noStrike">
                <a:solidFill>
                  <a:srgbClr val="000000"/>
                </a:solidFill>
                <a:latin typeface="Arial"/>
                <a:ea typeface="DejaVu Sans"/>
              </a:rPr>
              <a:t>be</a:t>
            </a:r>
            <a:endParaRPr b="0" lang="en-US" sz="1800" spc="-1" strike="noStrike">
              <a:latin typeface="Arial"/>
            </a:endParaRPr>
          </a:p>
          <a:p>
            <a:pPr marL="12600" algn="r">
              <a:lnSpc>
                <a:spcPct val="100000"/>
              </a:lnSpc>
              <a:spcBef>
                <a:spcPts val="1420"/>
              </a:spcBef>
            </a:pPr>
            <a:r>
              <a:rPr b="0" lang="en-US" sz="1800" spc="-1" strike="noStrike">
                <a:solidFill>
                  <a:srgbClr val="000000"/>
                </a:solidFill>
                <a:latin typeface="Arial"/>
                <a:ea typeface="DejaVu Sans"/>
              </a:rPr>
              <a:t>1</a:t>
            </a:r>
            <a:endParaRPr b="0" lang="en-US" sz="1800" spc="-1" strike="noStrike">
              <a:latin typeface="Arial"/>
            </a:endParaRPr>
          </a:p>
        </p:txBody>
      </p:sp>
      <p:grpSp>
        <p:nvGrpSpPr>
          <p:cNvPr id="864" name="Group 6"/>
          <p:cNvGrpSpPr/>
          <p:nvPr/>
        </p:nvGrpSpPr>
        <p:grpSpPr>
          <a:xfrm>
            <a:off x="7608600" y="3051000"/>
            <a:ext cx="380160" cy="973440"/>
            <a:chOff x="7608600" y="3051000"/>
            <a:chExt cx="380160" cy="973440"/>
          </a:xfrm>
        </p:grpSpPr>
        <p:sp>
          <p:nvSpPr>
            <p:cNvPr id="865" name="CustomShape 7"/>
            <p:cNvSpPr/>
            <p:nvPr/>
          </p:nvSpPr>
          <p:spPr>
            <a:xfrm>
              <a:off x="7760880" y="3094200"/>
              <a:ext cx="360" cy="930240"/>
            </a:xfrm>
            <a:custGeom>
              <a:avLst/>
              <a:gdLst/>
              <a:ahLst/>
              <a:rect l="l" t="t" r="r" b="b"/>
              <a:pathLst>
                <a:path w="0" h="930910">
                  <a:moveTo>
                    <a:pt x="0" y="930623"/>
                  </a:moveTo>
                  <a:lnTo>
                    <a:pt x="0" y="0"/>
                  </a:lnTo>
                </a:path>
              </a:pathLst>
            </a:custGeom>
            <a:noFill/>
            <a:ln w="9360">
              <a:solidFill>
                <a:srgbClr val="497cba"/>
              </a:solidFill>
              <a:round/>
            </a:ln>
          </p:spPr>
          <p:style>
            <a:lnRef idx="0"/>
            <a:fillRef idx="0"/>
            <a:effectRef idx="0"/>
            <a:fontRef idx="minor"/>
          </p:style>
        </p:sp>
        <p:sp>
          <p:nvSpPr>
            <p:cNvPr id="866" name="CustomShape 8"/>
            <p:cNvSpPr/>
            <p:nvPr/>
          </p:nvSpPr>
          <p:spPr>
            <a:xfrm>
              <a:off x="7745400" y="3051000"/>
              <a:ext cx="30960" cy="43200"/>
            </a:xfrm>
            <a:custGeom>
              <a:avLst/>
              <a:gdLst/>
              <a:ahLst/>
              <a:rect l="l" t="t" r="r" b="b"/>
              <a:pathLst>
                <a:path w="31750" h="43814">
                  <a:moveTo>
                    <a:pt x="31449" y="43224"/>
                  </a:moveTo>
                  <a:lnTo>
                    <a:pt x="0" y="43224"/>
                  </a:lnTo>
                  <a:lnTo>
                    <a:pt x="15724" y="0"/>
                  </a:lnTo>
                  <a:lnTo>
                    <a:pt x="31449" y="43224"/>
                  </a:lnTo>
                  <a:close/>
                </a:path>
              </a:pathLst>
            </a:custGeom>
            <a:solidFill>
              <a:srgbClr val="497cba"/>
            </a:solidFill>
            <a:ln>
              <a:noFill/>
            </a:ln>
          </p:spPr>
          <p:style>
            <a:lnRef idx="0"/>
            <a:fillRef idx="0"/>
            <a:effectRef idx="0"/>
            <a:fontRef idx="minor"/>
          </p:style>
        </p:sp>
        <p:sp>
          <p:nvSpPr>
            <p:cNvPr id="867" name="CustomShape 9"/>
            <p:cNvSpPr/>
            <p:nvPr/>
          </p:nvSpPr>
          <p:spPr>
            <a:xfrm>
              <a:off x="7745400" y="3051000"/>
              <a:ext cx="30960" cy="43200"/>
            </a:xfrm>
            <a:custGeom>
              <a:avLst/>
              <a:gdLst/>
              <a:ahLst/>
              <a:rect l="l" t="t" r="r" b="b"/>
              <a:pathLst>
                <a:path w="31750" h="43814">
                  <a:moveTo>
                    <a:pt x="31449" y="43224"/>
                  </a:moveTo>
                  <a:lnTo>
                    <a:pt x="15724" y="0"/>
                  </a:lnTo>
                  <a:lnTo>
                    <a:pt x="0" y="43224"/>
                  </a:lnTo>
                  <a:lnTo>
                    <a:pt x="31449" y="43224"/>
                  </a:lnTo>
                  <a:close/>
                </a:path>
              </a:pathLst>
            </a:custGeom>
            <a:noFill/>
            <a:ln w="9360">
              <a:solidFill>
                <a:srgbClr val="497cba"/>
              </a:solidFill>
              <a:round/>
            </a:ln>
          </p:spPr>
          <p:style>
            <a:lnRef idx="0"/>
            <a:fillRef idx="0"/>
            <a:effectRef idx="0"/>
            <a:fontRef idx="minor"/>
          </p:style>
        </p:sp>
        <p:sp>
          <p:nvSpPr>
            <p:cNvPr id="868" name="CustomShape 10"/>
            <p:cNvSpPr/>
            <p:nvPr/>
          </p:nvSpPr>
          <p:spPr>
            <a:xfrm>
              <a:off x="7608600" y="3611160"/>
              <a:ext cx="380160" cy="360"/>
            </a:xfrm>
            <a:custGeom>
              <a:avLst/>
              <a:gdLst/>
              <a:ahLst/>
              <a:rect l="l" t="t" r="r" b="b"/>
              <a:pathLst>
                <a:path w="381000" h="0">
                  <a:moveTo>
                    <a:pt x="0" y="0"/>
                  </a:moveTo>
                  <a:lnTo>
                    <a:pt x="380999" y="0"/>
                  </a:lnTo>
                </a:path>
              </a:pathLst>
            </a:custGeom>
            <a:noFill/>
            <a:ln w="9360">
              <a:solidFill>
                <a:srgbClr val="497cba"/>
              </a:solidFill>
              <a:round/>
            </a:ln>
          </p:spPr>
          <p:style>
            <a:lnRef idx="0"/>
            <a:fillRef idx="0"/>
            <a:effectRef idx="0"/>
            <a:fontRef idx="minor"/>
          </p:style>
        </p:sp>
      </p:grpSp>
      <p:sp>
        <p:nvSpPr>
          <p:cNvPr id="869" name="CustomShape 11"/>
          <p:cNvSpPr/>
          <p:nvPr/>
        </p:nvSpPr>
        <p:spPr>
          <a:xfrm>
            <a:off x="6816600" y="3764160"/>
            <a:ext cx="1778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A</a:t>
            </a:r>
            <a:endParaRPr b="0" lang="en-US" sz="1800" spc="-1" strike="noStrike">
              <a:latin typeface="Arial"/>
            </a:endParaRPr>
          </a:p>
        </p:txBody>
      </p:sp>
      <p:sp>
        <p:nvSpPr>
          <p:cNvPr id="870" name="CustomShape 12"/>
          <p:cNvSpPr/>
          <p:nvPr/>
        </p:nvSpPr>
        <p:spPr>
          <a:xfrm>
            <a:off x="434880" y="4259520"/>
            <a:ext cx="3422520" cy="220536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Step2: Merge cell E and A, to</a:t>
            </a:r>
            <a:r>
              <a:rPr b="0" lang="en-US" sz="1800" spc="-109" strike="noStrike">
                <a:solidFill>
                  <a:srgbClr val="000000"/>
                </a:solidFill>
                <a:latin typeface="Arial"/>
                <a:ea typeface="DejaVu Sans"/>
              </a:rPr>
              <a:t> </a:t>
            </a:r>
            <a:r>
              <a:rPr b="0" lang="en-US" sz="1800" spc="-1" strike="noStrike">
                <a:solidFill>
                  <a:srgbClr val="000000"/>
                </a:solidFill>
                <a:latin typeface="Arial"/>
                <a:ea typeface="DejaVu Sans"/>
              </a:rPr>
              <a:t>find  the distance between EA and C,  We need to</a:t>
            </a:r>
            <a:r>
              <a:rPr b="0" lang="en-US" sz="1800" spc="-9" strike="noStrike">
                <a:solidFill>
                  <a:srgbClr val="000000"/>
                </a:solidFill>
                <a:latin typeface="Arial"/>
                <a:ea typeface="DejaVu Sans"/>
              </a:rPr>
              <a:t> </a:t>
            </a:r>
            <a:r>
              <a:rPr b="0" lang="en-US" sz="1800" spc="-1" strike="noStrike">
                <a:solidFill>
                  <a:srgbClr val="000000"/>
                </a:solidFill>
                <a:latin typeface="Arial"/>
                <a:ea typeface="DejaVu Sans"/>
              </a:rPr>
              <a:t>find</a:t>
            </a:r>
            <a:endParaRPr b="0" lang="en-US" sz="1800" spc="-1" strike="noStrike">
              <a:latin typeface="Arial"/>
            </a:endParaRPr>
          </a:p>
          <a:p>
            <a:pPr marL="12600">
              <a:lnSpc>
                <a:spcPct val="100000"/>
              </a:lnSpc>
            </a:pPr>
            <a:r>
              <a:rPr b="0" lang="en-US" sz="1800" spc="-1" strike="noStrike">
                <a:solidFill>
                  <a:srgbClr val="000000"/>
                </a:solidFill>
                <a:latin typeface="Arial"/>
                <a:ea typeface="DejaVu Sans"/>
              </a:rPr>
              <a:t>Min dist [ {E,A}, C]  Min dist [ (E,C),</a:t>
            </a:r>
            <a:r>
              <a:rPr b="0" lang="en-US" sz="1800" spc="-106" strike="noStrike">
                <a:solidFill>
                  <a:srgbClr val="000000"/>
                </a:solidFill>
                <a:latin typeface="Arial"/>
                <a:ea typeface="DejaVu Sans"/>
              </a:rPr>
              <a:t> </a:t>
            </a:r>
            <a:r>
              <a:rPr b="0" lang="en-US" sz="1800" spc="-1" strike="noStrike">
                <a:solidFill>
                  <a:srgbClr val="000000"/>
                </a:solidFill>
                <a:latin typeface="Arial"/>
                <a:ea typeface="DejaVu Sans"/>
              </a:rPr>
              <a:t>(A,C)]  Min dist [2,2] =</a:t>
            </a:r>
            <a:r>
              <a:rPr b="0" lang="en-US" sz="1800" spc="-35" strike="noStrike">
                <a:solidFill>
                  <a:srgbClr val="000000"/>
                </a:solidFill>
                <a:latin typeface="Arial"/>
                <a:ea typeface="DejaVu Sans"/>
              </a:rPr>
              <a:t> </a:t>
            </a:r>
            <a:r>
              <a:rPr b="0" lang="en-US" sz="1800" spc="-1" strike="noStrike">
                <a:solidFill>
                  <a:srgbClr val="000000"/>
                </a:solidFill>
                <a:latin typeface="Arial"/>
                <a:ea typeface="DejaVu Sans"/>
              </a:rPr>
              <a:t>2</a:t>
            </a:r>
            <a:endParaRPr b="0" lang="en-US" sz="1800" spc="-1" strike="noStrike">
              <a:latin typeface="Arial"/>
            </a:endParaRPr>
          </a:p>
          <a:p>
            <a:pPr marL="12600">
              <a:lnSpc>
                <a:spcPct val="100000"/>
              </a:lnSpc>
            </a:pPr>
            <a:r>
              <a:rPr b="0" lang="en-US" sz="1800" spc="-1" strike="noStrike">
                <a:solidFill>
                  <a:srgbClr val="000000"/>
                </a:solidFill>
                <a:latin typeface="Arial"/>
                <a:ea typeface="DejaVu Sans"/>
              </a:rPr>
              <a:t>Likewise you need to find it for  EA,B and</a:t>
            </a:r>
            <a:r>
              <a:rPr b="0" lang="en-US" sz="1800" spc="-15" strike="noStrike">
                <a:solidFill>
                  <a:srgbClr val="000000"/>
                </a:solidFill>
                <a:latin typeface="Arial"/>
                <a:ea typeface="DejaVu Sans"/>
              </a:rPr>
              <a:t> </a:t>
            </a:r>
            <a:r>
              <a:rPr b="0" lang="en-US" sz="1800" spc="-1" strike="noStrike">
                <a:solidFill>
                  <a:srgbClr val="000000"/>
                </a:solidFill>
                <a:latin typeface="Arial"/>
                <a:ea typeface="DejaVu Sans"/>
              </a:rPr>
              <a:t>EA,D</a:t>
            </a:r>
            <a:endParaRPr b="0" lang="en-US" sz="1800" spc="-1" strike="noStrike">
              <a:latin typeface="Arial"/>
            </a:endParaRPr>
          </a:p>
        </p:txBody>
      </p:sp>
      <p:graphicFrame>
        <p:nvGraphicFramePr>
          <p:cNvPr id="871" name="Table 13"/>
          <p:cNvGraphicFramePr/>
          <p:nvPr/>
        </p:nvGraphicFramePr>
        <p:xfrm>
          <a:off x="4946760" y="4236120"/>
          <a:ext cx="3342600" cy="2158200"/>
        </p:xfrm>
        <a:graphic>
          <a:graphicData uri="http://schemas.openxmlformats.org/drawingml/2006/table">
            <a:tbl>
              <a:tblPr/>
              <a:tblGrid>
                <a:gridCol w="668520"/>
                <a:gridCol w="668520"/>
                <a:gridCol w="668520"/>
                <a:gridCol w="668520"/>
                <a:gridCol w="668880"/>
              </a:tblGrid>
              <a:tr h="43164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r h="43200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bl>
          </a:graphicData>
        </a:graphic>
      </p:graphicFrame>
      <p:sp>
        <p:nvSpPr>
          <p:cNvPr id="872" name="CustomShape 1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179759F-BB38-47BA-ADD6-8FBBD7DBBF37}"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216000" y="452160"/>
            <a:ext cx="57963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Agglomerative </a:t>
            </a:r>
            <a:r>
              <a:rPr b="1" lang="en-US" sz="3200" spc="-1" strike="noStrike">
                <a:solidFill>
                  <a:srgbClr val="000000"/>
                </a:solidFill>
                <a:latin typeface="Calibri"/>
              </a:rPr>
              <a:t>Clustering</a:t>
            </a:r>
            <a:r>
              <a:rPr b="1" lang="en-US" sz="3200" spc="-75" strike="noStrike">
                <a:solidFill>
                  <a:srgbClr val="000000"/>
                </a:solidFill>
                <a:latin typeface="Calibri"/>
              </a:rPr>
              <a:t> </a:t>
            </a:r>
            <a:r>
              <a:rPr b="1" lang="en-US" sz="3200" spc="-1" strike="noStrike">
                <a:solidFill>
                  <a:srgbClr val="000000"/>
                </a:solidFill>
                <a:latin typeface="Calibri"/>
              </a:rPr>
              <a:t>Example</a:t>
            </a:r>
            <a:endParaRPr b="0" lang="en-US" sz="3200" spc="-1" strike="noStrike">
              <a:latin typeface="Arial"/>
            </a:endParaRPr>
          </a:p>
        </p:txBody>
      </p:sp>
      <p:sp>
        <p:nvSpPr>
          <p:cNvPr id="874" name="CustomShape 2"/>
          <p:cNvSpPr/>
          <p:nvPr/>
        </p:nvSpPr>
        <p:spPr>
          <a:xfrm>
            <a:off x="4157280" y="1658160"/>
            <a:ext cx="2983320" cy="126864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Again Find out the smallest  distance except 0, here it is 1  between B and</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C</a:t>
            </a:r>
            <a:endParaRPr b="0" lang="en-US" sz="1800" spc="-1" strike="noStrike">
              <a:latin typeface="Arial"/>
            </a:endParaRPr>
          </a:p>
          <a:p>
            <a:pPr marL="12600">
              <a:lnSpc>
                <a:spcPct val="100000"/>
              </a:lnSpc>
              <a:spcBef>
                <a:spcPts val="1264"/>
              </a:spcBef>
            </a:pPr>
            <a:r>
              <a:rPr b="0" lang="en-US" sz="1800" spc="-1" strike="noStrike">
                <a:solidFill>
                  <a:srgbClr val="000000"/>
                </a:solidFill>
                <a:latin typeface="Arial"/>
                <a:ea typeface="DejaVu Sans"/>
              </a:rPr>
              <a:t>So, dendrogram will</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be</a:t>
            </a:r>
            <a:endParaRPr b="0" lang="en-US" sz="1800" spc="-1" strike="noStrike">
              <a:latin typeface="Arial"/>
            </a:endParaRPr>
          </a:p>
        </p:txBody>
      </p:sp>
      <p:sp>
        <p:nvSpPr>
          <p:cNvPr id="875" name="CustomShape 3"/>
          <p:cNvSpPr/>
          <p:nvPr/>
        </p:nvSpPr>
        <p:spPr>
          <a:xfrm>
            <a:off x="434880" y="4259520"/>
            <a:ext cx="3553920" cy="2484360"/>
          </a:xfrm>
          <a:prstGeom prst="rect">
            <a:avLst/>
          </a:prstGeom>
          <a:noFill/>
          <a:ln>
            <a:noFill/>
          </a:ln>
        </p:spPr>
        <p:style>
          <a:lnRef idx="0"/>
          <a:fillRef idx="0"/>
          <a:effectRef idx="0"/>
          <a:fontRef idx="minor"/>
        </p:style>
        <p:txBody>
          <a:bodyPr lIns="0" rIns="0" tIns="10800" bIns="0"/>
          <a:p>
            <a:pPr marL="12600" algn="just">
              <a:lnSpc>
                <a:spcPct val="100000"/>
              </a:lnSpc>
              <a:spcBef>
                <a:spcPts val="85"/>
              </a:spcBef>
            </a:pPr>
            <a:r>
              <a:rPr b="0" lang="en-US" sz="1800" spc="-1" strike="noStrike">
                <a:solidFill>
                  <a:srgbClr val="000000"/>
                </a:solidFill>
                <a:latin typeface="Arial"/>
                <a:ea typeface="DejaVu Sans"/>
              </a:rPr>
              <a:t>Merge cell B and C, to find</a:t>
            </a:r>
            <a:r>
              <a:rPr b="0" lang="en-US" sz="1800" spc="-100" strike="noStrike">
                <a:solidFill>
                  <a:srgbClr val="000000"/>
                </a:solidFill>
                <a:latin typeface="Arial"/>
                <a:ea typeface="DejaVu Sans"/>
              </a:rPr>
              <a:t> </a:t>
            </a:r>
            <a:r>
              <a:rPr b="0" lang="en-US" sz="1800" spc="-1" strike="noStrike">
                <a:solidFill>
                  <a:srgbClr val="000000"/>
                </a:solidFill>
                <a:latin typeface="Arial"/>
                <a:ea typeface="DejaVu Sans"/>
              </a:rPr>
              <a:t>the  distance between EA and BC,  We need to</a:t>
            </a:r>
            <a:r>
              <a:rPr b="0" lang="en-US" sz="1800" spc="-9" strike="noStrike">
                <a:solidFill>
                  <a:srgbClr val="000000"/>
                </a:solidFill>
                <a:latin typeface="Arial"/>
                <a:ea typeface="DejaVu Sans"/>
              </a:rPr>
              <a:t> </a:t>
            </a:r>
            <a:r>
              <a:rPr b="0" lang="en-US" sz="1800" spc="-1" strike="noStrike">
                <a:solidFill>
                  <a:srgbClr val="000000"/>
                </a:solidFill>
                <a:latin typeface="Arial"/>
                <a:ea typeface="DejaVu Sans"/>
              </a:rPr>
              <a:t>find</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 {E,A},</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{B,C}]</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 (E,B), (E,C), (A,B),</a:t>
            </a:r>
            <a:r>
              <a:rPr b="0" lang="en-US" sz="1800" spc="-114" strike="noStrike">
                <a:solidFill>
                  <a:srgbClr val="000000"/>
                </a:solidFill>
                <a:latin typeface="Arial"/>
                <a:ea typeface="DejaVu Sans"/>
              </a:rPr>
              <a:t> </a:t>
            </a:r>
            <a:r>
              <a:rPr b="0" lang="en-US" sz="1800" spc="-1" strike="noStrike">
                <a:solidFill>
                  <a:srgbClr val="000000"/>
                </a:solidFill>
                <a:latin typeface="Arial"/>
                <a:ea typeface="DejaVu Sans"/>
              </a:rPr>
              <a:t>(A,C)]</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[2,2,2,5] =</a:t>
            </a:r>
            <a:r>
              <a:rPr b="0" lang="en-US" sz="1800" spc="-21" strike="noStrike">
                <a:solidFill>
                  <a:srgbClr val="000000"/>
                </a:solidFill>
                <a:latin typeface="Arial"/>
                <a:ea typeface="DejaVu Sans"/>
              </a:rPr>
              <a:t> </a:t>
            </a:r>
            <a:r>
              <a:rPr b="0" lang="en-US" sz="1800" spc="-1" strike="noStrike">
                <a:solidFill>
                  <a:srgbClr val="000000"/>
                </a:solidFill>
                <a:latin typeface="Arial"/>
                <a:ea typeface="DejaVu Sans"/>
              </a:rPr>
              <a:t>2</a:t>
            </a:r>
            <a:endParaRPr b="0" lang="en-US" sz="1800" spc="-1" strike="noStrike">
              <a:latin typeface="Arial"/>
            </a:endParaRPr>
          </a:p>
          <a:p>
            <a:pPr marL="12600">
              <a:lnSpc>
                <a:spcPct val="100000"/>
              </a:lnSpc>
            </a:pPr>
            <a:r>
              <a:rPr b="0" lang="en-US" sz="1800" spc="-1" strike="noStrike">
                <a:solidFill>
                  <a:srgbClr val="000000"/>
                </a:solidFill>
                <a:latin typeface="Arial"/>
                <a:ea typeface="DejaVu Sans"/>
              </a:rPr>
              <a:t>Likewise you need to find it for BC  and</a:t>
            </a:r>
            <a:r>
              <a:rPr b="0" lang="en-US" sz="1800" spc="-7" strike="noStrike">
                <a:solidFill>
                  <a:srgbClr val="000000"/>
                </a:solidFill>
                <a:latin typeface="Arial"/>
                <a:ea typeface="DejaVu Sans"/>
              </a:rPr>
              <a:t> </a:t>
            </a:r>
            <a:r>
              <a:rPr b="0" lang="en-US" sz="1800" spc="-1" strike="noStrike">
                <a:solidFill>
                  <a:srgbClr val="000000"/>
                </a:solidFill>
                <a:latin typeface="Arial"/>
                <a:ea typeface="DejaVu Sans"/>
              </a:rPr>
              <a:t>D</a:t>
            </a:r>
            <a:endParaRPr b="0" lang="en-US" sz="1800" spc="-1" strike="noStrike">
              <a:latin typeface="Arial"/>
            </a:endParaRPr>
          </a:p>
        </p:txBody>
      </p:sp>
      <p:graphicFrame>
        <p:nvGraphicFramePr>
          <p:cNvPr id="876" name="Table 4"/>
          <p:cNvGraphicFramePr/>
          <p:nvPr/>
        </p:nvGraphicFramePr>
        <p:xfrm>
          <a:off x="4946760" y="4236120"/>
          <a:ext cx="2673720" cy="1726560"/>
        </p:xfrm>
        <a:graphic>
          <a:graphicData uri="http://schemas.openxmlformats.org/drawingml/2006/table">
            <a:tbl>
              <a:tblPr/>
              <a:tblGrid>
                <a:gridCol w="668520"/>
                <a:gridCol w="668520"/>
                <a:gridCol w="668520"/>
                <a:gridCol w="668520"/>
              </a:tblGrid>
              <a:tr h="43164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200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bl>
          </a:graphicData>
        </a:graphic>
      </p:graphicFrame>
      <p:graphicFrame>
        <p:nvGraphicFramePr>
          <p:cNvPr id="877" name="Table 5"/>
          <p:cNvGraphicFramePr/>
          <p:nvPr/>
        </p:nvGraphicFramePr>
        <p:xfrm>
          <a:off x="355680" y="1635480"/>
          <a:ext cx="3342600" cy="2158200"/>
        </p:xfrm>
        <a:graphic>
          <a:graphicData uri="http://schemas.openxmlformats.org/drawingml/2006/table">
            <a:tbl>
              <a:tblPr/>
              <a:tblGrid>
                <a:gridCol w="668520"/>
                <a:gridCol w="668520"/>
                <a:gridCol w="668520"/>
                <a:gridCol w="668520"/>
                <a:gridCol w="668880"/>
              </a:tblGrid>
              <a:tr h="431640">
                <a:tc>
                  <a:txBody>
                    <a:bodyPr/>
                    <a:p>
                      <a:pPr marL="8568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568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5680">
                        <a:lnSpc>
                          <a:spcPct val="100000"/>
                        </a:lnSpc>
                        <a:spcBef>
                          <a:spcPts val="224"/>
                        </a:spcBef>
                      </a:pPr>
                      <a:r>
                        <a:rPr b="1" lang="en-US" sz="1800" spc="-1" strike="noStrike">
                          <a:solidFill>
                            <a:srgbClr val="000000"/>
                          </a:solidFill>
                          <a:latin typeface="Arial"/>
                        </a:rPr>
                        <a:t>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1640">
                <a:tc>
                  <a:txBody>
                    <a:bodyPr/>
                    <a:p>
                      <a:pPr marL="85680">
                        <a:lnSpc>
                          <a:spcPct val="100000"/>
                        </a:lnSpc>
                        <a:spcBef>
                          <a:spcPts val="224"/>
                        </a:spcBef>
                      </a:pPr>
                      <a:r>
                        <a:rPr b="1" lang="en-US" sz="1800" spc="-1" strike="noStrike">
                          <a:solidFill>
                            <a:srgbClr val="000000"/>
                          </a:solidFill>
                          <a:latin typeface="Arial"/>
                        </a:rPr>
                        <a:t>B</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r h="432000">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bl>
          </a:graphicData>
        </a:graphic>
      </p:graphicFrame>
      <p:sp>
        <p:nvSpPr>
          <p:cNvPr id="878" name="CustomShape 6"/>
          <p:cNvSpPr/>
          <p:nvPr/>
        </p:nvSpPr>
        <p:spPr>
          <a:xfrm>
            <a:off x="4127760" y="3290040"/>
            <a:ext cx="1828080" cy="380160"/>
          </a:xfrm>
          <a:custGeom>
            <a:avLst/>
            <a:gdLst/>
            <a:ahLst/>
            <a:rect l="l" t="t" r="r" b="b"/>
            <a:pathLst>
              <a:path w="1828800" h="381000">
                <a:moveTo>
                  <a:pt x="0" y="0"/>
                </a:moveTo>
                <a:lnTo>
                  <a:pt x="1828796" y="0"/>
                </a:lnTo>
                <a:moveTo>
                  <a:pt x="0" y="0"/>
                </a:moveTo>
                <a:lnTo>
                  <a:pt x="0" y="380999"/>
                </a:lnTo>
                <a:moveTo>
                  <a:pt x="1809446" y="0"/>
                </a:moveTo>
                <a:lnTo>
                  <a:pt x="1809446" y="380999"/>
                </a:lnTo>
              </a:path>
            </a:pathLst>
          </a:custGeom>
          <a:noFill/>
          <a:ln w="9360">
            <a:solidFill>
              <a:srgbClr val="497cba"/>
            </a:solidFill>
            <a:round/>
          </a:ln>
        </p:spPr>
        <p:style>
          <a:lnRef idx="0"/>
          <a:fillRef idx="0"/>
          <a:effectRef idx="0"/>
          <a:fontRef idx="minor"/>
        </p:style>
      </p:sp>
      <p:sp>
        <p:nvSpPr>
          <p:cNvPr id="879" name="CustomShape 7"/>
          <p:cNvSpPr/>
          <p:nvPr/>
        </p:nvSpPr>
        <p:spPr>
          <a:xfrm>
            <a:off x="4059720" y="3663360"/>
            <a:ext cx="1778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E</a:t>
            </a:r>
            <a:endParaRPr b="0" lang="en-US" sz="1800" spc="-1" strike="noStrike">
              <a:latin typeface="Arial"/>
            </a:endParaRPr>
          </a:p>
        </p:txBody>
      </p:sp>
      <p:sp>
        <p:nvSpPr>
          <p:cNvPr id="880" name="CustomShape 8"/>
          <p:cNvSpPr/>
          <p:nvPr/>
        </p:nvSpPr>
        <p:spPr>
          <a:xfrm>
            <a:off x="8613360" y="3174120"/>
            <a:ext cx="15228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1</a:t>
            </a:r>
            <a:endParaRPr b="0" lang="en-US" sz="1800" spc="-1" strike="noStrike">
              <a:latin typeface="Arial"/>
            </a:endParaRPr>
          </a:p>
        </p:txBody>
      </p:sp>
      <p:grpSp>
        <p:nvGrpSpPr>
          <p:cNvPr id="881" name="Group 9"/>
          <p:cNvGrpSpPr/>
          <p:nvPr/>
        </p:nvGrpSpPr>
        <p:grpSpPr>
          <a:xfrm>
            <a:off x="8115120" y="2819160"/>
            <a:ext cx="380160" cy="973440"/>
            <a:chOff x="8115120" y="2819160"/>
            <a:chExt cx="380160" cy="973440"/>
          </a:xfrm>
        </p:grpSpPr>
        <p:sp>
          <p:nvSpPr>
            <p:cNvPr id="882" name="CustomShape 10"/>
            <p:cNvSpPr/>
            <p:nvPr/>
          </p:nvSpPr>
          <p:spPr>
            <a:xfrm>
              <a:off x="8294400" y="2862360"/>
              <a:ext cx="360" cy="930240"/>
            </a:xfrm>
            <a:custGeom>
              <a:avLst/>
              <a:gdLst/>
              <a:ahLst/>
              <a:rect l="l" t="t" r="r" b="b"/>
              <a:pathLst>
                <a:path w="0" h="930910">
                  <a:moveTo>
                    <a:pt x="0" y="930623"/>
                  </a:moveTo>
                  <a:lnTo>
                    <a:pt x="0" y="0"/>
                  </a:lnTo>
                </a:path>
              </a:pathLst>
            </a:custGeom>
            <a:noFill/>
            <a:ln w="9360">
              <a:solidFill>
                <a:srgbClr val="497cba"/>
              </a:solidFill>
              <a:round/>
            </a:ln>
          </p:spPr>
          <p:style>
            <a:lnRef idx="0"/>
            <a:fillRef idx="0"/>
            <a:effectRef idx="0"/>
            <a:fontRef idx="minor"/>
          </p:style>
        </p:sp>
        <p:sp>
          <p:nvSpPr>
            <p:cNvPr id="883" name="CustomShape 11"/>
            <p:cNvSpPr/>
            <p:nvPr/>
          </p:nvSpPr>
          <p:spPr>
            <a:xfrm>
              <a:off x="8278560" y="2819160"/>
              <a:ext cx="30960" cy="43200"/>
            </a:xfrm>
            <a:custGeom>
              <a:avLst/>
              <a:gdLst/>
              <a:ahLst/>
              <a:rect l="l" t="t" r="r" b="b"/>
              <a:pathLst>
                <a:path w="31750" h="43814">
                  <a:moveTo>
                    <a:pt x="31474" y="43224"/>
                  </a:moveTo>
                  <a:lnTo>
                    <a:pt x="0" y="43224"/>
                  </a:lnTo>
                  <a:lnTo>
                    <a:pt x="15749" y="0"/>
                  </a:lnTo>
                  <a:lnTo>
                    <a:pt x="31474" y="43224"/>
                  </a:lnTo>
                  <a:close/>
                </a:path>
              </a:pathLst>
            </a:custGeom>
            <a:solidFill>
              <a:srgbClr val="497cba"/>
            </a:solidFill>
            <a:ln>
              <a:noFill/>
            </a:ln>
          </p:spPr>
          <p:style>
            <a:lnRef idx="0"/>
            <a:fillRef idx="0"/>
            <a:effectRef idx="0"/>
            <a:fontRef idx="minor"/>
          </p:style>
        </p:sp>
        <p:sp>
          <p:nvSpPr>
            <p:cNvPr id="884" name="CustomShape 12"/>
            <p:cNvSpPr/>
            <p:nvPr/>
          </p:nvSpPr>
          <p:spPr>
            <a:xfrm>
              <a:off x="8278560" y="2819160"/>
              <a:ext cx="30960" cy="43200"/>
            </a:xfrm>
            <a:custGeom>
              <a:avLst/>
              <a:gdLst/>
              <a:ahLst/>
              <a:rect l="l" t="t" r="r" b="b"/>
              <a:pathLst>
                <a:path w="31750" h="43814">
                  <a:moveTo>
                    <a:pt x="31474" y="43224"/>
                  </a:moveTo>
                  <a:lnTo>
                    <a:pt x="15749" y="0"/>
                  </a:lnTo>
                  <a:lnTo>
                    <a:pt x="0" y="43224"/>
                  </a:lnTo>
                  <a:lnTo>
                    <a:pt x="31474" y="43224"/>
                  </a:lnTo>
                  <a:close/>
                </a:path>
              </a:pathLst>
            </a:custGeom>
            <a:noFill/>
            <a:ln w="9360">
              <a:solidFill>
                <a:srgbClr val="497cba"/>
              </a:solidFill>
              <a:round/>
            </a:ln>
          </p:spPr>
          <p:style>
            <a:lnRef idx="0"/>
            <a:fillRef idx="0"/>
            <a:effectRef idx="0"/>
            <a:fontRef idx="minor"/>
          </p:style>
        </p:sp>
        <p:sp>
          <p:nvSpPr>
            <p:cNvPr id="885" name="CustomShape 13"/>
            <p:cNvSpPr/>
            <p:nvPr/>
          </p:nvSpPr>
          <p:spPr>
            <a:xfrm>
              <a:off x="8115120" y="3342600"/>
              <a:ext cx="380160" cy="360"/>
            </a:xfrm>
            <a:custGeom>
              <a:avLst/>
              <a:gdLst/>
              <a:ahLst/>
              <a:rect l="l" t="t" r="r" b="b"/>
              <a:pathLst>
                <a:path w="381000" h="0">
                  <a:moveTo>
                    <a:pt x="0" y="0"/>
                  </a:moveTo>
                  <a:lnTo>
                    <a:pt x="380999" y="0"/>
                  </a:lnTo>
                </a:path>
              </a:pathLst>
            </a:custGeom>
            <a:noFill/>
            <a:ln w="9360">
              <a:solidFill>
                <a:srgbClr val="497cba"/>
              </a:solidFill>
              <a:round/>
            </a:ln>
          </p:spPr>
          <p:style>
            <a:lnRef idx="0"/>
            <a:fillRef idx="0"/>
            <a:effectRef idx="0"/>
            <a:fontRef idx="minor"/>
          </p:style>
        </p:sp>
      </p:grpSp>
      <p:sp>
        <p:nvSpPr>
          <p:cNvPr id="886" name="CustomShape 14"/>
          <p:cNvSpPr/>
          <p:nvPr/>
        </p:nvSpPr>
        <p:spPr>
          <a:xfrm>
            <a:off x="6084000" y="3276720"/>
            <a:ext cx="1833840" cy="380160"/>
          </a:xfrm>
          <a:custGeom>
            <a:avLst/>
            <a:gdLst/>
            <a:ahLst/>
            <a:rect l="l" t="t" r="r" b="b"/>
            <a:pathLst>
              <a:path w="1834515" h="381000">
                <a:moveTo>
                  <a:pt x="5399" y="0"/>
                </a:moveTo>
                <a:lnTo>
                  <a:pt x="1834196" y="0"/>
                </a:lnTo>
                <a:moveTo>
                  <a:pt x="0" y="0"/>
                </a:moveTo>
                <a:lnTo>
                  <a:pt x="0" y="380999"/>
                </a:lnTo>
                <a:moveTo>
                  <a:pt x="1830796" y="0"/>
                </a:moveTo>
                <a:lnTo>
                  <a:pt x="1830796" y="380999"/>
                </a:lnTo>
              </a:path>
            </a:pathLst>
          </a:custGeom>
          <a:noFill/>
          <a:ln w="9360">
            <a:solidFill>
              <a:srgbClr val="497cba"/>
            </a:solidFill>
            <a:round/>
          </a:ln>
        </p:spPr>
        <p:style>
          <a:lnRef idx="0"/>
          <a:fillRef idx="0"/>
          <a:effectRef idx="0"/>
          <a:fontRef idx="minor"/>
        </p:style>
      </p:sp>
      <p:sp>
        <p:nvSpPr>
          <p:cNvPr id="887" name="CustomShape 15"/>
          <p:cNvSpPr/>
          <p:nvPr/>
        </p:nvSpPr>
        <p:spPr>
          <a:xfrm>
            <a:off x="5850360" y="3656880"/>
            <a:ext cx="386640" cy="423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A</a:t>
            </a:r>
            <a:r>
              <a:rPr b="0" lang="en-US" sz="1800" spc="-134" strike="noStrike">
                <a:solidFill>
                  <a:srgbClr val="000000"/>
                </a:solidFill>
                <a:latin typeface="Arial"/>
                <a:ea typeface="DejaVu Sans"/>
              </a:rPr>
              <a:t> </a:t>
            </a:r>
            <a:r>
              <a:rPr b="0" lang="en-US" sz="2700" spc="-1" strike="noStrike" baseline="1000">
                <a:solidFill>
                  <a:srgbClr val="000000"/>
                </a:solidFill>
                <a:latin typeface="Arial"/>
                <a:ea typeface="DejaVu Sans"/>
              </a:rPr>
              <a:t>B</a:t>
            </a:r>
            <a:endParaRPr b="0" lang="en-US" sz="2700" spc="-1" strike="noStrike">
              <a:latin typeface="Arial"/>
            </a:endParaRPr>
          </a:p>
        </p:txBody>
      </p:sp>
      <p:sp>
        <p:nvSpPr>
          <p:cNvPr id="888" name="CustomShape 16"/>
          <p:cNvSpPr/>
          <p:nvPr/>
        </p:nvSpPr>
        <p:spPr>
          <a:xfrm>
            <a:off x="7814880" y="3645720"/>
            <a:ext cx="18972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C</a:t>
            </a:r>
            <a:endParaRPr b="0" lang="en-US" sz="1800" spc="-1" strike="noStrike">
              <a:latin typeface="Arial"/>
            </a:endParaRPr>
          </a:p>
        </p:txBody>
      </p:sp>
      <p:sp>
        <p:nvSpPr>
          <p:cNvPr id="889" name="CustomShape 17"/>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5E83F03-EA9F-410B-9D1B-AB6DFA2EE7CE}"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28560" y="171000"/>
            <a:ext cx="7886160" cy="548640"/>
          </a:xfrm>
          <a:prstGeom prst="rect">
            <a:avLst/>
          </a:prstGeom>
          <a:noFill/>
          <a:ln>
            <a:noFill/>
          </a:ln>
        </p:spPr>
        <p:style>
          <a:lnRef idx="0"/>
          <a:fillRef idx="0"/>
          <a:effectRef idx="0"/>
          <a:fontRef idx="minor"/>
        </p:style>
        <p:txBody>
          <a:bodyPr lIns="92160" rIns="92160" tIns="46080" bIns="46080" anchor="ctr">
            <a:normAutofit/>
          </a:bodyPr>
          <a:p>
            <a:pPr>
              <a:lnSpc>
                <a:spcPct val="100000"/>
              </a:lnSpc>
            </a:pPr>
            <a:r>
              <a:rPr b="1" lang="en-US" sz="3200" spc="-1" strike="noStrike">
                <a:solidFill>
                  <a:srgbClr val="000000"/>
                </a:solidFill>
                <a:latin typeface="Calibri"/>
              </a:rPr>
              <a:t>Quality: What Is Good Clustering?</a:t>
            </a:r>
            <a:endParaRPr b="0" lang="en-US" sz="3200" spc="-1" strike="noStrike">
              <a:latin typeface="Arial"/>
            </a:endParaRPr>
          </a:p>
        </p:txBody>
      </p:sp>
      <p:sp>
        <p:nvSpPr>
          <p:cNvPr id="327" name="CustomShape 2"/>
          <p:cNvSpPr/>
          <p:nvPr/>
        </p:nvSpPr>
        <p:spPr>
          <a:xfrm>
            <a:off x="628560" y="1294560"/>
            <a:ext cx="7886160" cy="4497120"/>
          </a:xfrm>
          <a:prstGeom prst="rect">
            <a:avLst/>
          </a:prstGeom>
          <a:noFill/>
          <a:ln>
            <a:noFill/>
          </a:ln>
        </p:spPr>
        <p:style>
          <a:lnRef idx="0"/>
          <a:fillRef idx="0"/>
          <a:effectRef idx="0"/>
          <a:fontRef idx="minor"/>
        </p:style>
        <p:txBody>
          <a:bodyPr lIns="92160" rIns="92160" tIns="46080" bIns="46080">
            <a:normAutofit/>
          </a:bodyPr>
          <a:p>
            <a:pPr>
              <a:lnSpc>
                <a:spcPct val="130000"/>
              </a:lnSpc>
            </a:pPr>
            <a:r>
              <a:rPr b="0" lang="en-US" sz="2400" spc="-1" strike="noStrike">
                <a:solidFill>
                  <a:srgbClr val="000000"/>
                </a:solidFill>
                <a:latin typeface="Calibri"/>
              </a:rPr>
              <a:t>A </a:t>
            </a:r>
            <a:r>
              <a:rPr b="0" lang="en-US" sz="2400" spc="-1" strike="noStrike" u="sng">
                <a:solidFill>
                  <a:srgbClr val="000000"/>
                </a:solidFill>
                <a:uFillTx/>
                <a:latin typeface="Calibri"/>
              </a:rPr>
              <a:t>good clustering</a:t>
            </a:r>
            <a:r>
              <a:rPr b="0" lang="en-US" sz="2400" spc="-1" strike="noStrike">
                <a:solidFill>
                  <a:srgbClr val="000000"/>
                </a:solidFill>
                <a:latin typeface="Calibri"/>
              </a:rPr>
              <a:t> method will produce high quality clusters with</a:t>
            </a:r>
            <a:endParaRPr b="0" lang="en-US" sz="2400" spc="-1" strike="noStrike">
              <a:latin typeface="Arial"/>
            </a:endParaRPr>
          </a:p>
          <a:p>
            <a:pPr marL="457200">
              <a:lnSpc>
                <a:spcPct val="130000"/>
              </a:lnSpc>
            </a:pPr>
            <a:r>
              <a:rPr b="0" lang="en-US" sz="2400" spc="-1" strike="noStrike">
                <a:solidFill>
                  <a:srgbClr val="000000"/>
                </a:solidFill>
                <a:latin typeface="Calibri"/>
              </a:rPr>
              <a:t>    </a:t>
            </a:r>
            <a:r>
              <a:rPr b="0" lang="en-US" sz="2400" spc="-1" strike="noStrike">
                <a:solidFill>
                  <a:srgbClr val="000000"/>
                </a:solidFill>
                <a:latin typeface="Calibri"/>
              </a:rPr>
              <a:t>high intra-class similarity</a:t>
            </a:r>
            <a:endParaRPr b="0" lang="en-US" sz="2400" spc="-1" strike="noStrike">
              <a:latin typeface="Arial"/>
            </a:endParaRPr>
          </a:p>
          <a:p>
            <a:pPr marL="457200">
              <a:lnSpc>
                <a:spcPct val="130000"/>
              </a:lnSpc>
            </a:pPr>
            <a:r>
              <a:rPr b="0" lang="en-US" sz="2400" spc="-1" strike="noStrike">
                <a:solidFill>
                  <a:srgbClr val="000000"/>
                </a:solidFill>
                <a:latin typeface="Calibri"/>
              </a:rPr>
              <a:t>    </a:t>
            </a:r>
            <a:r>
              <a:rPr b="0" lang="en-US" sz="2400" spc="-1" strike="noStrike">
                <a:solidFill>
                  <a:srgbClr val="000000"/>
                </a:solidFill>
                <a:latin typeface="Calibri"/>
              </a:rPr>
              <a:t>low inter-class similarity </a:t>
            </a:r>
            <a:endParaRPr b="0" lang="en-US" sz="2400" spc="-1" strike="noStrike">
              <a:latin typeface="Arial"/>
            </a:endParaRPr>
          </a:p>
          <a:p>
            <a:pPr marL="457200">
              <a:lnSpc>
                <a:spcPct val="130000"/>
              </a:lnSpc>
            </a:pPr>
            <a:r>
              <a:rPr b="0" lang="en-US" sz="2400" spc="-1" strike="noStrike">
                <a:solidFill>
                  <a:srgbClr val="000000"/>
                </a:solidFill>
                <a:latin typeface="Calibri"/>
              </a:rPr>
              <a:t>The </a:t>
            </a:r>
            <a:r>
              <a:rPr b="0" lang="en-US" sz="2400" spc="-1" strike="noStrike" u="sng">
                <a:solidFill>
                  <a:srgbClr val="000000"/>
                </a:solidFill>
                <a:uFillTx/>
                <a:latin typeface="Calibri"/>
              </a:rPr>
              <a:t>quality</a:t>
            </a:r>
            <a:r>
              <a:rPr b="0" lang="en-US" sz="2400" spc="-1" strike="noStrike">
                <a:solidFill>
                  <a:srgbClr val="000000"/>
                </a:solidFill>
                <a:latin typeface="Calibri"/>
              </a:rPr>
              <a:t> of a clustering result depends on both the similarity measure used by the method and its implementation</a:t>
            </a:r>
            <a:endParaRPr b="0" lang="en-US" sz="2400" spc="-1" strike="noStrike">
              <a:latin typeface="Arial"/>
            </a:endParaRPr>
          </a:p>
          <a:p>
            <a:pPr marL="457200">
              <a:lnSpc>
                <a:spcPct val="130000"/>
              </a:lnSpc>
            </a:pPr>
            <a:r>
              <a:rPr b="0" lang="en-US" sz="2400" spc="-1" strike="noStrike">
                <a:solidFill>
                  <a:srgbClr val="000000"/>
                </a:solidFill>
                <a:latin typeface="Calibri"/>
              </a:rPr>
              <a:t>The </a:t>
            </a:r>
            <a:r>
              <a:rPr b="0" lang="en-US" sz="2400" spc="-1" strike="noStrike" u="sng">
                <a:solidFill>
                  <a:srgbClr val="000000"/>
                </a:solidFill>
                <a:uFillTx/>
                <a:latin typeface="Calibri"/>
              </a:rPr>
              <a:t>quality</a:t>
            </a:r>
            <a:r>
              <a:rPr b="0" lang="en-US" sz="2400" spc="-1" strike="noStrike">
                <a:solidFill>
                  <a:srgbClr val="000000"/>
                </a:solidFill>
                <a:latin typeface="Calibri"/>
              </a:rPr>
              <a:t> of a clustering method is also measured by its ability to discover some or all of the </a:t>
            </a:r>
            <a:r>
              <a:rPr b="0" lang="en-US" sz="2400" spc="-1" strike="noStrike" u="sng">
                <a:solidFill>
                  <a:srgbClr val="000000"/>
                </a:solidFill>
                <a:uFillTx/>
                <a:latin typeface="Calibri"/>
              </a:rPr>
              <a:t>hidden</a:t>
            </a:r>
            <a:r>
              <a:rPr b="0" lang="en-US" sz="2400" spc="-1" strike="noStrike">
                <a:solidFill>
                  <a:srgbClr val="000000"/>
                </a:solidFill>
                <a:latin typeface="Calibri"/>
              </a:rPr>
              <a:t> patterns</a:t>
            </a:r>
            <a:endParaRPr b="0" lang="en-US" sz="2400" spc="-1" strike="noStrike">
              <a:latin typeface="Arial"/>
            </a:endParaRPr>
          </a:p>
        </p:txBody>
      </p:sp>
      <p:sp>
        <p:nvSpPr>
          <p:cNvPr id="328"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9542F66-70E8-4E9E-8DAF-F0018F4C1A33}"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216000" y="452160"/>
            <a:ext cx="57963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Agglomerative </a:t>
            </a:r>
            <a:r>
              <a:rPr b="1" lang="en-US" sz="3200" spc="-1" strike="noStrike">
                <a:solidFill>
                  <a:srgbClr val="000000"/>
                </a:solidFill>
                <a:latin typeface="Calibri"/>
              </a:rPr>
              <a:t>Clustering</a:t>
            </a:r>
            <a:r>
              <a:rPr b="1" lang="en-US" sz="3200" spc="-75" strike="noStrike">
                <a:solidFill>
                  <a:srgbClr val="000000"/>
                </a:solidFill>
                <a:latin typeface="Calibri"/>
              </a:rPr>
              <a:t> </a:t>
            </a:r>
            <a:r>
              <a:rPr b="1" lang="en-US" sz="3200" spc="-1" strike="noStrike">
                <a:solidFill>
                  <a:srgbClr val="000000"/>
                </a:solidFill>
                <a:latin typeface="Calibri"/>
              </a:rPr>
              <a:t>Example</a:t>
            </a:r>
            <a:endParaRPr b="0" lang="en-US" sz="3200" spc="-1" strike="noStrike">
              <a:latin typeface="Arial"/>
            </a:endParaRPr>
          </a:p>
        </p:txBody>
      </p:sp>
      <p:sp>
        <p:nvSpPr>
          <p:cNvPr id="891" name="CustomShape 2"/>
          <p:cNvSpPr/>
          <p:nvPr/>
        </p:nvSpPr>
        <p:spPr>
          <a:xfrm>
            <a:off x="4157280" y="1658160"/>
            <a:ext cx="2983320" cy="117360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Again Find out the smallest  distance except 0, here it is 2  between EA, and</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BC</a:t>
            </a:r>
            <a:endParaRPr b="0" lang="en-US" sz="1800" spc="-1" strike="noStrike">
              <a:latin typeface="Arial"/>
            </a:endParaRPr>
          </a:p>
          <a:p>
            <a:pPr marL="12600">
              <a:lnSpc>
                <a:spcPct val="100000"/>
              </a:lnSpc>
              <a:spcBef>
                <a:spcPts val="516"/>
              </a:spcBef>
            </a:pPr>
            <a:r>
              <a:rPr b="0" lang="en-US" sz="1800" spc="-1" strike="noStrike">
                <a:solidFill>
                  <a:srgbClr val="000000"/>
                </a:solidFill>
                <a:latin typeface="Arial"/>
                <a:ea typeface="DejaVu Sans"/>
              </a:rPr>
              <a:t>So, dendrogram will</a:t>
            </a:r>
            <a:r>
              <a:rPr b="0" lang="en-US" sz="1800" spc="-26" strike="noStrike">
                <a:solidFill>
                  <a:srgbClr val="000000"/>
                </a:solidFill>
                <a:latin typeface="Arial"/>
                <a:ea typeface="DejaVu Sans"/>
              </a:rPr>
              <a:t> </a:t>
            </a:r>
            <a:r>
              <a:rPr b="0" lang="en-US" sz="1800" spc="-1" strike="noStrike">
                <a:solidFill>
                  <a:srgbClr val="000000"/>
                </a:solidFill>
                <a:latin typeface="Arial"/>
                <a:ea typeface="DejaVu Sans"/>
              </a:rPr>
              <a:t>be</a:t>
            </a:r>
            <a:endParaRPr b="0" lang="en-US" sz="1800" spc="-1" strike="noStrike">
              <a:latin typeface="Arial"/>
            </a:endParaRPr>
          </a:p>
        </p:txBody>
      </p:sp>
      <p:sp>
        <p:nvSpPr>
          <p:cNvPr id="892" name="CustomShape 3"/>
          <p:cNvSpPr/>
          <p:nvPr/>
        </p:nvSpPr>
        <p:spPr>
          <a:xfrm>
            <a:off x="434880" y="4264920"/>
            <a:ext cx="3591360" cy="1935720"/>
          </a:xfrm>
          <a:prstGeom prst="rect">
            <a:avLst/>
          </a:prstGeom>
          <a:noFill/>
          <a:ln>
            <a:noFill/>
          </a:ln>
        </p:spPr>
        <p:style>
          <a:lnRef idx="0"/>
          <a:fillRef idx="0"/>
          <a:effectRef idx="0"/>
          <a:fontRef idx="minor"/>
        </p:style>
        <p:txBody>
          <a:bodyPr lIns="0" rIns="0" tIns="10800" bIns="0"/>
          <a:p>
            <a:pPr marL="12600">
              <a:lnSpc>
                <a:spcPct val="100000"/>
              </a:lnSpc>
              <a:spcBef>
                <a:spcPts val="85"/>
              </a:spcBef>
            </a:pPr>
            <a:r>
              <a:rPr b="0" lang="en-US" sz="1800" spc="-1" strike="noStrike">
                <a:solidFill>
                  <a:srgbClr val="000000"/>
                </a:solidFill>
                <a:latin typeface="Arial"/>
                <a:ea typeface="DejaVu Sans"/>
              </a:rPr>
              <a:t>Merge cell EA and BC, to find</a:t>
            </a:r>
            <a:r>
              <a:rPr b="0" lang="en-US" sz="1800" spc="-94" strike="noStrike">
                <a:solidFill>
                  <a:srgbClr val="000000"/>
                </a:solidFill>
                <a:latin typeface="Arial"/>
                <a:ea typeface="DejaVu Sans"/>
              </a:rPr>
              <a:t> </a:t>
            </a:r>
            <a:r>
              <a:rPr b="0" lang="en-US" sz="1800" spc="-1" strike="noStrike">
                <a:solidFill>
                  <a:srgbClr val="000000"/>
                </a:solidFill>
                <a:latin typeface="Arial"/>
                <a:ea typeface="DejaVu Sans"/>
              </a:rPr>
              <a:t>the  distance between EABC and D,  We need to</a:t>
            </a:r>
            <a:r>
              <a:rPr b="0" lang="en-US" sz="1800" spc="-9" strike="noStrike">
                <a:solidFill>
                  <a:srgbClr val="000000"/>
                </a:solidFill>
                <a:latin typeface="Arial"/>
                <a:ea typeface="DejaVu Sans"/>
              </a:rPr>
              <a:t> </a:t>
            </a:r>
            <a:r>
              <a:rPr b="0" lang="en-US" sz="1800" spc="-1" strike="noStrike">
                <a:solidFill>
                  <a:srgbClr val="000000"/>
                </a:solidFill>
                <a:latin typeface="Arial"/>
                <a:ea typeface="DejaVu Sans"/>
              </a:rPr>
              <a:t>find</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 {E,A,B,C},</a:t>
            </a:r>
            <a:r>
              <a:rPr b="0" lang="en-US" sz="1800" spc="-29" strike="noStrike">
                <a:solidFill>
                  <a:srgbClr val="000000"/>
                </a:solidFill>
                <a:latin typeface="Arial"/>
                <a:ea typeface="DejaVu Sans"/>
              </a:rPr>
              <a:t> </a:t>
            </a:r>
            <a:r>
              <a:rPr b="0" lang="en-US" sz="1800" spc="-1" strike="noStrike">
                <a:solidFill>
                  <a:srgbClr val="000000"/>
                </a:solidFill>
                <a:latin typeface="Arial"/>
                <a:ea typeface="DejaVu Sans"/>
              </a:rPr>
              <a:t>{D}]</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 (E,D), (A,D), (B,D),</a:t>
            </a:r>
            <a:r>
              <a:rPr b="0" lang="en-US" sz="1800" spc="-114" strike="noStrike">
                <a:solidFill>
                  <a:srgbClr val="000000"/>
                </a:solidFill>
                <a:latin typeface="Arial"/>
                <a:ea typeface="DejaVu Sans"/>
              </a:rPr>
              <a:t> </a:t>
            </a:r>
            <a:r>
              <a:rPr b="0" lang="en-US" sz="1800" spc="-1" strike="noStrike">
                <a:solidFill>
                  <a:srgbClr val="000000"/>
                </a:solidFill>
                <a:latin typeface="Arial"/>
                <a:ea typeface="DejaVu Sans"/>
              </a:rPr>
              <a:t>(C,D)]</a:t>
            </a:r>
            <a:endParaRPr b="0" lang="en-US" sz="1800" spc="-1" strike="noStrike">
              <a:latin typeface="Arial"/>
            </a:endParaRPr>
          </a:p>
          <a:p>
            <a:pPr marL="12600">
              <a:lnSpc>
                <a:spcPct val="100000"/>
              </a:lnSpc>
              <a:spcBef>
                <a:spcPts val="14"/>
              </a:spcBef>
            </a:pPr>
            <a:r>
              <a:rPr b="0" lang="en-US" sz="1800" spc="-1" strike="noStrike">
                <a:solidFill>
                  <a:srgbClr val="000000"/>
                </a:solidFill>
                <a:latin typeface="Arial"/>
                <a:ea typeface="DejaVu Sans"/>
              </a:rPr>
              <a:t>Min dist [3,3,6,3] =</a:t>
            </a:r>
            <a:r>
              <a:rPr b="0" lang="en-US" sz="1800" spc="-21" strike="noStrike">
                <a:solidFill>
                  <a:srgbClr val="000000"/>
                </a:solidFill>
                <a:latin typeface="Arial"/>
                <a:ea typeface="DejaVu Sans"/>
              </a:rPr>
              <a:t> </a:t>
            </a:r>
            <a:r>
              <a:rPr b="0" lang="en-US" sz="1800" spc="-1" strike="noStrike">
                <a:solidFill>
                  <a:srgbClr val="000000"/>
                </a:solidFill>
                <a:latin typeface="Arial"/>
                <a:ea typeface="DejaVu Sans"/>
              </a:rPr>
              <a:t>3</a:t>
            </a:r>
            <a:endParaRPr b="0" lang="en-US" sz="1800" spc="-1" strike="noStrike">
              <a:latin typeface="Arial"/>
            </a:endParaRPr>
          </a:p>
        </p:txBody>
      </p:sp>
      <p:graphicFrame>
        <p:nvGraphicFramePr>
          <p:cNvPr id="893" name="Table 4"/>
          <p:cNvGraphicFramePr/>
          <p:nvPr/>
        </p:nvGraphicFramePr>
        <p:xfrm>
          <a:off x="501840" y="1778760"/>
          <a:ext cx="2673720" cy="1726560"/>
        </p:xfrm>
        <a:graphic>
          <a:graphicData uri="http://schemas.openxmlformats.org/drawingml/2006/table">
            <a:tbl>
              <a:tblPr/>
              <a:tblGrid>
                <a:gridCol w="668520"/>
                <a:gridCol w="668520"/>
                <a:gridCol w="668520"/>
                <a:gridCol w="668520"/>
              </a:tblGrid>
              <a:tr h="431640">
                <a:tc>
                  <a:txBody>
                    <a:bodyPr/>
                    <a:p>
                      <a:pPr marL="8568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5680">
                        <a:lnSpc>
                          <a:spcPct val="100000"/>
                        </a:lnSpc>
                        <a:spcBef>
                          <a:spcPts val="224"/>
                        </a:spcBef>
                      </a:pPr>
                      <a:r>
                        <a:rPr b="1" lang="en-US" sz="1800" spc="-1" strike="noStrike">
                          <a:solidFill>
                            <a:srgbClr val="000000"/>
                          </a:solidFill>
                          <a:latin typeface="Arial"/>
                        </a:rPr>
                        <a:t>EA</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5680">
                        <a:lnSpc>
                          <a:spcPct val="100000"/>
                        </a:lnSpc>
                        <a:spcBef>
                          <a:spcPts val="224"/>
                        </a:spcBef>
                      </a:pPr>
                      <a:r>
                        <a:rPr b="1" lang="en-US" sz="1800" spc="-1" strike="noStrike">
                          <a:solidFill>
                            <a:srgbClr val="000000"/>
                          </a:solidFill>
                          <a:latin typeface="Arial"/>
                        </a:rPr>
                        <a:t>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2</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r h="432000">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solidFill>
                      <a:srgbClr val="dbe5f1"/>
                    </a:solidFill>
                  </a:tcPr>
                </a:tc>
              </a:tr>
            </a:tbl>
          </a:graphicData>
        </a:graphic>
      </p:graphicFrame>
      <p:sp>
        <p:nvSpPr>
          <p:cNvPr id="894" name="CustomShape 5"/>
          <p:cNvSpPr/>
          <p:nvPr/>
        </p:nvSpPr>
        <p:spPr>
          <a:xfrm>
            <a:off x="4127760" y="3290040"/>
            <a:ext cx="1828080" cy="380160"/>
          </a:xfrm>
          <a:custGeom>
            <a:avLst/>
            <a:gdLst/>
            <a:ahLst/>
            <a:rect l="l" t="t" r="r" b="b"/>
            <a:pathLst>
              <a:path w="1828800" h="381000">
                <a:moveTo>
                  <a:pt x="0" y="0"/>
                </a:moveTo>
                <a:lnTo>
                  <a:pt x="1828796" y="0"/>
                </a:lnTo>
                <a:moveTo>
                  <a:pt x="0" y="0"/>
                </a:moveTo>
                <a:lnTo>
                  <a:pt x="0" y="380999"/>
                </a:lnTo>
                <a:moveTo>
                  <a:pt x="1809446" y="0"/>
                </a:moveTo>
                <a:lnTo>
                  <a:pt x="1809446" y="380999"/>
                </a:lnTo>
              </a:path>
            </a:pathLst>
          </a:custGeom>
          <a:noFill/>
          <a:ln w="9360">
            <a:solidFill>
              <a:srgbClr val="497cba"/>
            </a:solidFill>
            <a:round/>
          </a:ln>
        </p:spPr>
        <p:style>
          <a:lnRef idx="0"/>
          <a:fillRef idx="0"/>
          <a:effectRef idx="0"/>
          <a:fontRef idx="minor"/>
        </p:style>
      </p:sp>
      <p:sp>
        <p:nvSpPr>
          <p:cNvPr id="895" name="CustomShape 6"/>
          <p:cNvSpPr/>
          <p:nvPr/>
        </p:nvSpPr>
        <p:spPr>
          <a:xfrm>
            <a:off x="4059720" y="3663360"/>
            <a:ext cx="1778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E</a:t>
            </a:r>
            <a:endParaRPr b="0" lang="en-US" sz="1800" spc="-1" strike="noStrike">
              <a:latin typeface="Arial"/>
            </a:endParaRPr>
          </a:p>
        </p:txBody>
      </p:sp>
      <p:sp>
        <p:nvSpPr>
          <p:cNvPr id="896" name="CustomShape 7"/>
          <p:cNvSpPr/>
          <p:nvPr/>
        </p:nvSpPr>
        <p:spPr>
          <a:xfrm>
            <a:off x="8613360" y="2891160"/>
            <a:ext cx="152280" cy="776520"/>
          </a:xfrm>
          <a:prstGeom prst="rect">
            <a:avLst/>
          </a:prstGeom>
          <a:noFill/>
          <a:ln>
            <a:noFill/>
          </a:ln>
        </p:spPr>
        <p:style>
          <a:lnRef idx="0"/>
          <a:fillRef idx="0"/>
          <a:effectRef idx="0"/>
          <a:fontRef idx="minor"/>
        </p:style>
        <p:txBody>
          <a:bodyPr lIns="0" rIns="0" tIns="119880" bIns="0"/>
          <a:p>
            <a:pPr marL="12600">
              <a:lnSpc>
                <a:spcPct val="100000"/>
              </a:lnSpc>
              <a:spcBef>
                <a:spcPts val="944"/>
              </a:spcBef>
            </a:pPr>
            <a:r>
              <a:rPr b="0" lang="en-US" sz="1800" spc="-1" strike="noStrike">
                <a:solidFill>
                  <a:srgbClr val="000000"/>
                </a:solidFill>
                <a:latin typeface="Arial"/>
                <a:ea typeface="DejaVu Sans"/>
              </a:rPr>
              <a:t>2</a:t>
            </a:r>
            <a:endParaRPr b="0" lang="en-US" sz="1800" spc="-1" strike="noStrike">
              <a:latin typeface="Arial"/>
            </a:endParaRPr>
          </a:p>
          <a:p>
            <a:pPr marL="12600">
              <a:lnSpc>
                <a:spcPct val="100000"/>
              </a:lnSpc>
              <a:spcBef>
                <a:spcPts val="850"/>
              </a:spcBef>
            </a:pPr>
            <a:r>
              <a:rPr b="0" lang="en-US" sz="1800" spc="-1" strike="noStrike">
                <a:solidFill>
                  <a:srgbClr val="000000"/>
                </a:solidFill>
                <a:latin typeface="Arial"/>
                <a:ea typeface="DejaVu Sans"/>
              </a:rPr>
              <a:t>1</a:t>
            </a:r>
            <a:endParaRPr b="0" lang="en-US" sz="1800" spc="-1" strike="noStrike">
              <a:latin typeface="Arial"/>
            </a:endParaRPr>
          </a:p>
        </p:txBody>
      </p:sp>
      <p:grpSp>
        <p:nvGrpSpPr>
          <p:cNvPr id="897" name="Group 8"/>
          <p:cNvGrpSpPr/>
          <p:nvPr/>
        </p:nvGrpSpPr>
        <p:grpSpPr>
          <a:xfrm>
            <a:off x="8115120" y="2819160"/>
            <a:ext cx="380160" cy="973440"/>
            <a:chOff x="8115120" y="2819160"/>
            <a:chExt cx="380160" cy="973440"/>
          </a:xfrm>
        </p:grpSpPr>
        <p:sp>
          <p:nvSpPr>
            <p:cNvPr id="898" name="CustomShape 9"/>
            <p:cNvSpPr/>
            <p:nvPr/>
          </p:nvSpPr>
          <p:spPr>
            <a:xfrm>
              <a:off x="8294400" y="2862360"/>
              <a:ext cx="360" cy="930240"/>
            </a:xfrm>
            <a:custGeom>
              <a:avLst/>
              <a:gdLst/>
              <a:ahLst/>
              <a:rect l="l" t="t" r="r" b="b"/>
              <a:pathLst>
                <a:path w="0" h="930910">
                  <a:moveTo>
                    <a:pt x="0" y="930623"/>
                  </a:moveTo>
                  <a:lnTo>
                    <a:pt x="0" y="0"/>
                  </a:lnTo>
                </a:path>
              </a:pathLst>
            </a:custGeom>
            <a:noFill/>
            <a:ln w="9360">
              <a:solidFill>
                <a:srgbClr val="497cba"/>
              </a:solidFill>
              <a:round/>
            </a:ln>
          </p:spPr>
          <p:style>
            <a:lnRef idx="0"/>
            <a:fillRef idx="0"/>
            <a:effectRef idx="0"/>
            <a:fontRef idx="minor"/>
          </p:style>
        </p:sp>
        <p:sp>
          <p:nvSpPr>
            <p:cNvPr id="899" name="CustomShape 10"/>
            <p:cNvSpPr/>
            <p:nvPr/>
          </p:nvSpPr>
          <p:spPr>
            <a:xfrm>
              <a:off x="8278560" y="2819160"/>
              <a:ext cx="30960" cy="43200"/>
            </a:xfrm>
            <a:custGeom>
              <a:avLst/>
              <a:gdLst/>
              <a:ahLst/>
              <a:rect l="l" t="t" r="r" b="b"/>
              <a:pathLst>
                <a:path w="31750" h="43814">
                  <a:moveTo>
                    <a:pt x="31474" y="43224"/>
                  </a:moveTo>
                  <a:lnTo>
                    <a:pt x="0" y="43224"/>
                  </a:lnTo>
                  <a:lnTo>
                    <a:pt x="15749" y="0"/>
                  </a:lnTo>
                  <a:lnTo>
                    <a:pt x="31474" y="43224"/>
                  </a:lnTo>
                  <a:close/>
                </a:path>
              </a:pathLst>
            </a:custGeom>
            <a:solidFill>
              <a:srgbClr val="497cba"/>
            </a:solidFill>
            <a:ln>
              <a:noFill/>
            </a:ln>
          </p:spPr>
          <p:style>
            <a:lnRef idx="0"/>
            <a:fillRef idx="0"/>
            <a:effectRef idx="0"/>
            <a:fontRef idx="minor"/>
          </p:style>
        </p:sp>
        <p:sp>
          <p:nvSpPr>
            <p:cNvPr id="900" name="CustomShape 11"/>
            <p:cNvSpPr/>
            <p:nvPr/>
          </p:nvSpPr>
          <p:spPr>
            <a:xfrm>
              <a:off x="8278560" y="2819160"/>
              <a:ext cx="30960" cy="43200"/>
            </a:xfrm>
            <a:custGeom>
              <a:avLst/>
              <a:gdLst/>
              <a:ahLst/>
              <a:rect l="l" t="t" r="r" b="b"/>
              <a:pathLst>
                <a:path w="31750" h="43814">
                  <a:moveTo>
                    <a:pt x="31474" y="43224"/>
                  </a:moveTo>
                  <a:lnTo>
                    <a:pt x="15749" y="0"/>
                  </a:lnTo>
                  <a:lnTo>
                    <a:pt x="0" y="43224"/>
                  </a:lnTo>
                  <a:lnTo>
                    <a:pt x="31474" y="43224"/>
                  </a:lnTo>
                  <a:close/>
                </a:path>
              </a:pathLst>
            </a:custGeom>
            <a:noFill/>
            <a:ln w="9360">
              <a:solidFill>
                <a:srgbClr val="497cba"/>
              </a:solidFill>
              <a:round/>
            </a:ln>
          </p:spPr>
          <p:style>
            <a:lnRef idx="0"/>
            <a:fillRef idx="0"/>
            <a:effectRef idx="0"/>
            <a:fontRef idx="minor"/>
          </p:style>
        </p:sp>
        <p:sp>
          <p:nvSpPr>
            <p:cNvPr id="901" name="CustomShape 12"/>
            <p:cNvSpPr/>
            <p:nvPr/>
          </p:nvSpPr>
          <p:spPr>
            <a:xfrm>
              <a:off x="8115120" y="3157920"/>
              <a:ext cx="380160" cy="346680"/>
            </a:xfrm>
            <a:custGeom>
              <a:avLst/>
              <a:gdLst/>
              <a:ahLst/>
              <a:rect l="l" t="t" r="r" b="b"/>
              <a:pathLst>
                <a:path w="381000" h="347345">
                  <a:moveTo>
                    <a:pt x="0" y="347174"/>
                  </a:moveTo>
                  <a:lnTo>
                    <a:pt x="380999" y="347174"/>
                  </a:lnTo>
                  <a:moveTo>
                    <a:pt x="0" y="0"/>
                  </a:moveTo>
                  <a:lnTo>
                    <a:pt x="380999" y="0"/>
                  </a:lnTo>
                </a:path>
              </a:pathLst>
            </a:custGeom>
            <a:noFill/>
            <a:ln w="9360">
              <a:solidFill>
                <a:srgbClr val="497cba"/>
              </a:solidFill>
              <a:round/>
            </a:ln>
          </p:spPr>
          <p:style>
            <a:lnRef idx="0"/>
            <a:fillRef idx="0"/>
            <a:effectRef idx="0"/>
            <a:fontRef idx="minor"/>
          </p:style>
        </p:sp>
      </p:grpSp>
      <p:sp>
        <p:nvSpPr>
          <p:cNvPr id="902" name="CustomShape 13"/>
          <p:cNvSpPr/>
          <p:nvPr/>
        </p:nvSpPr>
        <p:spPr>
          <a:xfrm>
            <a:off x="6084000" y="3276720"/>
            <a:ext cx="1833840" cy="380160"/>
          </a:xfrm>
          <a:custGeom>
            <a:avLst/>
            <a:gdLst/>
            <a:ahLst/>
            <a:rect l="l" t="t" r="r" b="b"/>
            <a:pathLst>
              <a:path w="1834515" h="381000">
                <a:moveTo>
                  <a:pt x="5399" y="0"/>
                </a:moveTo>
                <a:lnTo>
                  <a:pt x="1834196" y="0"/>
                </a:lnTo>
                <a:moveTo>
                  <a:pt x="0" y="0"/>
                </a:moveTo>
                <a:lnTo>
                  <a:pt x="0" y="380999"/>
                </a:lnTo>
                <a:moveTo>
                  <a:pt x="1830796" y="0"/>
                </a:moveTo>
                <a:lnTo>
                  <a:pt x="1830796" y="380999"/>
                </a:lnTo>
              </a:path>
            </a:pathLst>
          </a:custGeom>
          <a:noFill/>
          <a:ln w="9360">
            <a:solidFill>
              <a:srgbClr val="497cba"/>
            </a:solidFill>
            <a:round/>
          </a:ln>
        </p:spPr>
        <p:style>
          <a:lnRef idx="0"/>
          <a:fillRef idx="0"/>
          <a:effectRef idx="0"/>
          <a:fontRef idx="minor"/>
        </p:style>
      </p:sp>
      <p:sp>
        <p:nvSpPr>
          <p:cNvPr id="903" name="CustomShape 14"/>
          <p:cNvSpPr/>
          <p:nvPr/>
        </p:nvSpPr>
        <p:spPr>
          <a:xfrm>
            <a:off x="5850360" y="3656880"/>
            <a:ext cx="386640" cy="423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A</a:t>
            </a:r>
            <a:r>
              <a:rPr b="0" lang="en-US" sz="1800" spc="-134" strike="noStrike">
                <a:solidFill>
                  <a:srgbClr val="000000"/>
                </a:solidFill>
                <a:latin typeface="Arial"/>
                <a:ea typeface="DejaVu Sans"/>
              </a:rPr>
              <a:t> </a:t>
            </a:r>
            <a:r>
              <a:rPr b="0" lang="en-US" sz="2700" spc="-1" strike="noStrike" baseline="1000">
                <a:solidFill>
                  <a:srgbClr val="000000"/>
                </a:solidFill>
                <a:latin typeface="Arial"/>
                <a:ea typeface="DejaVu Sans"/>
              </a:rPr>
              <a:t>B</a:t>
            </a:r>
            <a:endParaRPr b="0" lang="en-US" sz="2700" spc="-1" strike="noStrike">
              <a:latin typeface="Arial"/>
            </a:endParaRPr>
          </a:p>
        </p:txBody>
      </p:sp>
      <p:sp>
        <p:nvSpPr>
          <p:cNvPr id="904" name="CustomShape 15"/>
          <p:cNvSpPr/>
          <p:nvPr/>
        </p:nvSpPr>
        <p:spPr>
          <a:xfrm>
            <a:off x="7814880" y="3645720"/>
            <a:ext cx="18972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C</a:t>
            </a:r>
            <a:endParaRPr b="0" lang="en-US" sz="1800" spc="-1" strike="noStrike">
              <a:latin typeface="Arial"/>
            </a:endParaRPr>
          </a:p>
        </p:txBody>
      </p:sp>
      <p:sp>
        <p:nvSpPr>
          <p:cNvPr id="905" name="CustomShape 16"/>
          <p:cNvSpPr/>
          <p:nvPr/>
        </p:nvSpPr>
        <p:spPr>
          <a:xfrm>
            <a:off x="5058000" y="2925720"/>
            <a:ext cx="1828080" cy="380160"/>
          </a:xfrm>
          <a:custGeom>
            <a:avLst/>
            <a:gdLst/>
            <a:ahLst/>
            <a:rect l="l" t="t" r="r" b="b"/>
            <a:pathLst>
              <a:path w="1828800" h="381000">
                <a:moveTo>
                  <a:pt x="0" y="0"/>
                </a:moveTo>
                <a:lnTo>
                  <a:pt x="1828796" y="0"/>
                </a:lnTo>
                <a:moveTo>
                  <a:pt x="0" y="0"/>
                </a:moveTo>
                <a:lnTo>
                  <a:pt x="0" y="380999"/>
                </a:lnTo>
                <a:moveTo>
                  <a:pt x="1809446" y="0"/>
                </a:moveTo>
                <a:lnTo>
                  <a:pt x="1809446" y="380999"/>
                </a:lnTo>
              </a:path>
            </a:pathLst>
          </a:custGeom>
          <a:noFill/>
          <a:ln w="9360">
            <a:solidFill>
              <a:srgbClr val="497cba"/>
            </a:solidFill>
            <a:round/>
          </a:ln>
        </p:spPr>
        <p:style>
          <a:lnRef idx="0"/>
          <a:fillRef idx="0"/>
          <a:effectRef idx="0"/>
          <a:fontRef idx="minor"/>
        </p:style>
      </p:sp>
      <p:graphicFrame>
        <p:nvGraphicFramePr>
          <p:cNvPr id="906" name="Table 17"/>
          <p:cNvGraphicFramePr/>
          <p:nvPr/>
        </p:nvGraphicFramePr>
        <p:xfrm>
          <a:off x="5094360" y="4471560"/>
          <a:ext cx="2369880" cy="1506600"/>
        </p:xfrm>
        <a:graphic>
          <a:graphicData uri="http://schemas.openxmlformats.org/drawingml/2006/table">
            <a:tbl>
              <a:tblPr/>
              <a:tblGrid>
                <a:gridCol w="863280"/>
                <a:gridCol w="838080"/>
                <a:gridCol w="668880"/>
              </a:tblGrid>
              <a:tr h="643680">
                <a:tc>
                  <a:txBody>
                    <a:bodyPr/>
                    <a:p>
                      <a:pPr marL="8568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EABC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5680">
                        <a:lnSpc>
                          <a:spcPct val="100000"/>
                        </a:lnSpc>
                        <a:spcBef>
                          <a:spcPts val="224"/>
                        </a:spcBef>
                      </a:pPr>
                      <a:r>
                        <a:rPr b="1" lang="en-US" sz="1800" spc="-1" strike="noStrike">
                          <a:solidFill>
                            <a:srgbClr val="000000"/>
                          </a:solidFill>
                          <a:latin typeface="Arial"/>
                        </a:rPr>
                        <a:t>EABC</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568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bl>
          </a:graphicData>
        </a:graphic>
      </p:graphicFrame>
      <p:sp>
        <p:nvSpPr>
          <p:cNvPr id="907" name="CustomShape 18"/>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FF554516-58A6-4C71-987F-B29BE6EA14F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07" dur="indefinite" restart="never" nodeType="tmRoot">
          <p:childTnLst>
            <p:seq>
              <p:cTn id="208"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CustomShape 1"/>
          <p:cNvSpPr/>
          <p:nvPr/>
        </p:nvSpPr>
        <p:spPr>
          <a:xfrm>
            <a:off x="216000" y="452160"/>
            <a:ext cx="57963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Agglomerative </a:t>
            </a:r>
            <a:r>
              <a:rPr b="1" lang="en-US" sz="3200" spc="-1" strike="noStrike">
                <a:solidFill>
                  <a:srgbClr val="000000"/>
                </a:solidFill>
                <a:latin typeface="Calibri"/>
              </a:rPr>
              <a:t>Clustering</a:t>
            </a:r>
            <a:r>
              <a:rPr b="1" lang="en-US" sz="3200" spc="-75" strike="noStrike">
                <a:solidFill>
                  <a:srgbClr val="000000"/>
                </a:solidFill>
                <a:latin typeface="Calibri"/>
              </a:rPr>
              <a:t> </a:t>
            </a:r>
            <a:r>
              <a:rPr b="1" lang="en-US" sz="3200" spc="-1" strike="noStrike">
                <a:solidFill>
                  <a:srgbClr val="000000"/>
                </a:solidFill>
                <a:latin typeface="Calibri"/>
              </a:rPr>
              <a:t>Example</a:t>
            </a:r>
            <a:endParaRPr b="0" lang="en-US" sz="3200" spc="-1" strike="noStrike">
              <a:latin typeface="Arial"/>
            </a:endParaRPr>
          </a:p>
        </p:txBody>
      </p:sp>
      <p:sp>
        <p:nvSpPr>
          <p:cNvPr id="909" name="CustomShape 2"/>
          <p:cNvSpPr/>
          <p:nvPr/>
        </p:nvSpPr>
        <p:spPr>
          <a:xfrm>
            <a:off x="4154760" y="1658160"/>
            <a:ext cx="2844000" cy="741600"/>
          </a:xfrm>
          <a:prstGeom prst="rect">
            <a:avLst/>
          </a:prstGeom>
          <a:noFill/>
          <a:ln>
            <a:noFill/>
          </a:ln>
        </p:spPr>
        <p:style>
          <a:lnRef idx="0"/>
          <a:fillRef idx="0"/>
          <a:effectRef idx="0"/>
          <a:fontRef idx="minor"/>
        </p:style>
        <p:txBody>
          <a:bodyPr lIns="0" rIns="0" tIns="12600" bIns="0"/>
          <a:p>
            <a:pPr marL="14760">
              <a:lnSpc>
                <a:spcPct val="100000"/>
              </a:lnSpc>
              <a:spcBef>
                <a:spcPts val="99"/>
              </a:spcBef>
            </a:pPr>
            <a:r>
              <a:rPr b="0" lang="en-US" sz="1800" spc="-1" strike="noStrike">
                <a:solidFill>
                  <a:srgbClr val="000000"/>
                </a:solidFill>
                <a:latin typeface="Arial"/>
                <a:ea typeface="DejaVu Sans"/>
              </a:rPr>
              <a:t>Again smallest distance is</a:t>
            </a:r>
            <a:r>
              <a:rPr b="0" lang="en-US" sz="1800" spc="-92" strike="noStrike">
                <a:solidFill>
                  <a:srgbClr val="000000"/>
                </a:solidFill>
                <a:latin typeface="Arial"/>
                <a:ea typeface="DejaVu Sans"/>
              </a:rPr>
              <a:t> </a:t>
            </a:r>
            <a:r>
              <a:rPr b="0" lang="en-US" sz="1800" spc="-1" strike="noStrike">
                <a:solidFill>
                  <a:srgbClr val="000000"/>
                </a:solidFill>
                <a:latin typeface="Arial"/>
                <a:ea typeface="DejaVu Sans"/>
              </a:rPr>
              <a:t>3</a:t>
            </a:r>
            <a:endParaRPr b="0" lang="en-US" sz="1800" spc="-1" strike="noStrike">
              <a:latin typeface="Arial"/>
            </a:endParaRPr>
          </a:p>
          <a:p>
            <a:pPr marL="12600">
              <a:lnSpc>
                <a:spcPct val="100000"/>
              </a:lnSpc>
              <a:spcBef>
                <a:spcPts val="1420"/>
              </a:spcBef>
            </a:pPr>
            <a:r>
              <a:rPr b="0" lang="en-US" sz="1800" spc="-1" strike="noStrike">
                <a:solidFill>
                  <a:srgbClr val="000000"/>
                </a:solidFill>
                <a:latin typeface="Arial"/>
                <a:ea typeface="DejaVu Sans"/>
              </a:rPr>
              <a:t>So, dendrogram will</a:t>
            </a:r>
            <a:r>
              <a:rPr b="0" lang="en-US" sz="1800" spc="-29" strike="noStrike">
                <a:solidFill>
                  <a:srgbClr val="000000"/>
                </a:solidFill>
                <a:latin typeface="Arial"/>
                <a:ea typeface="DejaVu Sans"/>
              </a:rPr>
              <a:t> </a:t>
            </a:r>
            <a:r>
              <a:rPr b="0" lang="en-US" sz="1800" spc="-1" strike="noStrike">
                <a:solidFill>
                  <a:srgbClr val="000000"/>
                </a:solidFill>
                <a:latin typeface="Arial"/>
                <a:ea typeface="DejaVu Sans"/>
              </a:rPr>
              <a:t>be</a:t>
            </a:r>
            <a:endParaRPr b="0" lang="en-US" sz="1800" spc="-1" strike="noStrike">
              <a:latin typeface="Arial"/>
            </a:endParaRPr>
          </a:p>
        </p:txBody>
      </p:sp>
      <p:sp>
        <p:nvSpPr>
          <p:cNvPr id="910" name="CustomShape 3"/>
          <p:cNvSpPr/>
          <p:nvPr/>
        </p:nvSpPr>
        <p:spPr>
          <a:xfrm>
            <a:off x="434880" y="4264920"/>
            <a:ext cx="243648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Merge cell EABC and</a:t>
            </a:r>
            <a:r>
              <a:rPr b="0" lang="en-US" sz="1800" spc="-100" strike="noStrike">
                <a:solidFill>
                  <a:srgbClr val="000000"/>
                </a:solidFill>
                <a:latin typeface="Arial"/>
                <a:ea typeface="DejaVu Sans"/>
              </a:rPr>
              <a:t> </a:t>
            </a:r>
            <a:r>
              <a:rPr b="0" lang="en-US" sz="1800" spc="-1" strike="noStrike">
                <a:solidFill>
                  <a:srgbClr val="000000"/>
                </a:solidFill>
                <a:latin typeface="Arial"/>
                <a:ea typeface="DejaVu Sans"/>
              </a:rPr>
              <a:t>D</a:t>
            </a:r>
            <a:endParaRPr b="0" lang="en-US" sz="1800" spc="-1" strike="noStrike">
              <a:latin typeface="Arial"/>
            </a:endParaRPr>
          </a:p>
        </p:txBody>
      </p:sp>
      <p:graphicFrame>
        <p:nvGraphicFramePr>
          <p:cNvPr id="911" name="Table 4"/>
          <p:cNvGraphicFramePr/>
          <p:nvPr/>
        </p:nvGraphicFramePr>
        <p:xfrm>
          <a:off x="603360" y="1623960"/>
          <a:ext cx="2369880" cy="1506600"/>
        </p:xfrm>
        <a:graphic>
          <a:graphicData uri="http://schemas.openxmlformats.org/drawingml/2006/table">
            <a:tbl>
              <a:tblPr/>
              <a:tblGrid>
                <a:gridCol w="863280"/>
                <a:gridCol w="838080"/>
                <a:gridCol w="668880"/>
              </a:tblGrid>
              <a:tr h="643680">
                <a:tc>
                  <a:txBody>
                    <a:bodyPr/>
                    <a:p>
                      <a:pPr marL="8496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EABC</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4960">
                        <a:lnSpc>
                          <a:spcPct val="100000"/>
                        </a:lnSpc>
                        <a:spcBef>
                          <a:spcPts val="224"/>
                        </a:spcBef>
                      </a:pPr>
                      <a:r>
                        <a:rPr b="1" lang="en-US" sz="1800" spc="-1" strike="noStrike">
                          <a:solidFill>
                            <a:srgbClr val="000000"/>
                          </a:solidFill>
                          <a:latin typeface="Arial"/>
                        </a:rPr>
                        <a:t>EABC</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r h="431640">
                <a:tc>
                  <a:txBody>
                    <a:bodyPr/>
                    <a:p>
                      <a:pPr marL="84960">
                        <a:lnSpc>
                          <a:spcPct val="100000"/>
                        </a:lnSpc>
                        <a:spcBef>
                          <a:spcPts val="224"/>
                        </a:spcBef>
                      </a:pPr>
                      <a:r>
                        <a:rPr b="1" lang="en-US" sz="1800" spc="-1" strike="noStrike">
                          <a:solidFill>
                            <a:srgbClr val="000000"/>
                          </a:solidFill>
                          <a:latin typeface="Arial"/>
                        </a:rPr>
                        <a:t>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3</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c>
                  <a:txBody>
                    <a:bodyPr/>
                    <a:p>
                      <a:pPr marL="8496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12240">
                      <a:solidFill>
                        <a:srgbClr val="4f80bc"/>
                      </a:solidFill>
                    </a:lnB>
                    <a:noFill/>
                  </a:tcPr>
                </a:tc>
              </a:tr>
            </a:tbl>
          </a:graphicData>
        </a:graphic>
      </p:graphicFrame>
      <p:sp>
        <p:nvSpPr>
          <p:cNvPr id="912" name="CustomShape 5"/>
          <p:cNvSpPr/>
          <p:nvPr/>
        </p:nvSpPr>
        <p:spPr>
          <a:xfrm>
            <a:off x="8560800" y="2487240"/>
            <a:ext cx="204480" cy="1180440"/>
          </a:xfrm>
          <a:prstGeom prst="rect">
            <a:avLst/>
          </a:prstGeom>
          <a:noFill/>
          <a:ln>
            <a:noFill/>
          </a:ln>
        </p:spPr>
        <p:style>
          <a:lnRef idx="0"/>
          <a:fillRef idx="0"/>
          <a:effectRef idx="0"/>
          <a:fontRef idx="minor"/>
        </p:style>
        <p:txBody>
          <a:bodyPr lIns="0" rIns="0" tIns="131400" bIns="0"/>
          <a:p>
            <a:pPr marL="12600">
              <a:lnSpc>
                <a:spcPct val="100000"/>
              </a:lnSpc>
              <a:spcBef>
                <a:spcPts val="1035"/>
              </a:spcBef>
            </a:pPr>
            <a:r>
              <a:rPr b="0" lang="en-US" sz="1800" spc="-1" strike="noStrike">
                <a:solidFill>
                  <a:srgbClr val="000000"/>
                </a:solidFill>
                <a:latin typeface="Arial"/>
                <a:ea typeface="DejaVu Sans"/>
              </a:rPr>
              <a:t>3</a:t>
            </a:r>
            <a:endParaRPr b="0" lang="en-US" sz="1800" spc="-1" strike="noStrike">
              <a:latin typeface="Arial"/>
            </a:endParaRPr>
          </a:p>
          <a:p>
            <a:pPr marL="64800">
              <a:lnSpc>
                <a:spcPct val="100000"/>
              </a:lnSpc>
              <a:spcBef>
                <a:spcPts val="930"/>
              </a:spcBef>
            </a:pPr>
            <a:r>
              <a:rPr b="0" lang="en-US" sz="1800" spc="-1" strike="noStrike">
                <a:solidFill>
                  <a:srgbClr val="000000"/>
                </a:solidFill>
                <a:latin typeface="Arial"/>
                <a:ea typeface="DejaVu Sans"/>
              </a:rPr>
              <a:t>2</a:t>
            </a:r>
            <a:endParaRPr b="0" lang="en-US" sz="1800" spc="-1" strike="noStrike">
              <a:latin typeface="Arial"/>
            </a:endParaRPr>
          </a:p>
          <a:p>
            <a:pPr marL="64800">
              <a:lnSpc>
                <a:spcPct val="100000"/>
              </a:lnSpc>
              <a:spcBef>
                <a:spcPts val="850"/>
              </a:spcBef>
            </a:pPr>
            <a:r>
              <a:rPr b="0" lang="en-US" sz="1800" spc="-1" strike="noStrike">
                <a:solidFill>
                  <a:srgbClr val="000000"/>
                </a:solidFill>
                <a:latin typeface="Arial"/>
                <a:ea typeface="DejaVu Sans"/>
              </a:rPr>
              <a:t>1</a:t>
            </a:r>
            <a:endParaRPr b="0" lang="en-US" sz="1800" spc="-1" strike="noStrike">
              <a:latin typeface="Arial"/>
            </a:endParaRPr>
          </a:p>
        </p:txBody>
      </p:sp>
      <p:grpSp>
        <p:nvGrpSpPr>
          <p:cNvPr id="913" name="Group 6"/>
          <p:cNvGrpSpPr/>
          <p:nvPr/>
        </p:nvGrpSpPr>
        <p:grpSpPr>
          <a:xfrm>
            <a:off x="8115120" y="2479680"/>
            <a:ext cx="380160" cy="1312560"/>
            <a:chOff x="8115120" y="2479680"/>
            <a:chExt cx="380160" cy="1312560"/>
          </a:xfrm>
        </p:grpSpPr>
        <p:sp>
          <p:nvSpPr>
            <p:cNvPr id="914" name="CustomShape 7"/>
            <p:cNvSpPr/>
            <p:nvPr/>
          </p:nvSpPr>
          <p:spPr>
            <a:xfrm>
              <a:off x="8294400" y="2522880"/>
              <a:ext cx="360" cy="1269360"/>
            </a:xfrm>
            <a:custGeom>
              <a:avLst/>
              <a:gdLst/>
              <a:ahLst/>
              <a:rect l="l" t="t" r="r" b="b"/>
              <a:pathLst>
                <a:path w="634" h="1270000">
                  <a:moveTo>
                    <a:pt x="0" y="1269947"/>
                  </a:moveTo>
                  <a:lnTo>
                    <a:pt x="474" y="0"/>
                  </a:lnTo>
                </a:path>
              </a:pathLst>
            </a:custGeom>
            <a:noFill/>
            <a:ln w="9360">
              <a:solidFill>
                <a:srgbClr val="497cba"/>
              </a:solidFill>
              <a:round/>
            </a:ln>
          </p:spPr>
          <p:style>
            <a:lnRef idx="0"/>
            <a:fillRef idx="0"/>
            <a:effectRef idx="0"/>
            <a:fontRef idx="minor"/>
          </p:style>
        </p:sp>
        <p:sp>
          <p:nvSpPr>
            <p:cNvPr id="915" name="CustomShape 8"/>
            <p:cNvSpPr/>
            <p:nvPr/>
          </p:nvSpPr>
          <p:spPr>
            <a:xfrm>
              <a:off x="8278920" y="2479680"/>
              <a:ext cx="30960" cy="43200"/>
            </a:xfrm>
            <a:custGeom>
              <a:avLst/>
              <a:gdLst/>
              <a:ahLst/>
              <a:rect l="l" t="t" r="r" b="b"/>
              <a:pathLst>
                <a:path w="31750" h="43814">
                  <a:moveTo>
                    <a:pt x="31449" y="43237"/>
                  </a:moveTo>
                  <a:lnTo>
                    <a:pt x="0" y="43212"/>
                  </a:lnTo>
                  <a:lnTo>
                    <a:pt x="15749" y="0"/>
                  </a:lnTo>
                  <a:lnTo>
                    <a:pt x="31449" y="43237"/>
                  </a:lnTo>
                  <a:close/>
                </a:path>
              </a:pathLst>
            </a:custGeom>
            <a:solidFill>
              <a:srgbClr val="497cba"/>
            </a:solidFill>
            <a:ln>
              <a:noFill/>
            </a:ln>
          </p:spPr>
          <p:style>
            <a:lnRef idx="0"/>
            <a:fillRef idx="0"/>
            <a:effectRef idx="0"/>
            <a:fontRef idx="minor"/>
          </p:style>
        </p:sp>
        <p:sp>
          <p:nvSpPr>
            <p:cNvPr id="916" name="CustomShape 9"/>
            <p:cNvSpPr/>
            <p:nvPr/>
          </p:nvSpPr>
          <p:spPr>
            <a:xfrm>
              <a:off x="8278920" y="2479680"/>
              <a:ext cx="30960" cy="43200"/>
            </a:xfrm>
            <a:custGeom>
              <a:avLst/>
              <a:gdLst/>
              <a:ahLst/>
              <a:rect l="l" t="t" r="r" b="b"/>
              <a:pathLst>
                <a:path w="31750" h="43814">
                  <a:moveTo>
                    <a:pt x="31449" y="43237"/>
                  </a:moveTo>
                  <a:lnTo>
                    <a:pt x="15749" y="0"/>
                  </a:lnTo>
                  <a:lnTo>
                    <a:pt x="0" y="43212"/>
                  </a:lnTo>
                  <a:lnTo>
                    <a:pt x="31449" y="43237"/>
                  </a:lnTo>
                  <a:close/>
                </a:path>
              </a:pathLst>
            </a:custGeom>
            <a:noFill/>
            <a:ln w="9360">
              <a:solidFill>
                <a:srgbClr val="497cba"/>
              </a:solidFill>
              <a:round/>
            </a:ln>
          </p:spPr>
          <p:style>
            <a:lnRef idx="0"/>
            <a:fillRef idx="0"/>
            <a:effectRef idx="0"/>
            <a:fontRef idx="minor"/>
          </p:style>
        </p:sp>
        <p:sp>
          <p:nvSpPr>
            <p:cNvPr id="917" name="CustomShape 10"/>
            <p:cNvSpPr/>
            <p:nvPr/>
          </p:nvSpPr>
          <p:spPr>
            <a:xfrm>
              <a:off x="8115120" y="2774520"/>
              <a:ext cx="380160" cy="730080"/>
            </a:xfrm>
            <a:custGeom>
              <a:avLst/>
              <a:gdLst/>
              <a:ahLst/>
              <a:rect l="l" t="t" r="r" b="b"/>
              <a:pathLst>
                <a:path w="381000" h="730885">
                  <a:moveTo>
                    <a:pt x="0" y="730673"/>
                  </a:moveTo>
                  <a:lnTo>
                    <a:pt x="380999" y="730673"/>
                  </a:lnTo>
                  <a:moveTo>
                    <a:pt x="0" y="383499"/>
                  </a:moveTo>
                  <a:lnTo>
                    <a:pt x="380999" y="383499"/>
                  </a:lnTo>
                  <a:moveTo>
                    <a:pt x="0" y="0"/>
                  </a:moveTo>
                  <a:lnTo>
                    <a:pt x="380999" y="0"/>
                  </a:lnTo>
                </a:path>
              </a:pathLst>
            </a:custGeom>
            <a:noFill/>
            <a:ln w="9360">
              <a:solidFill>
                <a:srgbClr val="497cba"/>
              </a:solidFill>
              <a:round/>
            </a:ln>
          </p:spPr>
          <p:style>
            <a:lnRef idx="0"/>
            <a:fillRef idx="0"/>
            <a:effectRef idx="0"/>
            <a:fontRef idx="minor"/>
          </p:style>
        </p:sp>
      </p:grpSp>
      <p:sp>
        <p:nvSpPr>
          <p:cNvPr id="918" name="CustomShape 11"/>
          <p:cNvSpPr/>
          <p:nvPr/>
        </p:nvSpPr>
        <p:spPr>
          <a:xfrm>
            <a:off x="3644280" y="3311640"/>
            <a:ext cx="1167840" cy="380160"/>
          </a:xfrm>
          <a:custGeom>
            <a:avLst/>
            <a:gdLst/>
            <a:ahLst/>
            <a:rect l="l" t="t" r="r" b="b"/>
            <a:pathLst>
              <a:path w="1168400" h="381000">
                <a:moveTo>
                  <a:pt x="0" y="0"/>
                </a:moveTo>
                <a:lnTo>
                  <a:pt x="1167997" y="0"/>
                </a:lnTo>
                <a:moveTo>
                  <a:pt x="0" y="0"/>
                </a:moveTo>
                <a:lnTo>
                  <a:pt x="0" y="380999"/>
                </a:lnTo>
                <a:moveTo>
                  <a:pt x="1155647" y="0"/>
                </a:moveTo>
                <a:lnTo>
                  <a:pt x="1155647" y="380999"/>
                </a:lnTo>
              </a:path>
            </a:pathLst>
          </a:custGeom>
          <a:noFill/>
          <a:ln w="9360">
            <a:solidFill>
              <a:srgbClr val="497cba"/>
            </a:solidFill>
            <a:round/>
          </a:ln>
        </p:spPr>
        <p:style>
          <a:lnRef idx="0"/>
          <a:fillRef idx="0"/>
          <a:effectRef idx="0"/>
          <a:fontRef idx="minor"/>
        </p:style>
      </p:sp>
      <p:sp>
        <p:nvSpPr>
          <p:cNvPr id="919" name="CustomShape 12"/>
          <p:cNvSpPr/>
          <p:nvPr/>
        </p:nvSpPr>
        <p:spPr>
          <a:xfrm>
            <a:off x="3627360" y="3684960"/>
            <a:ext cx="17784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E</a:t>
            </a:r>
            <a:endParaRPr b="0" lang="en-US" sz="1800" spc="-1" strike="noStrike">
              <a:latin typeface="Arial"/>
            </a:endParaRPr>
          </a:p>
        </p:txBody>
      </p:sp>
      <p:sp>
        <p:nvSpPr>
          <p:cNvPr id="920" name="CustomShape 13"/>
          <p:cNvSpPr/>
          <p:nvPr/>
        </p:nvSpPr>
        <p:spPr>
          <a:xfrm>
            <a:off x="4893840" y="3297960"/>
            <a:ext cx="1170720" cy="380160"/>
          </a:xfrm>
          <a:custGeom>
            <a:avLst/>
            <a:gdLst/>
            <a:ahLst/>
            <a:rect l="l" t="t" r="r" b="b"/>
            <a:pathLst>
              <a:path w="1171575" h="381000">
                <a:moveTo>
                  <a:pt x="3449" y="0"/>
                </a:moveTo>
                <a:lnTo>
                  <a:pt x="1171447" y="0"/>
                </a:lnTo>
                <a:moveTo>
                  <a:pt x="0" y="0"/>
                </a:moveTo>
                <a:lnTo>
                  <a:pt x="0" y="380999"/>
                </a:lnTo>
                <a:moveTo>
                  <a:pt x="1169272" y="0"/>
                </a:moveTo>
                <a:lnTo>
                  <a:pt x="1169272" y="380999"/>
                </a:lnTo>
              </a:path>
            </a:pathLst>
          </a:custGeom>
          <a:noFill/>
          <a:ln w="9360">
            <a:solidFill>
              <a:srgbClr val="497cba"/>
            </a:solidFill>
            <a:round/>
          </a:ln>
        </p:spPr>
        <p:style>
          <a:lnRef idx="0"/>
          <a:fillRef idx="0"/>
          <a:effectRef idx="0"/>
          <a:fontRef idx="minor"/>
        </p:style>
      </p:sp>
      <p:sp>
        <p:nvSpPr>
          <p:cNvPr id="921" name="CustomShape 14"/>
          <p:cNvSpPr/>
          <p:nvPr/>
        </p:nvSpPr>
        <p:spPr>
          <a:xfrm>
            <a:off x="4771080" y="3678480"/>
            <a:ext cx="311040" cy="4233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45" strike="noStrike">
                <a:solidFill>
                  <a:srgbClr val="000000"/>
                </a:solidFill>
                <a:latin typeface="Arial"/>
                <a:ea typeface="DejaVu Sans"/>
              </a:rPr>
              <a:t>A</a:t>
            </a:r>
            <a:r>
              <a:rPr b="0" lang="en-US" sz="2700" spc="-1" strike="noStrike" baseline="1000">
                <a:solidFill>
                  <a:srgbClr val="000000"/>
                </a:solidFill>
                <a:latin typeface="Arial"/>
                <a:ea typeface="DejaVu Sans"/>
              </a:rPr>
              <a:t>B</a:t>
            </a:r>
            <a:endParaRPr b="0" lang="en-US" sz="2700" spc="-1" strike="noStrike">
              <a:latin typeface="Arial"/>
            </a:endParaRPr>
          </a:p>
        </p:txBody>
      </p:sp>
      <p:sp>
        <p:nvSpPr>
          <p:cNvPr id="922" name="CustomShape 15"/>
          <p:cNvSpPr/>
          <p:nvPr/>
        </p:nvSpPr>
        <p:spPr>
          <a:xfrm>
            <a:off x="6025680" y="3667320"/>
            <a:ext cx="18972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C</a:t>
            </a:r>
            <a:endParaRPr b="0" lang="en-US" sz="1800" spc="-1" strike="noStrike">
              <a:latin typeface="Arial"/>
            </a:endParaRPr>
          </a:p>
        </p:txBody>
      </p:sp>
      <p:sp>
        <p:nvSpPr>
          <p:cNvPr id="923" name="CustomShape 16"/>
          <p:cNvSpPr/>
          <p:nvPr/>
        </p:nvSpPr>
        <p:spPr>
          <a:xfrm>
            <a:off x="4238640" y="2584440"/>
            <a:ext cx="2847960" cy="1083960"/>
          </a:xfrm>
          <a:custGeom>
            <a:avLst/>
            <a:gdLst/>
            <a:ahLst/>
            <a:rect l="l" t="t" r="r" b="b"/>
            <a:pathLst>
              <a:path w="2848609" h="1084579">
                <a:moveTo>
                  <a:pt x="0" y="362724"/>
                </a:moveTo>
                <a:lnTo>
                  <a:pt x="1167972" y="362724"/>
                </a:lnTo>
                <a:moveTo>
                  <a:pt x="0" y="362724"/>
                </a:moveTo>
                <a:lnTo>
                  <a:pt x="0" y="743723"/>
                </a:lnTo>
                <a:moveTo>
                  <a:pt x="1155647" y="362724"/>
                </a:moveTo>
                <a:lnTo>
                  <a:pt x="1155647" y="743723"/>
                </a:lnTo>
                <a:moveTo>
                  <a:pt x="638248" y="380149"/>
                </a:moveTo>
                <a:lnTo>
                  <a:pt x="638248" y="0"/>
                </a:lnTo>
                <a:moveTo>
                  <a:pt x="638248" y="6349"/>
                </a:moveTo>
                <a:lnTo>
                  <a:pt x="2830919" y="6349"/>
                </a:lnTo>
                <a:moveTo>
                  <a:pt x="2848044" y="0"/>
                </a:moveTo>
                <a:lnTo>
                  <a:pt x="2848044" y="1084172"/>
                </a:lnTo>
              </a:path>
            </a:pathLst>
          </a:custGeom>
          <a:noFill/>
          <a:ln w="9360">
            <a:solidFill>
              <a:srgbClr val="497cba"/>
            </a:solidFill>
            <a:round/>
          </a:ln>
        </p:spPr>
        <p:style>
          <a:lnRef idx="0"/>
          <a:fillRef idx="0"/>
          <a:effectRef idx="0"/>
          <a:fontRef idx="minor"/>
        </p:style>
      </p:sp>
      <p:sp>
        <p:nvSpPr>
          <p:cNvPr id="924" name="CustomShape 17"/>
          <p:cNvSpPr/>
          <p:nvPr/>
        </p:nvSpPr>
        <p:spPr>
          <a:xfrm>
            <a:off x="6980760" y="3660840"/>
            <a:ext cx="189720" cy="286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800" spc="-1" strike="noStrike">
                <a:solidFill>
                  <a:srgbClr val="000000"/>
                </a:solidFill>
                <a:latin typeface="Arial"/>
                <a:ea typeface="DejaVu Sans"/>
              </a:rPr>
              <a:t>D</a:t>
            </a:r>
            <a:endParaRPr b="0" lang="en-US" sz="1800" spc="-1" strike="noStrike">
              <a:latin typeface="Arial"/>
            </a:endParaRPr>
          </a:p>
        </p:txBody>
      </p:sp>
      <p:graphicFrame>
        <p:nvGraphicFramePr>
          <p:cNvPr id="925" name="Table 18"/>
          <p:cNvGraphicFramePr/>
          <p:nvPr/>
        </p:nvGraphicFramePr>
        <p:xfrm>
          <a:off x="3418200" y="5068080"/>
          <a:ext cx="2127960" cy="862920"/>
        </p:xfrm>
        <a:graphic>
          <a:graphicData uri="http://schemas.openxmlformats.org/drawingml/2006/table">
            <a:tbl>
              <a:tblPr/>
              <a:tblGrid>
                <a:gridCol w="1061640"/>
                <a:gridCol w="1066680"/>
              </a:tblGrid>
              <a:tr h="431640">
                <a:tc>
                  <a:txBody>
                    <a:bodyPr/>
                    <a:p>
                      <a:pPr marL="85680">
                        <a:lnSpc>
                          <a:spcPct val="100000"/>
                        </a:lnSpc>
                        <a:spcBef>
                          <a:spcPts val="224"/>
                        </a:spcBef>
                      </a:pPr>
                      <a:r>
                        <a:rPr b="1" lang="en-US" sz="1800" spc="-1" strike="noStrike">
                          <a:solidFill>
                            <a:srgbClr val="000000"/>
                          </a:solidFill>
                          <a:latin typeface="Arial"/>
                        </a:rPr>
                        <a:t>Item</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c>
                  <a:txBody>
                    <a:bodyPr/>
                    <a:p>
                      <a:pPr marL="85680">
                        <a:lnSpc>
                          <a:spcPct val="100000"/>
                        </a:lnSpc>
                        <a:spcBef>
                          <a:spcPts val="224"/>
                        </a:spcBef>
                      </a:pPr>
                      <a:r>
                        <a:rPr b="1" lang="en-US" sz="1800" spc="-1" strike="noStrike">
                          <a:solidFill>
                            <a:srgbClr val="000000"/>
                          </a:solidFill>
                          <a:latin typeface="Arial"/>
                        </a:rPr>
                        <a:t>EABCD</a:t>
                      </a:r>
                      <a:endParaRPr b="0" lang="en-US" sz="1800" spc="-1" strike="noStrike">
                        <a:latin typeface="Arial"/>
                      </a:endParaRPr>
                    </a:p>
                  </a:txBody>
                  <a:tcPr marL="91440" marR="91440">
                    <a:lnL w="12240">
                      <a:solidFill>
                        <a:srgbClr val="4f80bc"/>
                      </a:solidFill>
                    </a:lnL>
                    <a:lnR w="12240">
                      <a:solidFill>
                        <a:srgbClr val="4f80bc"/>
                      </a:solidFill>
                    </a:lnR>
                    <a:lnT w="12240">
                      <a:solidFill>
                        <a:srgbClr val="4f80bc"/>
                      </a:solidFill>
                    </a:lnT>
                    <a:lnB w="28080">
                      <a:solidFill>
                        <a:srgbClr val="4f80bc"/>
                      </a:solidFill>
                    </a:lnB>
                    <a:noFill/>
                  </a:tcPr>
                </a:tc>
              </a:tr>
              <a:tr h="431640">
                <a:tc>
                  <a:txBody>
                    <a:bodyPr/>
                    <a:p>
                      <a:pPr marL="85680">
                        <a:lnSpc>
                          <a:spcPct val="100000"/>
                        </a:lnSpc>
                        <a:spcBef>
                          <a:spcPts val="224"/>
                        </a:spcBef>
                      </a:pPr>
                      <a:r>
                        <a:rPr b="1" lang="en-US" sz="1800" spc="-1" strike="noStrike">
                          <a:solidFill>
                            <a:srgbClr val="000000"/>
                          </a:solidFill>
                          <a:latin typeface="Arial"/>
                        </a:rPr>
                        <a:t>EABCD</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c>
                  <a:txBody>
                    <a:bodyPr/>
                    <a:p>
                      <a:pPr marL="85680">
                        <a:lnSpc>
                          <a:spcPct val="100000"/>
                        </a:lnSpc>
                        <a:spcBef>
                          <a:spcPts val="224"/>
                        </a:spcBef>
                      </a:pPr>
                      <a:r>
                        <a:rPr b="0" lang="en-US" sz="1800" spc="-1" strike="noStrike">
                          <a:solidFill>
                            <a:srgbClr val="000000"/>
                          </a:solidFill>
                          <a:latin typeface="Arial"/>
                        </a:rPr>
                        <a:t>0</a:t>
                      </a:r>
                      <a:endParaRPr b="0" lang="en-US" sz="1800" spc="-1" strike="noStrike">
                        <a:latin typeface="Arial"/>
                      </a:endParaRPr>
                    </a:p>
                  </a:txBody>
                  <a:tcPr marL="91440" marR="91440">
                    <a:lnL w="12240">
                      <a:solidFill>
                        <a:srgbClr val="4f80bc"/>
                      </a:solidFill>
                    </a:lnL>
                    <a:lnR w="12240">
                      <a:solidFill>
                        <a:srgbClr val="4f80bc"/>
                      </a:solidFill>
                    </a:lnR>
                    <a:lnT w="28080">
                      <a:solidFill>
                        <a:srgbClr val="4f80bc"/>
                      </a:solidFill>
                    </a:lnT>
                    <a:lnB w="12240">
                      <a:solidFill>
                        <a:srgbClr val="4f80bc"/>
                      </a:solidFill>
                    </a:lnB>
                    <a:solidFill>
                      <a:srgbClr val="dbe5f1"/>
                    </a:solidFill>
                  </a:tcPr>
                </a:tc>
              </a:tr>
            </a:tbl>
          </a:graphicData>
        </a:graphic>
      </p:graphicFrame>
      <p:sp>
        <p:nvSpPr>
          <p:cNvPr id="926" name="CustomShape 19"/>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175C2D5-15C9-457C-B2DB-7A3DA968340F}"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CustomShape 1"/>
          <p:cNvSpPr/>
          <p:nvPr/>
        </p:nvSpPr>
        <p:spPr>
          <a:xfrm>
            <a:off x="685800" y="18216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How to Define Inter-Cluster Similarity</a:t>
            </a:r>
            <a:endParaRPr b="0" lang="en-US" sz="3200" spc="-1" strike="noStrike">
              <a:latin typeface="Arial"/>
            </a:endParaRPr>
          </a:p>
        </p:txBody>
      </p:sp>
      <p:sp>
        <p:nvSpPr>
          <p:cNvPr id="928" name="CustomShape 2"/>
          <p:cNvSpPr/>
          <p:nvPr/>
        </p:nvSpPr>
        <p:spPr>
          <a:xfrm>
            <a:off x="628560" y="2206800"/>
            <a:ext cx="7886160" cy="4350600"/>
          </a:xfrm>
          <a:prstGeom prst="rect">
            <a:avLst/>
          </a:prstGeom>
          <a:noFill/>
          <a:ln>
            <a:noFill/>
          </a:ln>
        </p:spPr>
        <p:style>
          <a:lnRef idx="0"/>
          <a:fillRef idx="0"/>
          <a:effectRef idx="0"/>
          <a:fontRef idx="minor"/>
        </p:style>
        <p:txBody>
          <a:bodyPr lIns="0" rIns="0" tIns="0" bIns="0"/>
          <a:p>
            <a:pPr marL="990720" indent="-532800">
              <a:lnSpc>
                <a:spcPct val="90000"/>
              </a:lnSpc>
              <a:spcBef>
                <a:spcPts val="201"/>
              </a:spcBef>
            </a:pPr>
            <a:r>
              <a:rPr b="0" lang="en-US" sz="1000" spc="-1" strike="noStrike">
                <a:solidFill>
                  <a:srgbClr val="000000"/>
                </a:solidFill>
                <a:latin typeface="Calibri"/>
              </a:rPr>
              <a:t> </a:t>
            </a:r>
            <a:endParaRPr b="0" lang="en-US" sz="1000" spc="-1" strike="noStrike">
              <a:latin typeface="Arial"/>
            </a:endParaRPr>
          </a:p>
        </p:txBody>
      </p:sp>
      <p:sp>
        <p:nvSpPr>
          <p:cNvPr id="929"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84A15A00-EFFC-4CD0-9388-1D85898CBA42}" type="slidenum">
              <a:rPr b="0" lang="en-US" sz="1800" spc="-1" strike="noStrike">
                <a:solidFill>
                  <a:srgbClr val="8b8b8b"/>
                </a:solidFill>
                <a:latin typeface="Calibri"/>
              </a:rPr>
              <a:t>&lt;number&gt;</a:t>
            </a:fld>
            <a:endParaRPr b="0" lang="en-US" sz="1800" spc="-1" strike="noStrike">
              <a:latin typeface="Arial"/>
            </a:endParaRPr>
          </a:p>
        </p:txBody>
      </p:sp>
      <p:grpSp>
        <p:nvGrpSpPr>
          <p:cNvPr id="930" name="Group 4"/>
          <p:cNvGrpSpPr/>
          <p:nvPr/>
        </p:nvGrpSpPr>
        <p:grpSpPr>
          <a:xfrm>
            <a:off x="5486400" y="1752120"/>
            <a:ext cx="3428280" cy="3462120"/>
            <a:chOff x="5486400" y="1752120"/>
            <a:chExt cx="3428280" cy="3462120"/>
          </a:xfrm>
        </p:grpSpPr>
        <p:sp>
          <p:nvSpPr>
            <p:cNvPr id="931" name="Line 5"/>
            <p:cNvSpPr/>
            <p:nvPr/>
          </p:nvSpPr>
          <p:spPr>
            <a:xfrm>
              <a:off x="5867280" y="1752120"/>
              <a:ext cx="360" cy="2667240"/>
            </a:xfrm>
            <a:prstGeom prst="line">
              <a:avLst/>
            </a:prstGeom>
            <a:ln w="12600">
              <a:solidFill>
                <a:schemeClr val="tx1"/>
              </a:solidFill>
              <a:round/>
            </a:ln>
          </p:spPr>
          <p:style>
            <a:lnRef idx="0"/>
            <a:fillRef idx="0"/>
            <a:effectRef idx="0"/>
            <a:fontRef idx="minor"/>
          </p:style>
        </p:sp>
        <p:sp>
          <p:nvSpPr>
            <p:cNvPr id="932" name="Line 6"/>
            <p:cNvSpPr/>
            <p:nvPr/>
          </p:nvSpPr>
          <p:spPr>
            <a:xfrm>
              <a:off x="5562360" y="2057400"/>
              <a:ext cx="2971800" cy="360"/>
            </a:xfrm>
            <a:prstGeom prst="line">
              <a:avLst/>
            </a:prstGeom>
            <a:ln w="12600">
              <a:solidFill>
                <a:schemeClr val="tx1"/>
              </a:solidFill>
              <a:round/>
            </a:ln>
          </p:spPr>
          <p:style>
            <a:lnRef idx="0"/>
            <a:fillRef idx="0"/>
            <a:effectRef idx="0"/>
            <a:fontRef idx="minor"/>
          </p:style>
        </p:sp>
        <p:sp>
          <p:nvSpPr>
            <p:cNvPr id="933" name="Line 7"/>
            <p:cNvSpPr/>
            <p:nvPr/>
          </p:nvSpPr>
          <p:spPr>
            <a:xfrm>
              <a:off x="6368760" y="1752120"/>
              <a:ext cx="360" cy="2667240"/>
            </a:xfrm>
            <a:prstGeom prst="line">
              <a:avLst/>
            </a:prstGeom>
            <a:ln w="12600">
              <a:solidFill>
                <a:schemeClr val="tx1"/>
              </a:solidFill>
              <a:round/>
            </a:ln>
          </p:spPr>
          <p:style>
            <a:lnRef idx="0"/>
            <a:fillRef idx="0"/>
            <a:effectRef idx="0"/>
            <a:fontRef idx="minor"/>
          </p:style>
        </p:sp>
        <p:sp>
          <p:nvSpPr>
            <p:cNvPr id="934" name="Line 8"/>
            <p:cNvSpPr/>
            <p:nvPr/>
          </p:nvSpPr>
          <p:spPr>
            <a:xfrm>
              <a:off x="6872040" y="1752120"/>
              <a:ext cx="360" cy="2667240"/>
            </a:xfrm>
            <a:prstGeom prst="line">
              <a:avLst/>
            </a:prstGeom>
            <a:ln w="12600">
              <a:solidFill>
                <a:schemeClr val="tx1"/>
              </a:solidFill>
              <a:round/>
            </a:ln>
          </p:spPr>
          <p:style>
            <a:lnRef idx="0"/>
            <a:fillRef idx="0"/>
            <a:effectRef idx="0"/>
            <a:fontRef idx="minor"/>
          </p:style>
        </p:sp>
        <p:sp>
          <p:nvSpPr>
            <p:cNvPr id="935" name="Line 9"/>
            <p:cNvSpPr/>
            <p:nvPr/>
          </p:nvSpPr>
          <p:spPr>
            <a:xfrm>
              <a:off x="7375320" y="1752120"/>
              <a:ext cx="360" cy="2667240"/>
            </a:xfrm>
            <a:prstGeom prst="line">
              <a:avLst/>
            </a:prstGeom>
            <a:ln w="12600">
              <a:solidFill>
                <a:schemeClr val="tx1"/>
              </a:solidFill>
              <a:round/>
            </a:ln>
          </p:spPr>
          <p:style>
            <a:lnRef idx="0"/>
            <a:fillRef idx="0"/>
            <a:effectRef idx="0"/>
            <a:fontRef idx="minor"/>
          </p:style>
        </p:sp>
        <p:sp>
          <p:nvSpPr>
            <p:cNvPr id="936" name="Line 10"/>
            <p:cNvSpPr/>
            <p:nvPr/>
          </p:nvSpPr>
          <p:spPr>
            <a:xfrm>
              <a:off x="7878600" y="1752120"/>
              <a:ext cx="360" cy="2667240"/>
            </a:xfrm>
            <a:prstGeom prst="line">
              <a:avLst/>
            </a:prstGeom>
            <a:ln w="12600">
              <a:solidFill>
                <a:schemeClr val="tx1"/>
              </a:solidFill>
              <a:round/>
            </a:ln>
          </p:spPr>
          <p:style>
            <a:lnRef idx="0"/>
            <a:fillRef idx="0"/>
            <a:effectRef idx="0"/>
            <a:fontRef idx="minor"/>
          </p:style>
        </p:sp>
        <p:sp>
          <p:nvSpPr>
            <p:cNvPr id="937" name="Line 11"/>
            <p:cNvSpPr/>
            <p:nvPr/>
          </p:nvSpPr>
          <p:spPr>
            <a:xfrm>
              <a:off x="8381880" y="1752120"/>
              <a:ext cx="360" cy="2667240"/>
            </a:xfrm>
            <a:prstGeom prst="line">
              <a:avLst/>
            </a:prstGeom>
            <a:ln w="12600">
              <a:solidFill>
                <a:schemeClr val="tx1"/>
              </a:solidFill>
              <a:round/>
            </a:ln>
          </p:spPr>
          <p:style>
            <a:lnRef idx="0"/>
            <a:fillRef idx="0"/>
            <a:effectRef idx="0"/>
            <a:fontRef idx="minor"/>
          </p:style>
        </p:sp>
        <p:sp>
          <p:nvSpPr>
            <p:cNvPr id="938" name="Line 12"/>
            <p:cNvSpPr/>
            <p:nvPr/>
          </p:nvSpPr>
          <p:spPr>
            <a:xfrm>
              <a:off x="5562360" y="2468520"/>
              <a:ext cx="2971800" cy="360"/>
            </a:xfrm>
            <a:prstGeom prst="line">
              <a:avLst/>
            </a:prstGeom>
            <a:ln w="12600">
              <a:solidFill>
                <a:schemeClr val="tx1"/>
              </a:solidFill>
              <a:round/>
            </a:ln>
          </p:spPr>
          <p:style>
            <a:lnRef idx="0"/>
            <a:fillRef idx="0"/>
            <a:effectRef idx="0"/>
            <a:fontRef idx="minor"/>
          </p:style>
        </p:sp>
        <p:sp>
          <p:nvSpPr>
            <p:cNvPr id="939" name="Line 13"/>
            <p:cNvSpPr/>
            <p:nvPr/>
          </p:nvSpPr>
          <p:spPr>
            <a:xfrm>
              <a:off x="5562360" y="2879640"/>
              <a:ext cx="2971800" cy="360"/>
            </a:xfrm>
            <a:prstGeom prst="line">
              <a:avLst/>
            </a:prstGeom>
            <a:ln w="12600">
              <a:solidFill>
                <a:schemeClr val="tx1"/>
              </a:solidFill>
              <a:round/>
            </a:ln>
          </p:spPr>
          <p:style>
            <a:lnRef idx="0"/>
            <a:fillRef idx="0"/>
            <a:effectRef idx="0"/>
            <a:fontRef idx="minor"/>
          </p:style>
        </p:sp>
        <p:sp>
          <p:nvSpPr>
            <p:cNvPr id="940" name="Line 14"/>
            <p:cNvSpPr/>
            <p:nvPr/>
          </p:nvSpPr>
          <p:spPr>
            <a:xfrm>
              <a:off x="5562360" y="3290760"/>
              <a:ext cx="2971800" cy="360"/>
            </a:xfrm>
            <a:prstGeom prst="line">
              <a:avLst/>
            </a:prstGeom>
            <a:ln w="12600">
              <a:solidFill>
                <a:schemeClr val="tx1"/>
              </a:solidFill>
              <a:round/>
            </a:ln>
          </p:spPr>
          <p:style>
            <a:lnRef idx="0"/>
            <a:fillRef idx="0"/>
            <a:effectRef idx="0"/>
            <a:fontRef idx="minor"/>
          </p:style>
        </p:sp>
        <p:sp>
          <p:nvSpPr>
            <p:cNvPr id="941" name="Line 15"/>
            <p:cNvSpPr/>
            <p:nvPr/>
          </p:nvSpPr>
          <p:spPr>
            <a:xfrm>
              <a:off x="5562360" y="3701880"/>
              <a:ext cx="2971800" cy="360"/>
            </a:xfrm>
            <a:prstGeom prst="line">
              <a:avLst/>
            </a:prstGeom>
            <a:ln w="12600">
              <a:solidFill>
                <a:schemeClr val="tx1"/>
              </a:solidFill>
              <a:round/>
            </a:ln>
          </p:spPr>
          <p:style>
            <a:lnRef idx="0"/>
            <a:fillRef idx="0"/>
            <a:effectRef idx="0"/>
            <a:fontRef idx="minor"/>
          </p:style>
        </p:sp>
        <p:sp>
          <p:nvSpPr>
            <p:cNvPr id="942" name="Line 16"/>
            <p:cNvSpPr/>
            <p:nvPr/>
          </p:nvSpPr>
          <p:spPr>
            <a:xfrm>
              <a:off x="5562360" y="4114800"/>
              <a:ext cx="2971800" cy="360"/>
            </a:xfrm>
            <a:prstGeom prst="line">
              <a:avLst/>
            </a:prstGeom>
            <a:ln w="12600">
              <a:solidFill>
                <a:schemeClr val="tx1"/>
              </a:solidFill>
              <a:round/>
            </a:ln>
          </p:spPr>
          <p:style>
            <a:lnRef idx="0"/>
            <a:fillRef idx="0"/>
            <a:effectRef idx="0"/>
            <a:fontRef idx="minor"/>
          </p:style>
        </p:sp>
        <p:sp>
          <p:nvSpPr>
            <p:cNvPr id="943" name="CustomShape 17"/>
            <p:cNvSpPr/>
            <p:nvPr/>
          </p:nvSpPr>
          <p:spPr>
            <a:xfrm>
              <a:off x="5486400" y="21337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944" name="CustomShape 18"/>
            <p:cNvSpPr/>
            <p:nvPr/>
          </p:nvSpPr>
          <p:spPr>
            <a:xfrm>
              <a:off x="5486400" y="29718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945" name="CustomShape 19"/>
            <p:cNvSpPr/>
            <p:nvPr/>
          </p:nvSpPr>
          <p:spPr>
            <a:xfrm>
              <a:off x="5486400" y="3809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946" name="CustomShape 20"/>
            <p:cNvSpPr/>
            <p:nvPr/>
          </p:nvSpPr>
          <p:spPr>
            <a:xfrm>
              <a:off x="5486400" y="34290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947" name="CustomShape 21"/>
            <p:cNvSpPr/>
            <p:nvPr/>
          </p:nvSpPr>
          <p:spPr>
            <a:xfrm>
              <a:off x="5486400" y="25909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948" name="CustomShape 22"/>
            <p:cNvSpPr/>
            <p:nvPr/>
          </p:nvSpPr>
          <p:spPr>
            <a:xfrm>
              <a:off x="5943600" y="1752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949" name="CustomShape 23"/>
            <p:cNvSpPr/>
            <p:nvPr/>
          </p:nvSpPr>
          <p:spPr>
            <a:xfrm>
              <a:off x="6400800" y="1752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950" name="CustomShape 24"/>
            <p:cNvSpPr/>
            <p:nvPr/>
          </p:nvSpPr>
          <p:spPr>
            <a:xfrm>
              <a:off x="6934320" y="1752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951" name="CustomShape 25"/>
            <p:cNvSpPr/>
            <p:nvPr/>
          </p:nvSpPr>
          <p:spPr>
            <a:xfrm>
              <a:off x="7467480" y="1752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952" name="CustomShape 26"/>
            <p:cNvSpPr/>
            <p:nvPr/>
          </p:nvSpPr>
          <p:spPr>
            <a:xfrm>
              <a:off x="7848720" y="1752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953" name="CustomShape 27"/>
            <p:cNvSpPr/>
            <p:nvPr/>
          </p:nvSpPr>
          <p:spPr>
            <a:xfrm>
              <a:off x="8381880" y="1752480"/>
              <a:ext cx="532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954" name="CustomShape 28"/>
            <p:cNvSpPr/>
            <p:nvPr/>
          </p:nvSpPr>
          <p:spPr>
            <a:xfrm>
              <a:off x="5638680" y="4191120"/>
              <a:ext cx="532800" cy="10231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p:txBody>
        </p:sp>
      </p:grpSp>
      <p:sp>
        <p:nvSpPr>
          <p:cNvPr id="955" name="Line 29"/>
          <p:cNvSpPr/>
          <p:nvPr/>
        </p:nvSpPr>
        <p:spPr>
          <a:xfrm>
            <a:off x="2209680" y="2438280"/>
            <a:ext cx="1066680" cy="360"/>
          </a:xfrm>
          <a:prstGeom prst="line">
            <a:avLst/>
          </a:prstGeom>
          <a:ln w="25560">
            <a:solidFill>
              <a:schemeClr val="tx1"/>
            </a:solidFill>
            <a:round/>
            <a:headEnd len="med" type="triangle" w="med"/>
            <a:tailEnd len="med" type="triangle" w="med"/>
          </a:ln>
        </p:spPr>
        <p:style>
          <a:lnRef idx="0"/>
          <a:fillRef idx="0"/>
          <a:effectRef idx="0"/>
          <a:fontRef idx="minor"/>
        </p:style>
      </p:sp>
      <p:sp>
        <p:nvSpPr>
          <p:cNvPr id="956" name="CustomShape 30"/>
          <p:cNvSpPr/>
          <p:nvPr/>
        </p:nvSpPr>
        <p:spPr>
          <a:xfrm>
            <a:off x="2209680" y="1981080"/>
            <a:ext cx="14472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Similarity?</a:t>
            </a:r>
            <a:endParaRPr b="0" lang="en-US" sz="1600" spc="-1" strike="noStrike">
              <a:latin typeface="Arial"/>
            </a:endParaRPr>
          </a:p>
        </p:txBody>
      </p:sp>
      <p:sp>
        <p:nvSpPr>
          <p:cNvPr id="957" name="CustomShape 31"/>
          <p:cNvSpPr/>
          <p:nvPr/>
        </p:nvSpPr>
        <p:spPr>
          <a:xfrm>
            <a:off x="380880" y="3809880"/>
            <a:ext cx="5790600" cy="2894760"/>
          </a:xfrm>
          <a:prstGeom prst="rect">
            <a:avLst/>
          </a:prstGeom>
          <a:noFill/>
          <a:ln>
            <a:noFill/>
          </a:ln>
        </p:spPr>
        <p:style>
          <a:lnRef idx="0"/>
          <a:fillRef idx="0"/>
          <a:effectRef idx="0"/>
          <a:fontRef idx="minor"/>
        </p:style>
        <p:txBody>
          <a:bodyPr lIns="90360" rIns="90360" tIns="44280" bIns="44280"/>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MIN</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MAX</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Group Average</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Distance Between Centroids</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Other methods driven by an objective function</a:t>
            </a:r>
            <a:endParaRPr b="0" lang="en-US" sz="2400" spc="-1" strike="noStrike">
              <a:latin typeface="Arial"/>
            </a:endParaRPr>
          </a:p>
        </p:txBody>
      </p:sp>
      <p:sp>
        <p:nvSpPr>
          <p:cNvPr id="958" name="CustomShape 32"/>
          <p:cNvSpPr/>
          <p:nvPr/>
        </p:nvSpPr>
        <p:spPr>
          <a:xfrm rot="16200000">
            <a:off x="462600" y="1671480"/>
            <a:ext cx="1828080" cy="138204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959" name="CustomShape 33"/>
          <p:cNvSpPr/>
          <p:nvPr/>
        </p:nvSpPr>
        <p:spPr>
          <a:xfrm rot="16200000">
            <a:off x="1752480" y="2591280"/>
            <a:ext cx="75600" cy="75600"/>
          </a:xfrm>
          <a:prstGeom prst="ellipse">
            <a:avLst/>
          </a:prstGeom>
          <a:solidFill>
            <a:schemeClr val="tx1"/>
          </a:solidFill>
          <a:ln w="12600">
            <a:solidFill>
              <a:schemeClr val="tx1"/>
            </a:solidFill>
            <a:round/>
          </a:ln>
        </p:spPr>
        <p:style>
          <a:lnRef idx="0"/>
          <a:fillRef idx="0"/>
          <a:effectRef idx="0"/>
          <a:fontRef idx="minor"/>
        </p:style>
      </p:sp>
      <p:sp>
        <p:nvSpPr>
          <p:cNvPr id="960" name="CustomShape 34"/>
          <p:cNvSpPr/>
          <p:nvPr/>
        </p:nvSpPr>
        <p:spPr>
          <a:xfrm rot="16200000">
            <a:off x="1676520" y="1829520"/>
            <a:ext cx="75600" cy="75600"/>
          </a:xfrm>
          <a:prstGeom prst="ellipse">
            <a:avLst/>
          </a:prstGeom>
          <a:solidFill>
            <a:schemeClr val="tx1"/>
          </a:solidFill>
          <a:ln w="12600">
            <a:solidFill>
              <a:schemeClr val="tx1"/>
            </a:solidFill>
            <a:round/>
          </a:ln>
        </p:spPr>
        <p:style>
          <a:lnRef idx="0"/>
          <a:fillRef idx="0"/>
          <a:effectRef idx="0"/>
          <a:fontRef idx="minor"/>
        </p:style>
      </p:sp>
      <p:sp>
        <p:nvSpPr>
          <p:cNvPr id="961" name="CustomShape 35"/>
          <p:cNvSpPr/>
          <p:nvPr/>
        </p:nvSpPr>
        <p:spPr>
          <a:xfrm rot="16200000">
            <a:off x="838080" y="2286720"/>
            <a:ext cx="75600" cy="75600"/>
          </a:xfrm>
          <a:prstGeom prst="ellipse">
            <a:avLst/>
          </a:prstGeom>
          <a:solidFill>
            <a:schemeClr val="tx1"/>
          </a:solidFill>
          <a:ln w="12600">
            <a:solidFill>
              <a:schemeClr val="tx1"/>
            </a:solidFill>
            <a:round/>
          </a:ln>
        </p:spPr>
        <p:style>
          <a:lnRef idx="0"/>
          <a:fillRef idx="0"/>
          <a:effectRef idx="0"/>
          <a:fontRef idx="minor"/>
        </p:style>
      </p:sp>
      <p:sp>
        <p:nvSpPr>
          <p:cNvPr id="962" name="CustomShape 36"/>
          <p:cNvSpPr/>
          <p:nvPr/>
        </p:nvSpPr>
        <p:spPr>
          <a:xfrm rot="16200000">
            <a:off x="1903320" y="2132640"/>
            <a:ext cx="75600" cy="75600"/>
          </a:xfrm>
          <a:prstGeom prst="ellipse">
            <a:avLst/>
          </a:prstGeom>
          <a:solidFill>
            <a:schemeClr val="tx1"/>
          </a:solidFill>
          <a:ln w="12600">
            <a:solidFill>
              <a:schemeClr val="tx1"/>
            </a:solidFill>
            <a:round/>
          </a:ln>
        </p:spPr>
        <p:style>
          <a:lnRef idx="0"/>
          <a:fillRef idx="0"/>
          <a:effectRef idx="0"/>
          <a:fontRef idx="minor"/>
        </p:style>
      </p:sp>
      <p:sp>
        <p:nvSpPr>
          <p:cNvPr id="963" name="CustomShape 37"/>
          <p:cNvSpPr/>
          <p:nvPr/>
        </p:nvSpPr>
        <p:spPr>
          <a:xfrm flipV="1" rot="5400000">
            <a:off x="3352680" y="1523880"/>
            <a:ext cx="1828080" cy="16758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964" name="CustomShape 38"/>
          <p:cNvSpPr/>
          <p:nvPr/>
        </p:nvSpPr>
        <p:spPr>
          <a:xfrm flipV="1" rot="5400000">
            <a:off x="4876920" y="1981080"/>
            <a:ext cx="75600" cy="75600"/>
          </a:xfrm>
          <a:prstGeom prst="ellipse">
            <a:avLst/>
          </a:prstGeom>
          <a:solidFill>
            <a:schemeClr val="tx1"/>
          </a:solidFill>
          <a:ln w="12600">
            <a:solidFill>
              <a:schemeClr val="tx1"/>
            </a:solidFill>
            <a:round/>
          </a:ln>
        </p:spPr>
        <p:style>
          <a:lnRef idx="0"/>
          <a:fillRef idx="0"/>
          <a:effectRef idx="0"/>
          <a:fontRef idx="minor"/>
        </p:style>
      </p:sp>
      <p:sp>
        <p:nvSpPr>
          <p:cNvPr id="965" name="CustomShape 39"/>
          <p:cNvSpPr/>
          <p:nvPr/>
        </p:nvSpPr>
        <p:spPr>
          <a:xfrm flipV="1" rot="5400000">
            <a:off x="3516480" y="1979640"/>
            <a:ext cx="75600" cy="75600"/>
          </a:xfrm>
          <a:prstGeom prst="ellipse">
            <a:avLst/>
          </a:prstGeom>
          <a:solidFill>
            <a:schemeClr val="tx1"/>
          </a:solidFill>
          <a:ln w="12600">
            <a:solidFill>
              <a:schemeClr val="tx1"/>
            </a:solidFill>
            <a:round/>
          </a:ln>
        </p:spPr>
        <p:style>
          <a:lnRef idx="0"/>
          <a:fillRef idx="0"/>
          <a:effectRef idx="0"/>
          <a:fontRef idx="minor"/>
        </p:style>
      </p:sp>
      <p:sp>
        <p:nvSpPr>
          <p:cNvPr id="966" name="CustomShape 40"/>
          <p:cNvSpPr/>
          <p:nvPr/>
        </p:nvSpPr>
        <p:spPr>
          <a:xfrm flipV="1" rot="5400000">
            <a:off x="4038480" y="2590560"/>
            <a:ext cx="75600" cy="75600"/>
          </a:xfrm>
          <a:prstGeom prst="ellipse">
            <a:avLst/>
          </a:prstGeom>
          <a:solidFill>
            <a:schemeClr val="tx1"/>
          </a:solidFill>
          <a:ln w="12600">
            <a:solidFill>
              <a:schemeClr val="tx1"/>
            </a:solidFill>
            <a:round/>
          </a:ln>
        </p:spPr>
        <p:style>
          <a:lnRef idx="0"/>
          <a:fillRef idx="0"/>
          <a:effectRef idx="0"/>
          <a:fontRef idx="minor"/>
        </p:style>
      </p:sp>
      <p:sp>
        <p:nvSpPr>
          <p:cNvPr id="967" name="CustomShape 41"/>
          <p:cNvSpPr/>
          <p:nvPr/>
        </p:nvSpPr>
        <p:spPr>
          <a:xfrm flipV="1" rot="5400000">
            <a:off x="4038480" y="1600200"/>
            <a:ext cx="75600" cy="75600"/>
          </a:xfrm>
          <a:prstGeom prst="ellipse">
            <a:avLst/>
          </a:prstGeom>
          <a:solidFill>
            <a:schemeClr val="tx1"/>
          </a:solidFill>
          <a:ln w="12600">
            <a:solidFill>
              <a:schemeClr val="tx1"/>
            </a:solidFill>
            <a:round/>
          </a:ln>
        </p:spPr>
        <p:style>
          <a:lnRef idx="0"/>
          <a:fillRef idx="0"/>
          <a:effectRef idx="0"/>
          <a:fontRef idx="minor"/>
        </p:style>
      </p:sp>
      <p:sp>
        <p:nvSpPr>
          <p:cNvPr id="968" name="CustomShape 42"/>
          <p:cNvSpPr/>
          <p:nvPr/>
        </p:nvSpPr>
        <p:spPr>
          <a:xfrm>
            <a:off x="5943600" y="472428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CustomShape 1"/>
          <p:cNvSpPr/>
          <p:nvPr/>
        </p:nvSpPr>
        <p:spPr>
          <a:xfrm>
            <a:off x="571680" y="21096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How to Define Inter-Cluster Similarity</a:t>
            </a:r>
            <a:endParaRPr b="0" lang="en-US" sz="3200" spc="-1" strike="noStrike">
              <a:latin typeface="Arial"/>
            </a:endParaRPr>
          </a:p>
        </p:txBody>
      </p:sp>
      <p:sp>
        <p:nvSpPr>
          <p:cNvPr id="970" name="CustomShape 2"/>
          <p:cNvSpPr/>
          <p:nvPr/>
        </p:nvSpPr>
        <p:spPr>
          <a:xfrm>
            <a:off x="628560" y="2278080"/>
            <a:ext cx="7886160" cy="4350600"/>
          </a:xfrm>
          <a:prstGeom prst="rect">
            <a:avLst/>
          </a:prstGeom>
          <a:noFill/>
          <a:ln>
            <a:noFill/>
          </a:ln>
        </p:spPr>
        <p:style>
          <a:lnRef idx="0"/>
          <a:fillRef idx="0"/>
          <a:effectRef idx="0"/>
          <a:fontRef idx="minor"/>
        </p:style>
        <p:txBody>
          <a:bodyPr lIns="0" rIns="0" tIns="0" bIns="0"/>
          <a:p>
            <a:pPr marL="990720" indent="-532800">
              <a:lnSpc>
                <a:spcPct val="90000"/>
              </a:lnSpc>
              <a:spcBef>
                <a:spcPts val="201"/>
              </a:spcBef>
            </a:pPr>
            <a:r>
              <a:rPr b="0" lang="en-US" sz="1000" spc="-1" strike="noStrike">
                <a:solidFill>
                  <a:srgbClr val="000000"/>
                </a:solidFill>
                <a:latin typeface="Calibri"/>
              </a:rPr>
              <a:t> </a:t>
            </a:r>
            <a:endParaRPr b="0" lang="en-US" sz="1000" spc="-1" strike="noStrike">
              <a:latin typeface="Arial"/>
            </a:endParaRPr>
          </a:p>
        </p:txBody>
      </p:sp>
      <p:sp>
        <p:nvSpPr>
          <p:cNvPr id="971"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15C2FC3D-BE51-4966-BC77-6D832B00DC60}" type="slidenum">
              <a:rPr b="0" lang="en-US" sz="1800" spc="-1" strike="noStrike">
                <a:solidFill>
                  <a:srgbClr val="8b8b8b"/>
                </a:solidFill>
                <a:latin typeface="Calibri"/>
              </a:rPr>
              <a:t>&lt;number&gt;</a:t>
            </a:fld>
            <a:endParaRPr b="0" lang="en-US" sz="1800" spc="-1" strike="noStrike">
              <a:latin typeface="Arial"/>
            </a:endParaRPr>
          </a:p>
        </p:txBody>
      </p:sp>
      <p:grpSp>
        <p:nvGrpSpPr>
          <p:cNvPr id="972" name="Group 4"/>
          <p:cNvGrpSpPr/>
          <p:nvPr/>
        </p:nvGrpSpPr>
        <p:grpSpPr>
          <a:xfrm>
            <a:off x="5486400" y="1519200"/>
            <a:ext cx="3428280" cy="3461400"/>
            <a:chOff x="5486400" y="1519200"/>
            <a:chExt cx="3428280" cy="3461400"/>
          </a:xfrm>
        </p:grpSpPr>
        <p:sp>
          <p:nvSpPr>
            <p:cNvPr id="973" name="Line 5"/>
            <p:cNvSpPr/>
            <p:nvPr/>
          </p:nvSpPr>
          <p:spPr>
            <a:xfrm>
              <a:off x="5867280" y="1519200"/>
              <a:ext cx="360" cy="2666880"/>
            </a:xfrm>
            <a:prstGeom prst="line">
              <a:avLst/>
            </a:prstGeom>
            <a:ln w="12600">
              <a:solidFill>
                <a:schemeClr val="tx1"/>
              </a:solidFill>
              <a:round/>
            </a:ln>
          </p:spPr>
          <p:style>
            <a:lnRef idx="0"/>
            <a:fillRef idx="0"/>
            <a:effectRef idx="0"/>
            <a:fontRef idx="minor"/>
          </p:style>
        </p:sp>
        <p:sp>
          <p:nvSpPr>
            <p:cNvPr id="974" name="Line 6"/>
            <p:cNvSpPr/>
            <p:nvPr/>
          </p:nvSpPr>
          <p:spPr>
            <a:xfrm>
              <a:off x="5562360" y="1823760"/>
              <a:ext cx="2971800" cy="360"/>
            </a:xfrm>
            <a:prstGeom prst="line">
              <a:avLst/>
            </a:prstGeom>
            <a:ln w="12600">
              <a:solidFill>
                <a:schemeClr val="tx1"/>
              </a:solidFill>
              <a:round/>
            </a:ln>
          </p:spPr>
          <p:style>
            <a:lnRef idx="0"/>
            <a:fillRef idx="0"/>
            <a:effectRef idx="0"/>
            <a:fontRef idx="minor"/>
          </p:style>
        </p:sp>
        <p:sp>
          <p:nvSpPr>
            <p:cNvPr id="975" name="Line 7"/>
            <p:cNvSpPr/>
            <p:nvPr/>
          </p:nvSpPr>
          <p:spPr>
            <a:xfrm>
              <a:off x="6368760" y="1519200"/>
              <a:ext cx="360" cy="2666880"/>
            </a:xfrm>
            <a:prstGeom prst="line">
              <a:avLst/>
            </a:prstGeom>
            <a:ln w="12600">
              <a:solidFill>
                <a:schemeClr val="tx1"/>
              </a:solidFill>
              <a:round/>
            </a:ln>
          </p:spPr>
          <p:style>
            <a:lnRef idx="0"/>
            <a:fillRef idx="0"/>
            <a:effectRef idx="0"/>
            <a:fontRef idx="minor"/>
          </p:style>
        </p:sp>
        <p:sp>
          <p:nvSpPr>
            <p:cNvPr id="976" name="Line 8"/>
            <p:cNvSpPr/>
            <p:nvPr/>
          </p:nvSpPr>
          <p:spPr>
            <a:xfrm>
              <a:off x="6872040" y="1519200"/>
              <a:ext cx="360" cy="2666880"/>
            </a:xfrm>
            <a:prstGeom prst="line">
              <a:avLst/>
            </a:prstGeom>
            <a:ln w="12600">
              <a:solidFill>
                <a:schemeClr val="tx1"/>
              </a:solidFill>
              <a:round/>
            </a:ln>
          </p:spPr>
          <p:style>
            <a:lnRef idx="0"/>
            <a:fillRef idx="0"/>
            <a:effectRef idx="0"/>
            <a:fontRef idx="minor"/>
          </p:style>
        </p:sp>
        <p:sp>
          <p:nvSpPr>
            <p:cNvPr id="977" name="Line 9"/>
            <p:cNvSpPr/>
            <p:nvPr/>
          </p:nvSpPr>
          <p:spPr>
            <a:xfrm>
              <a:off x="7375320" y="1519200"/>
              <a:ext cx="360" cy="2666880"/>
            </a:xfrm>
            <a:prstGeom prst="line">
              <a:avLst/>
            </a:prstGeom>
            <a:ln w="12600">
              <a:solidFill>
                <a:schemeClr val="tx1"/>
              </a:solidFill>
              <a:round/>
            </a:ln>
          </p:spPr>
          <p:style>
            <a:lnRef idx="0"/>
            <a:fillRef idx="0"/>
            <a:effectRef idx="0"/>
            <a:fontRef idx="minor"/>
          </p:style>
        </p:sp>
        <p:sp>
          <p:nvSpPr>
            <p:cNvPr id="978" name="Line 10"/>
            <p:cNvSpPr/>
            <p:nvPr/>
          </p:nvSpPr>
          <p:spPr>
            <a:xfrm>
              <a:off x="7878600" y="1519200"/>
              <a:ext cx="360" cy="2666880"/>
            </a:xfrm>
            <a:prstGeom prst="line">
              <a:avLst/>
            </a:prstGeom>
            <a:ln w="12600">
              <a:solidFill>
                <a:schemeClr val="tx1"/>
              </a:solidFill>
              <a:round/>
            </a:ln>
          </p:spPr>
          <p:style>
            <a:lnRef idx="0"/>
            <a:fillRef idx="0"/>
            <a:effectRef idx="0"/>
            <a:fontRef idx="minor"/>
          </p:style>
        </p:sp>
        <p:sp>
          <p:nvSpPr>
            <p:cNvPr id="979" name="Line 11"/>
            <p:cNvSpPr/>
            <p:nvPr/>
          </p:nvSpPr>
          <p:spPr>
            <a:xfrm>
              <a:off x="8381880" y="1519200"/>
              <a:ext cx="360" cy="2666880"/>
            </a:xfrm>
            <a:prstGeom prst="line">
              <a:avLst/>
            </a:prstGeom>
            <a:ln w="12600">
              <a:solidFill>
                <a:schemeClr val="tx1"/>
              </a:solidFill>
              <a:round/>
            </a:ln>
          </p:spPr>
          <p:style>
            <a:lnRef idx="0"/>
            <a:fillRef idx="0"/>
            <a:effectRef idx="0"/>
            <a:fontRef idx="minor"/>
          </p:style>
        </p:sp>
        <p:sp>
          <p:nvSpPr>
            <p:cNvPr id="980" name="Line 12"/>
            <p:cNvSpPr/>
            <p:nvPr/>
          </p:nvSpPr>
          <p:spPr>
            <a:xfrm>
              <a:off x="5562360" y="2234880"/>
              <a:ext cx="2971800" cy="360"/>
            </a:xfrm>
            <a:prstGeom prst="line">
              <a:avLst/>
            </a:prstGeom>
            <a:ln w="12600">
              <a:solidFill>
                <a:schemeClr val="tx1"/>
              </a:solidFill>
              <a:round/>
            </a:ln>
          </p:spPr>
          <p:style>
            <a:lnRef idx="0"/>
            <a:fillRef idx="0"/>
            <a:effectRef idx="0"/>
            <a:fontRef idx="minor"/>
          </p:style>
        </p:sp>
        <p:sp>
          <p:nvSpPr>
            <p:cNvPr id="981" name="Line 13"/>
            <p:cNvSpPr/>
            <p:nvPr/>
          </p:nvSpPr>
          <p:spPr>
            <a:xfrm>
              <a:off x="5562360" y="2646360"/>
              <a:ext cx="2971800" cy="360"/>
            </a:xfrm>
            <a:prstGeom prst="line">
              <a:avLst/>
            </a:prstGeom>
            <a:ln w="12600">
              <a:solidFill>
                <a:schemeClr val="tx1"/>
              </a:solidFill>
              <a:round/>
            </a:ln>
          </p:spPr>
          <p:style>
            <a:lnRef idx="0"/>
            <a:fillRef idx="0"/>
            <a:effectRef idx="0"/>
            <a:fontRef idx="minor"/>
          </p:style>
        </p:sp>
        <p:sp>
          <p:nvSpPr>
            <p:cNvPr id="982" name="Line 14"/>
            <p:cNvSpPr/>
            <p:nvPr/>
          </p:nvSpPr>
          <p:spPr>
            <a:xfrm>
              <a:off x="5562360" y="3057480"/>
              <a:ext cx="2971800" cy="360"/>
            </a:xfrm>
            <a:prstGeom prst="line">
              <a:avLst/>
            </a:prstGeom>
            <a:ln w="12600">
              <a:solidFill>
                <a:schemeClr val="tx1"/>
              </a:solidFill>
              <a:round/>
            </a:ln>
          </p:spPr>
          <p:style>
            <a:lnRef idx="0"/>
            <a:fillRef idx="0"/>
            <a:effectRef idx="0"/>
            <a:fontRef idx="minor"/>
          </p:style>
        </p:sp>
        <p:sp>
          <p:nvSpPr>
            <p:cNvPr id="983" name="Line 15"/>
            <p:cNvSpPr/>
            <p:nvPr/>
          </p:nvSpPr>
          <p:spPr>
            <a:xfrm>
              <a:off x="5562360" y="3468600"/>
              <a:ext cx="2971800" cy="360"/>
            </a:xfrm>
            <a:prstGeom prst="line">
              <a:avLst/>
            </a:prstGeom>
            <a:ln w="12600">
              <a:solidFill>
                <a:schemeClr val="tx1"/>
              </a:solidFill>
              <a:round/>
            </a:ln>
          </p:spPr>
          <p:style>
            <a:lnRef idx="0"/>
            <a:fillRef idx="0"/>
            <a:effectRef idx="0"/>
            <a:fontRef idx="minor"/>
          </p:style>
        </p:sp>
        <p:sp>
          <p:nvSpPr>
            <p:cNvPr id="984" name="Line 16"/>
            <p:cNvSpPr/>
            <p:nvPr/>
          </p:nvSpPr>
          <p:spPr>
            <a:xfrm>
              <a:off x="5562360" y="3881160"/>
              <a:ext cx="2971800" cy="360"/>
            </a:xfrm>
            <a:prstGeom prst="line">
              <a:avLst/>
            </a:prstGeom>
            <a:ln w="12600">
              <a:solidFill>
                <a:schemeClr val="tx1"/>
              </a:solidFill>
              <a:round/>
            </a:ln>
          </p:spPr>
          <p:style>
            <a:lnRef idx="0"/>
            <a:fillRef idx="0"/>
            <a:effectRef idx="0"/>
            <a:fontRef idx="minor"/>
          </p:style>
        </p:sp>
        <p:sp>
          <p:nvSpPr>
            <p:cNvPr id="985" name="CustomShape 17"/>
            <p:cNvSpPr/>
            <p:nvPr/>
          </p:nvSpPr>
          <p:spPr>
            <a:xfrm>
              <a:off x="5486400" y="19000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986" name="CustomShape 18"/>
            <p:cNvSpPr/>
            <p:nvPr/>
          </p:nvSpPr>
          <p:spPr>
            <a:xfrm>
              <a:off x="5486400" y="27385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987" name="CustomShape 19"/>
            <p:cNvSpPr/>
            <p:nvPr/>
          </p:nvSpPr>
          <p:spPr>
            <a:xfrm>
              <a:off x="5486400" y="35766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988" name="CustomShape 20"/>
            <p:cNvSpPr/>
            <p:nvPr/>
          </p:nvSpPr>
          <p:spPr>
            <a:xfrm>
              <a:off x="5486400" y="31957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989" name="CustomShape 21"/>
            <p:cNvSpPr/>
            <p:nvPr/>
          </p:nvSpPr>
          <p:spPr>
            <a:xfrm>
              <a:off x="5486400" y="23572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990" name="CustomShape 22"/>
            <p:cNvSpPr/>
            <p:nvPr/>
          </p:nvSpPr>
          <p:spPr>
            <a:xfrm>
              <a:off x="594360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991" name="CustomShape 23"/>
            <p:cNvSpPr/>
            <p:nvPr/>
          </p:nvSpPr>
          <p:spPr>
            <a:xfrm>
              <a:off x="640080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992" name="CustomShape 24"/>
            <p:cNvSpPr/>
            <p:nvPr/>
          </p:nvSpPr>
          <p:spPr>
            <a:xfrm>
              <a:off x="693432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993" name="CustomShape 25"/>
            <p:cNvSpPr/>
            <p:nvPr/>
          </p:nvSpPr>
          <p:spPr>
            <a:xfrm>
              <a:off x="746748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994" name="CustomShape 26"/>
            <p:cNvSpPr/>
            <p:nvPr/>
          </p:nvSpPr>
          <p:spPr>
            <a:xfrm>
              <a:off x="784872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995" name="CustomShape 27"/>
            <p:cNvSpPr/>
            <p:nvPr/>
          </p:nvSpPr>
          <p:spPr>
            <a:xfrm>
              <a:off x="8381880" y="1519200"/>
              <a:ext cx="532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996" name="CustomShape 28"/>
            <p:cNvSpPr/>
            <p:nvPr/>
          </p:nvSpPr>
          <p:spPr>
            <a:xfrm>
              <a:off x="5638680" y="3957480"/>
              <a:ext cx="532800" cy="10231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p:txBody>
        </p:sp>
      </p:grpSp>
      <p:sp>
        <p:nvSpPr>
          <p:cNvPr id="997" name="CustomShape 29"/>
          <p:cNvSpPr/>
          <p:nvPr/>
        </p:nvSpPr>
        <p:spPr>
          <a:xfrm rot="16200000">
            <a:off x="462600" y="1742760"/>
            <a:ext cx="1828080" cy="138204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998" name="CustomShape 30"/>
          <p:cNvSpPr/>
          <p:nvPr/>
        </p:nvSpPr>
        <p:spPr>
          <a:xfrm rot="16200000">
            <a:off x="1752480" y="2662920"/>
            <a:ext cx="75600" cy="75600"/>
          </a:xfrm>
          <a:prstGeom prst="ellipse">
            <a:avLst/>
          </a:prstGeom>
          <a:solidFill>
            <a:schemeClr val="tx1"/>
          </a:solidFill>
          <a:ln w="12600">
            <a:solidFill>
              <a:schemeClr val="tx1"/>
            </a:solidFill>
            <a:round/>
          </a:ln>
        </p:spPr>
        <p:style>
          <a:lnRef idx="0"/>
          <a:fillRef idx="0"/>
          <a:effectRef idx="0"/>
          <a:fontRef idx="minor"/>
        </p:style>
      </p:sp>
      <p:sp>
        <p:nvSpPr>
          <p:cNvPr id="999" name="CustomShape 31"/>
          <p:cNvSpPr/>
          <p:nvPr/>
        </p:nvSpPr>
        <p:spPr>
          <a:xfrm rot="16200000">
            <a:off x="1676520" y="1900800"/>
            <a:ext cx="75600" cy="75600"/>
          </a:xfrm>
          <a:prstGeom prst="ellipse">
            <a:avLst/>
          </a:prstGeom>
          <a:solidFill>
            <a:schemeClr val="tx1"/>
          </a:solidFill>
          <a:ln w="12600">
            <a:solidFill>
              <a:schemeClr val="tx1"/>
            </a:solidFill>
            <a:round/>
          </a:ln>
        </p:spPr>
        <p:style>
          <a:lnRef idx="0"/>
          <a:fillRef idx="0"/>
          <a:effectRef idx="0"/>
          <a:fontRef idx="minor"/>
        </p:style>
      </p:sp>
      <p:sp>
        <p:nvSpPr>
          <p:cNvPr id="1000" name="CustomShape 32"/>
          <p:cNvSpPr/>
          <p:nvPr/>
        </p:nvSpPr>
        <p:spPr>
          <a:xfrm rot="16200000">
            <a:off x="838080" y="2358000"/>
            <a:ext cx="75600" cy="75600"/>
          </a:xfrm>
          <a:prstGeom prst="ellipse">
            <a:avLst/>
          </a:prstGeom>
          <a:solidFill>
            <a:schemeClr val="tx1"/>
          </a:solidFill>
          <a:ln w="12600">
            <a:solidFill>
              <a:schemeClr val="tx1"/>
            </a:solidFill>
            <a:round/>
          </a:ln>
        </p:spPr>
        <p:style>
          <a:lnRef idx="0"/>
          <a:fillRef idx="0"/>
          <a:effectRef idx="0"/>
          <a:fontRef idx="minor"/>
        </p:style>
      </p:sp>
      <p:sp>
        <p:nvSpPr>
          <p:cNvPr id="1001" name="CustomShape 33"/>
          <p:cNvSpPr/>
          <p:nvPr/>
        </p:nvSpPr>
        <p:spPr>
          <a:xfrm rot="16200000">
            <a:off x="1903320" y="2203920"/>
            <a:ext cx="75600" cy="75600"/>
          </a:xfrm>
          <a:prstGeom prst="ellipse">
            <a:avLst/>
          </a:prstGeom>
          <a:solidFill>
            <a:schemeClr val="tx1"/>
          </a:solidFill>
          <a:ln w="12600">
            <a:solidFill>
              <a:schemeClr val="tx1"/>
            </a:solidFill>
            <a:round/>
          </a:ln>
        </p:spPr>
        <p:style>
          <a:lnRef idx="0"/>
          <a:fillRef idx="0"/>
          <a:effectRef idx="0"/>
          <a:fontRef idx="minor"/>
        </p:style>
      </p:sp>
      <p:sp>
        <p:nvSpPr>
          <p:cNvPr id="1002" name="CustomShape 34"/>
          <p:cNvSpPr/>
          <p:nvPr/>
        </p:nvSpPr>
        <p:spPr>
          <a:xfrm flipV="1" rot="5400000">
            <a:off x="3352680" y="1595160"/>
            <a:ext cx="1828080" cy="16758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003" name="CustomShape 35"/>
          <p:cNvSpPr/>
          <p:nvPr/>
        </p:nvSpPr>
        <p:spPr>
          <a:xfrm flipV="1" rot="5400000">
            <a:off x="4876920" y="2052360"/>
            <a:ext cx="75600" cy="75600"/>
          </a:xfrm>
          <a:prstGeom prst="ellipse">
            <a:avLst/>
          </a:prstGeom>
          <a:solidFill>
            <a:schemeClr val="tx1"/>
          </a:solidFill>
          <a:ln w="12600">
            <a:solidFill>
              <a:schemeClr val="tx1"/>
            </a:solidFill>
            <a:round/>
          </a:ln>
        </p:spPr>
        <p:style>
          <a:lnRef idx="0"/>
          <a:fillRef idx="0"/>
          <a:effectRef idx="0"/>
          <a:fontRef idx="minor"/>
        </p:style>
      </p:sp>
      <p:sp>
        <p:nvSpPr>
          <p:cNvPr id="1004" name="CustomShape 36"/>
          <p:cNvSpPr/>
          <p:nvPr/>
        </p:nvSpPr>
        <p:spPr>
          <a:xfrm flipV="1" rot="5400000">
            <a:off x="3516480" y="2050920"/>
            <a:ext cx="75600" cy="75600"/>
          </a:xfrm>
          <a:prstGeom prst="ellipse">
            <a:avLst/>
          </a:prstGeom>
          <a:solidFill>
            <a:schemeClr val="tx1"/>
          </a:solidFill>
          <a:ln w="12600">
            <a:solidFill>
              <a:schemeClr val="tx1"/>
            </a:solidFill>
            <a:round/>
          </a:ln>
        </p:spPr>
        <p:style>
          <a:lnRef idx="0"/>
          <a:fillRef idx="0"/>
          <a:effectRef idx="0"/>
          <a:fontRef idx="minor"/>
        </p:style>
      </p:sp>
      <p:sp>
        <p:nvSpPr>
          <p:cNvPr id="1005" name="CustomShape 37"/>
          <p:cNvSpPr/>
          <p:nvPr/>
        </p:nvSpPr>
        <p:spPr>
          <a:xfrm flipV="1" rot="5400000">
            <a:off x="4038480" y="2662200"/>
            <a:ext cx="75600" cy="75600"/>
          </a:xfrm>
          <a:prstGeom prst="ellipse">
            <a:avLst/>
          </a:prstGeom>
          <a:solidFill>
            <a:schemeClr val="tx1"/>
          </a:solidFill>
          <a:ln w="12600">
            <a:solidFill>
              <a:schemeClr val="tx1"/>
            </a:solidFill>
            <a:round/>
          </a:ln>
        </p:spPr>
        <p:style>
          <a:lnRef idx="0"/>
          <a:fillRef idx="0"/>
          <a:effectRef idx="0"/>
          <a:fontRef idx="minor"/>
        </p:style>
      </p:sp>
      <p:sp>
        <p:nvSpPr>
          <p:cNvPr id="1006" name="CustomShape 38"/>
          <p:cNvSpPr/>
          <p:nvPr/>
        </p:nvSpPr>
        <p:spPr>
          <a:xfrm flipV="1" rot="5400000">
            <a:off x="4038480" y="1671480"/>
            <a:ext cx="75600" cy="75600"/>
          </a:xfrm>
          <a:prstGeom prst="ellipse">
            <a:avLst/>
          </a:prstGeom>
          <a:solidFill>
            <a:schemeClr val="tx1"/>
          </a:solidFill>
          <a:ln w="12600">
            <a:solidFill>
              <a:schemeClr val="tx1"/>
            </a:solidFill>
            <a:round/>
          </a:ln>
        </p:spPr>
        <p:style>
          <a:lnRef idx="0"/>
          <a:fillRef idx="0"/>
          <a:effectRef idx="0"/>
          <a:fontRef idx="minor"/>
        </p:style>
      </p:sp>
      <p:sp>
        <p:nvSpPr>
          <p:cNvPr id="1007" name="Line 39"/>
          <p:cNvSpPr/>
          <p:nvPr/>
        </p:nvSpPr>
        <p:spPr>
          <a:xfrm flipV="1">
            <a:off x="1981080" y="2052360"/>
            <a:ext cx="1523880" cy="152640"/>
          </a:xfrm>
          <a:prstGeom prst="line">
            <a:avLst/>
          </a:prstGeom>
          <a:ln w="25560">
            <a:solidFill>
              <a:srgbClr val="ffcc00"/>
            </a:solidFill>
            <a:round/>
            <a:headEnd len="med" type="triangle" w="med"/>
            <a:tailEnd len="med" type="triangle" w="med"/>
          </a:ln>
        </p:spPr>
        <p:style>
          <a:lnRef idx="0"/>
          <a:fillRef idx="0"/>
          <a:effectRef idx="0"/>
          <a:fontRef idx="minor"/>
        </p:style>
      </p:sp>
      <p:sp>
        <p:nvSpPr>
          <p:cNvPr id="1008" name="CustomShape 40"/>
          <p:cNvSpPr/>
          <p:nvPr/>
        </p:nvSpPr>
        <p:spPr>
          <a:xfrm>
            <a:off x="5943600" y="479592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sp>
        <p:nvSpPr>
          <p:cNvPr id="1009" name="CustomShape 41"/>
          <p:cNvSpPr/>
          <p:nvPr/>
        </p:nvSpPr>
        <p:spPr>
          <a:xfrm>
            <a:off x="380880" y="3652920"/>
            <a:ext cx="5790600" cy="2590200"/>
          </a:xfrm>
          <a:prstGeom prst="rect">
            <a:avLst/>
          </a:prstGeom>
          <a:noFill/>
          <a:ln>
            <a:noFill/>
          </a:ln>
        </p:spPr>
        <p:style>
          <a:lnRef idx="0"/>
          <a:fillRef idx="0"/>
          <a:effectRef idx="0"/>
          <a:fontRef idx="minor"/>
        </p:style>
        <p:txBody>
          <a:bodyPr lIns="90360" rIns="90360" tIns="44280" bIns="44280"/>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ff0000"/>
                </a:solidFill>
                <a:latin typeface="Arial"/>
                <a:ea typeface="DejaVu Sans"/>
              </a:rPr>
              <a:t>MIN</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MAX</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Group Average</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Distance Between Centroids</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Other methods driven by an objective function</a:t>
            </a:r>
            <a:endParaRPr b="0" lang="en-US" sz="2400" spc="-1" strike="noStrike">
              <a:latin typeface="Arial"/>
            </a:endParaRPr>
          </a:p>
        </p:txBody>
      </p:sp>
    </p:spTree>
  </p:cSld>
  <p:timing>
    <p:tnLst>
      <p:par>
        <p:cTn id="213" dur="indefinite" restart="never" nodeType="tmRoot">
          <p:childTnLst>
            <p:seq>
              <p:cTn id="214"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CustomShape 1"/>
          <p:cNvSpPr/>
          <p:nvPr/>
        </p:nvSpPr>
        <p:spPr>
          <a:xfrm>
            <a:off x="628560" y="264240"/>
            <a:ext cx="7886160" cy="396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How to Define Inter-Cluster Similarity</a:t>
            </a:r>
            <a:endParaRPr b="0" lang="en-US" sz="3200" spc="-1" strike="noStrike">
              <a:latin typeface="Arial"/>
            </a:endParaRPr>
          </a:p>
        </p:txBody>
      </p:sp>
      <p:sp>
        <p:nvSpPr>
          <p:cNvPr id="1011" name="CustomShape 2"/>
          <p:cNvSpPr/>
          <p:nvPr/>
        </p:nvSpPr>
        <p:spPr>
          <a:xfrm>
            <a:off x="628560" y="2282760"/>
            <a:ext cx="7886160" cy="4350600"/>
          </a:xfrm>
          <a:prstGeom prst="rect">
            <a:avLst/>
          </a:prstGeom>
          <a:noFill/>
          <a:ln>
            <a:noFill/>
          </a:ln>
        </p:spPr>
        <p:style>
          <a:lnRef idx="0"/>
          <a:fillRef idx="0"/>
          <a:effectRef idx="0"/>
          <a:fontRef idx="minor"/>
        </p:style>
        <p:txBody>
          <a:bodyPr lIns="0" rIns="0" tIns="0" bIns="0"/>
          <a:p>
            <a:pPr marL="990720" indent="-532800">
              <a:lnSpc>
                <a:spcPct val="90000"/>
              </a:lnSpc>
              <a:spcBef>
                <a:spcPts val="201"/>
              </a:spcBef>
            </a:pPr>
            <a:r>
              <a:rPr b="0" lang="en-US" sz="1000" spc="-1" strike="noStrike">
                <a:solidFill>
                  <a:srgbClr val="000000"/>
                </a:solidFill>
                <a:latin typeface="Calibri"/>
              </a:rPr>
              <a:t> </a:t>
            </a:r>
            <a:endParaRPr b="0" lang="en-US" sz="1000" spc="-1" strike="noStrike">
              <a:latin typeface="Arial"/>
            </a:endParaRPr>
          </a:p>
        </p:txBody>
      </p:sp>
      <p:sp>
        <p:nvSpPr>
          <p:cNvPr id="1012"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57F1E300-83B1-47AD-A2F6-E0DABCEC3EA3}" type="slidenum">
              <a:rPr b="0" lang="en-US" sz="1800" spc="-1" strike="noStrike">
                <a:solidFill>
                  <a:srgbClr val="8b8b8b"/>
                </a:solidFill>
                <a:latin typeface="Calibri"/>
              </a:rPr>
              <a:t>&lt;number&gt;</a:t>
            </a:fld>
            <a:endParaRPr b="0" lang="en-US" sz="1800" spc="-1" strike="noStrike">
              <a:latin typeface="Arial"/>
            </a:endParaRPr>
          </a:p>
        </p:txBody>
      </p:sp>
      <p:grpSp>
        <p:nvGrpSpPr>
          <p:cNvPr id="1013" name="Group 4"/>
          <p:cNvGrpSpPr/>
          <p:nvPr/>
        </p:nvGrpSpPr>
        <p:grpSpPr>
          <a:xfrm>
            <a:off x="5486400" y="1523880"/>
            <a:ext cx="3428280" cy="3461760"/>
            <a:chOff x="5486400" y="1523880"/>
            <a:chExt cx="3428280" cy="3461760"/>
          </a:xfrm>
        </p:grpSpPr>
        <p:sp>
          <p:nvSpPr>
            <p:cNvPr id="1014" name="Line 5"/>
            <p:cNvSpPr/>
            <p:nvPr/>
          </p:nvSpPr>
          <p:spPr>
            <a:xfrm>
              <a:off x="5867280" y="1523880"/>
              <a:ext cx="360" cy="2666880"/>
            </a:xfrm>
            <a:prstGeom prst="line">
              <a:avLst/>
            </a:prstGeom>
            <a:ln w="12600">
              <a:solidFill>
                <a:schemeClr val="tx1"/>
              </a:solidFill>
              <a:round/>
            </a:ln>
          </p:spPr>
          <p:style>
            <a:lnRef idx="0"/>
            <a:fillRef idx="0"/>
            <a:effectRef idx="0"/>
            <a:fontRef idx="minor"/>
          </p:style>
        </p:sp>
        <p:sp>
          <p:nvSpPr>
            <p:cNvPr id="1015" name="Line 6"/>
            <p:cNvSpPr/>
            <p:nvPr/>
          </p:nvSpPr>
          <p:spPr>
            <a:xfrm>
              <a:off x="5562360" y="1828800"/>
              <a:ext cx="2971800" cy="360"/>
            </a:xfrm>
            <a:prstGeom prst="line">
              <a:avLst/>
            </a:prstGeom>
            <a:ln w="12600">
              <a:solidFill>
                <a:schemeClr val="tx1"/>
              </a:solidFill>
              <a:round/>
            </a:ln>
          </p:spPr>
          <p:style>
            <a:lnRef idx="0"/>
            <a:fillRef idx="0"/>
            <a:effectRef idx="0"/>
            <a:fontRef idx="minor"/>
          </p:style>
        </p:sp>
        <p:sp>
          <p:nvSpPr>
            <p:cNvPr id="1016" name="Line 7"/>
            <p:cNvSpPr/>
            <p:nvPr/>
          </p:nvSpPr>
          <p:spPr>
            <a:xfrm>
              <a:off x="6368760" y="1523880"/>
              <a:ext cx="360" cy="2666880"/>
            </a:xfrm>
            <a:prstGeom prst="line">
              <a:avLst/>
            </a:prstGeom>
            <a:ln w="12600">
              <a:solidFill>
                <a:schemeClr val="tx1"/>
              </a:solidFill>
              <a:round/>
            </a:ln>
          </p:spPr>
          <p:style>
            <a:lnRef idx="0"/>
            <a:fillRef idx="0"/>
            <a:effectRef idx="0"/>
            <a:fontRef idx="minor"/>
          </p:style>
        </p:sp>
        <p:sp>
          <p:nvSpPr>
            <p:cNvPr id="1017" name="Line 8"/>
            <p:cNvSpPr/>
            <p:nvPr/>
          </p:nvSpPr>
          <p:spPr>
            <a:xfrm>
              <a:off x="6872040" y="1523880"/>
              <a:ext cx="360" cy="2666880"/>
            </a:xfrm>
            <a:prstGeom prst="line">
              <a:avLst/>
            </a:prstGeom>
            <a:ln w="12600">
              <a:solidFill>
                <a:schemeClr val="tx1"/>
              </a:solidFill>
              <a:round/>
            </a:ln>
          </p:spPr>
          <p:style>
            <a:lnRef idx="0"/>
            <a:fillRef idx="0"/>
            <a:effectRef idx="0"/>
            <a:fontRef idx="minor"/>
          </p:style>
        </p:sp>
        <p:sp>
          <p:nvSpPr>
            <p:cNvPr id="1018" name="Line 9"/>
            <p:cNvSpPr/>
            <p:nvPr/>
          </p:nvSpPr>
          <p:spPr>
            <a:xfrm>
              <a:off x="7375320" y="1523880"/>
              <a:ext cx="360" cy="2666880"/>
            </a:xfrm>
            <a:prstGeom prst="line">
              <a:avLst/>
            </a:prstGeom>
            <a:ln w="12600">
              <a:solidFill>
                <a:schemeClr val="tx1"/>
              </a:solidFill>
              <a:round/>
            </a:ln>
          </p:spPr>
          <p:style>
            <a:lnRef idx="0"/>
            <a:fillRef idx="0"/>
            <a:effectRef idx="0"/>
            <a:fontRef idx="minor"/>
          </p:style>
        </p:sp>
        <p:sp>
          <p:nvSpPr>
            <p:cNvPr id="1019" name="Line 10"/>
            <p:cNvSpPr/>
            <p:nvPr/>
          </p:nvSpPr>
          <p:spPr>
            <a:xfrm>
              <a:off x="7878600" y="1523880"/>
              <a:ext cx="360" cy="2666880"/>
            </a:xfrm>
            <a:prstGeom prst="line">
              <a:avLst/>
            </a:prstGeom>
            <a:ln w="12600">
              <a:solidFill>
                <a:schemeClr val="tx1"/>
              </a:solidFill>
              <a:round/>
            </a:ln>
          </p:spPr>
          <p:style>
            <a:lnRef idx="0"/>
            <a:fillRef idx="0"/>
            <a:effectRef idx="0"/>
            <a:fontRef idx="minor"/>
          </p:style>
        </p:sp>
        <p:sp>
          <p:nvSpPr>
            <p:cNvPr id="1020" name="Line 11"/>
            <p:cNvSpPr/>
            <p:nvPr/>
          </p:nvSpPr>
          <p:spPr>
            <a:xfrm>
              <a:off x="8381880" y="1523880"/>
              <a:ext cx="360" cy="2666880"/>
            </a:xfrm>
            <a:prstGeom prst="line">
              <a:avLst/>
            </a:prstGeom>
            <a:ln w="12600">
              <a:solidFill>
                <a:schemeClr val="tx1"/>
              </a:solidFill>
              <a:round/>
            </a:ln>
          </p:spPr>
          <p:style>
            <a:lnRef idx="0"/>
            <a:fillRef idx="0"/>
            <a:effectRef idx="0"/>
            <a:fontRef idx="minor"/>
          </p:style>
        </p:sp>
        <p:sp>
          <p:nvSpPr>
            <p:cNvPr id="1021" name="Line 12"/>
            <p:cNvSpPr/>
            <p:nvPr/>
          </p:nvSpPr>
          <p:spPr>
            <a:xfrm>
              <a:off x="5562360" y="2239920"/>
              <a:ext cx="2971800" cy="360"/>
            </a:xfrm>
            <a:prstGeom prst="line">
              <a:avLst/>
            </a:prstGeom>
            <a:ln w="12600">
              <a:solidFill>
                <a:schemeClr val="tx1"/>
              </a:solidFill>
              <a:round/>
            </a:ln>
          </p:spPr>
          <p:style>
            <a:lnRef idx="0"/>
            <a:fillRef idx="0"/>
            <a:effectRef idx="0"/>
            <a:fontRef idx="minor"/>
          </p:style>
        </p:sp>
        <p:sp>
          <p:nvSpPr>
            <p:cNvPr id="1022" name="Line 13"/>
            <p:cNvSpPr/>
            <p:nvPr/>
          </p:nvSpPr>
          <p:spPr>
            <a:xfrm>
              <a:off x="5562360" y="2651040"/>
              <a:ext cx="2971800" cy="360"/>
            </a:xfrm>
            <a:prstGeom prst="line">
              <a:avLst/>
            </a:prstGeom>
            <a:ln w="12600">
              <a:solidFill>
                <a:schemeClr val="tx1"/>
              </a:solidFill>
              <a:round/>
            </a:ln>
          </p:spPr>
          <p:style>
            <a:lnRef idx="0"/>
            <a:fillRef idx="0"/>
            <a:effectRef idx="0"/>
            <a:fontRef idx="minor"/>
          </p:style>
        </p:sp>
        <p:sp>
          <p:nvSpPr>
            <p:cNvPr id="1023" name="Line 14"/>
            <p:cNvSpPr/>
            <p:nvPr/>
          </p:nvSpPr>
          <p:spPr>
            <a:xfrm>
              <a:off x="5562360" y="3062160"/>
              <a:ext cx="2971800" cy="360"/>
            </a:xfrm>
            <a:prstGeom prst="line">
              <a:avLst/>
            </a:prstGeom>
            <a:ln w="12600">
              <a:solidFill>
                <a:schemeClr val="tx1"/>
              </a:solidFill>
              <a:round/>
            </a:ln>
          </p:spPr>
          <p:style>
            <a:lnRef idx="0"/>
            <a:fillRef idx="0"/>
            <a:effectRef idx="0"/>
            <a:fontRef idx="minor"/>
          </p:style>
        </p:sp>
        <p:sp>
          <p:nvSpPr>
            <p:cNvPr id="1024" name="Line 15"/>
            <p:cNvSpPr/>
            <p:nvPr/>
          </p:nvSpPr>
          <p:spPr>
            <a:xfrm>
              <a:off x="5562360" y="3473280"/>
              <a:ext cx="2971800" cy="360"/>
            </a:xfrm>
            <a:prstGeom prst="line">
              <a:avLst/>
            </a:prstGeom>
            <a:ln w="12600">
              <a:solidFill>
                <a:schemeClr val="tx1"/>
              </a:solidFill>
              <a:round/>
            </a:ln>
          </p:spPr>
          <p:style>
            <a:lnRef idx="0"/>
            <a:fillRef idx="0"/>
            <a:effectRef idx="0"/>
            <a:fontRef idx="minor"/>
          </p:style>
        </p:sp>
        <p:sp>
          <p:nvSpPr>
            <p:cNvPr id="1025" name="Line 16"/>
            <p:cNvSpPr/>
            <p:nvPr/>
          </p:nvSpPr>
          <p:spPr>
            <a:xfrm>
              <a:off x="5562360" y="3886200"/>
              <a:ext cx="2971800" cy="360"/>
            </a:xfrm>
            <a:prstGeom prst="line">
              <a:avLst/>
            </a:prstGeom>
            <a:ln w="12600">
              <a:solidFill>
                <a:schemeClr val="tx1"/>
              </a:solidFill>
              <a:round/>
            </a:ln>
          </p:spPr>
          <p:style>
            <a:lnRef idx="0"/>
            <a:fillRef idx="0"/>
            <a:effectRef idx="0"/>
            <a:fontRef idx="minor"/>
          </p:style>
        </p:sp>
        <p:sp>
          <p:nvSpPr>
            <p:cNvPr id="1026" name="CustomShape 17"/>
            <p:cNvSpPr/>
            <p:nvPr/>
          </p:nvSpPr>
          <p:spPr>
            <a:xfrm>
              <a:off x="5486400" y="19051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027" name="CustomShape 18"/>
            <p:cNvSpPr/>
            <p:nvPr/>
          </p:nvSpPr>
          <p:spPr>
            <a:xfrm>
              <a:off x="5486400" y="2743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028" name="CustomShape 19"/>
            <p:cNvSpPr/>
            <p:nvPr/>
          </p:nvSpPr>
          <p:spPr>
            <a:xfrm>
              <a:off x="5486400" y="35812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029" name="CustomShape 20"/>
            <p:cNvSpPr/>
            <p:nvPr/>
          </p:nvSpPr>
          <p:spPr>
            <a:xfrm>
              <a:off x="5486400" y="32004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030" name="CustomShape 21"/>
            <p:cNvSpPr/>
            <p:nvPr/>
          </p:nvSpPr>
          <p:spPr>
            <a:xfrm>
              <a:off x="5486400" y="23623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031" name="CustomShape 22"/>
            <p:cNvSpPr/>
            <p:nvPr/>
          </p:nvSpPr>
          <p:spPr>
            <a:xfrm>
              <a:off x="5943600" y="1523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032" name="CustomShape 23"/>
            <p:cNvSpPr/>
            <p:nvPr/>
          </p:nvSpPr>
          <p:spPr>
            <a:xfrm>
              <a:off x="6400800" y="1523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033" name="CustomShape 24"/>
            <p:cNvSpPr/>
            <p:nvPr/>
          </p:nvSpPr>
          <p:spPr>
            <a:xfrm>
              <a:off x="6934320" y="1523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034" name="CustomShape 25"/>
            <p:cNvSpPr/>
            <p:nvPr/>
          </p:nvSpPr>
          <p:spPr>
            <a:xfrm>
              <a:off x="7467480" y="1523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035" name="CustomShape 26"/>
            <p:cNvSpPr/>
            <p:nvPr/>
          </p:nvSpPr>
          <p:spPr>
            <a:xfrm>
              <a:off x="7848720" y="1523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036" name="CustomShape 27"/>
            <p:cNvSpPr/>
            <p:nvPr/>
          </p:nvSpPr>
          <p:spPr>
            <a:xfrm>
              <a:off x="8381880" y="1523880"/>
              <a:ext cx="532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1037" name="CustomShape 28"/>
            <p:cNvSpPr/>
            <p:nvPr/>
          </p:nvSpPr>
          <p:spPr>
            <a:xfrm>
              <a:off x="5638680" y="3962520"/>
              <a:ext cx="532800" cy="10231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p:txBody>
        </p:sp>
      </p:grpSp>
      <p:sp>
        <p:nvSpPr>
          <p:cNvPr id="1038" name="CustomShape 29"/>
          <p:cNvSpPr/>
          <p:nvPr/>
        </p:nvSpPr>
        <p:spPr>
          <a:xfrm rot="16200000">
            <a:off x="462600" y="1747440"/>
            <a:ext cx="1828080" cy="138204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039" name="CustomShape 30"/>
          <p:cNvSpPr/>
          <p:nvPr/>
        </p:nvSpPr>
        <p:spPr>
          <a:xfrm rot="16200000">
            <a:off x="1752480" y="2667600"/>
            <a:ext cx="75600" cy="75600"/>
          </a:xfrm>
          <a:prstGeom prst="ellipse">
            <a:avLst/>
          </a:prstGeom>
          <a:solidFill>
            <a:schemeClr val="tx1"/>
          </a:solidFill>
          <a:ln w="12600">
            <a:solidFill>
              <a:schemeClr val="tx1"/>
            </a:solidFill>
            <a:round/>
          </a:ln>
        </p:spPr>
        <p:style>
          <a:lnRef idx="0"/>
          <a:fillRef idx="0"/>
          <a:effectRef idx="0"/>
          <a:fontRef idx="minor"/>
        </p:style>
      </p:sp>
      <p:sp>
        <p:nvSpPr>
          <p:cNvPr id="1040" name="CustomShape 31"/>
          <p:cNvSpPr/>
          <p:nvPr/>
        </p:nvSpPr>
        <p:spPr>
          <a:xfrm rot="16200000">
            <a:off x="1676520" y="1905480"/>
            <a:ext cx="75600" cy="75600"/>
          </a:xfrm>
          <a:prstGeom prst="ellipse">
            <a:avLst/>
          </a:prstGeom>
          <a:solidFill>
            <a:schemeClr val="tx1"/>
          </a:solidFill>
          <a:ln w="12600">
            <a:solidFill>
              <a:schemeClr val="tx1"/>
            </a:solidFill>
            <a:round/>
          </a:ln>
        </p:spPr>
        <p:style>
          <a:lnRef idx="0"/>
          <a:fillRef idx="0"/>
          <a:effectRef idx="0"/>
          <a:fontRef idx="minor"/>
        </p:style>
      </p:sp>
      <p:sp>
        <p:nvSpPr>
          <p:cNvPr id="1041" name="CustomShape 32"/>
          <p:cNvSpPr/>
          <p:nvPr/>
        </p:nvSpPr>
        <p:spPr>
          <a:xfrm rot="16200000">
            <a:off x="838080" y="2362680"/>
            <a:ext cx="75600" cy="75600"/>
          </a:xfrm>
          <a:prstGeom prst="ellipse">
            <a:avLst/>
          </a:prstGeom>
          <a:solidFill>
            <a:schemeClr val="tx1"/>
          </a:solidFill>
          <a:ln w="12600">
            <a:solidFill>
              <a:schemeClr val="tx1"/>
            </a:solidFill>
            <a:round/>
          </a:ln>
        </p:spPr>
        <p:style>
          <a:lnRef idx="0"/>
          <a:fillRef idx="0"/>
          <a:effectRef idx="0"/>
          <a:fontRef idx="minor"/>
        </p:style>
      </p:sp>
      <p:sp>
        <p:nvSpPr>
          <p:cNvPr id="1042" name="CustomShape 33"/>
          <p:cNvSpPr/>
          <p:nvPr/>
        </p:nvSpPr>
        <p:spPr>
          <a:xfrm rot="16200000">
            <a:off x="1903320" y="2208960"/>
            <a:ext cx="75600" cy="75600"/>
          </a:xfrm>
          <a:prstGeom prst="ellipse">
            <a:avLst/>
          </a:prstGeom>
          <a:solidFill>
            <a:schemeClr val="tx1"/>
          </a:solidFill>
          <a:ln w="12600">
            <a:solidFill>
              <a:schemeClr val="tx1"/>
            </a:solidFill>
            <a:round/>
          </a:ln>
        </p:spPr>
        <p:style>
          <a:lnRef idx="0"/>
          <a:fillRef idx="0"/>
          <a:effectRef idx="0"/>
          <a:fontRef idx="minor"/>
        </p:style>
      </p:sp>
      <p:sp>
        <p:nvSpPr>
          <p:cNvPr id="1043" name="CustomShape 34"/>
          <p:cNvSpPr/>
          <p:nvPr/>
        </p:nvSpPr>
        <p:spPr>
          <a:xfrm flipV="1" rot="5400000">
            <a:off x="3352680" y="1599840"/>
            <a:ext cx="1828080" cy="16758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044" name="CustomShape 35"/>
          <p:cNvSpPr/>
          <p:nvPr/>
        </p:nvSpPr>
        <p:spPr>
          <a:xfrm flipV="1" rot="5400000">
            <a:off x="4876920" y="2057400"/>
            <a:ext cx="75600" cy="75600"/>
          </a:xfrm>
          <a:prstGeom prst="ellipse">
            <a:avLst/>
          </a:prstGeom>
          <a:solidFill>
            <a:schemeClr val="tx1"/>
          </a:solidFill>
          <a:ln w="12600">
            <a:solidFill>
              <a:schemeClr val="tx1"/>
            </a:solidFill>
            <a:round/>
          </a:ln>
        </p:spPr>
        <p:style>
          <a:lnRef idx="0"/>
          <a:fillRef idx="0"/>
          <a:effectRef idx="0"/>
          <a:fontRef idx="minor"/>
        </p:style>
      </p:sp>
      <p:sp>
        <p:nvSpPr>
          <p:cNvPr id="1045" name="CustomShape 36"/>
          <p:cNvSpPr/>
          <p:nvPr/>
        </p:nvSpPr>
        <p:spPr>
          <a:xfrm flipV="1" rot="5400000">
            <a:off x="3516480" y="2055600"/>
            <a:ext cx="75600" cy="75600"/>
          </a:xfrm>
          <a:prstGeom prst="ellipse">
            <a:avLst/>
          </a:prstGeom>
          <a:solidFill>
            <a:schemeClr val="tx1"/>
          </a:solidFill>
          <a:ln w="12600">
            <a:solidFill>
              <a:schemeClr val="tx1"/>
            </a:solidFill>
            <a:round/>
          </a:ln>
        </p:spPr>
        <p:style>
          <a:lnRef idx="0"/>
          <a:fillRef idx="0"/>
          <a:effectRef idx="0"/>
          <a:fontRef idx="minor"/>
        </p:style>
      </p:sp>
      <p:sp>
        <p:nvSpPr>
          <p:cNvPr id="1046" name="CustomShape 37"/>
          <p:cNvSpPr/>
          <p:nvPr/>
        </p:nvSpPr>
        <p:spPr>
          <a:xfrm flipV="1" rot="5400000">
            <a:off x="4038480" y="2666880"/>
            <a:ext cx="75600" cy="75600"/>
          </a:xfrm>
          <a:prstGeom prst="ellipse">
            <a:avLst/>
          </a:prstGeom>
          <a:solidFill>
            <a:schemeClr val="tx1"/>
          </a:solidFill>
          <a:ln w="12600">
            <a:solidFill>
              <a:schemeClr val="tx1"/>
            </a:solidFill>
            <a:round/>
          </a:ln>
        </p:spPr>
        <p:style>
          <a:lnRef idx="0"/>
          <a:fillRef idx="0"/>
          <a:effectRef idx="0"/>
          <a:fontRef idx="minor"/>
        </p:style>
      </p:sp>
      <p:sp>
        <p:nvSpPr>
          <p:cNvPr id="1047" name="CustomShape 38"/>
          <p:cNvSpPr/>
          <p:nvPr/>
        </p:nvSpPr>
        <p:spPr>
          <a:xfrm flipV="1" rot="5400000">
            <a:off x="4038480" y="1676160"/>
            <a:ext cx="75600" cy="75600"/>
          </a:xfrm>
          <a:prstGeom prst="ellipse">
            <a:avLst/>
          </a:prstGeom>
          <a:solidFill>
            <a:schemeClr val="tx1"/>
          </a:solidFill>
          <a:ln w="12600">
            <a:solidFill>
              <a:schemeClr val="tx1"/>
            </a:solidFill>
            <a:round/>
          </a:ln>
        </p:spPr>
        <p:style>
          <a:lnRef idx="0"/>
          <a:fillRef idx="0"/>
          <a:effectRef idx="0"/>
          <a:fontRef idx="minor"/>
        </p:style>
      </p:sp>
      <p:sp>
        <p:nvSpPr>
          <p:cNvPr id="1048" name="Line 39"/>
          <p:cNvSpPr/>
          <p:nvPr/>
        </p:nvSpPr>
        <p:spPr>
          <a:xfrm flipV="1">
            <a:off x="914400" y="2133360"/>
            <a:ext cx="3962160" cy="228600"/>
          </a:xfrm>
          <a:prstGeom prst="line">
            <a:avLst/>
          </a:prstGeom>
          <a:ln w="25560">
            <a:solidFill>
              <a:srgbClr val="ffcc00"/>
            </a:solidFill>
            <a:round/>
            <a:headEnd len="med" type="triangle" w="med"/>
            <a:tailEnd len="med" type="triangle" w="med"/>
          </a:ln>
        </p:spPr>
        <p:style>
          <a:lnRef idx="0"/>
          <a:fillRef idx="0"/>
          <a:effectRef idx="0"/>
          <a:fontRef idx="minor"/>
        </p:style>
      </p:sp>
      <p:sp>
        <p:nvSpPr>
          <p:cNvPr id="1049" name="CustomShape 40"/>
          <p:cNvSpPr/>
          <p:nvPr/>
        </p:nvSpPr>
        <p:spPr>
          <a:xfrm>
            <a:off x="5943600" y="480060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sp>
        <p:nvSpPr>
          <p:cNvPr id="1050" name="CustomShape 41"/>
          <p:cNvSpPr/>
          <p:nvPr/>
        </p:nvSpPr>
        <p:spPr>
          <a:xfrm>
            <a:off x="380880" y="3657600"/>
            <a:ext cx="5790600" cy="3123360"/>
          </a:xfrm>
          <a:prstGeom prst="rect">
            <a:avLst/>
          </a:prstGeom>
          <a:noFill/>
          <a:ln>
            <a:noFill/>
          </a:ln>
        </p:spPr>
        <p:style>
          <a:lnRef idx="0"/>
          <a:fillRef idx="0"/>
          <a:effectRef idx="0"/>
          <a:fontRef idx="minor"/>
        </p:style>
        <p:txBody>
          <a:bodyPr lIns="90360" rIns="90360" tIns="44280" bIns="44280"/>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MIN</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ff0000"/>
                </a:solidFill>
                <a:latin typeface="Arial"/>
                <a:ea typeface="DejaVu Sans"/>
              </a:rPr>
              <a:t>MAX</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Group Average</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Distance Between Centroids</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Other methods driven by an objective function</a:t>
            </a:r>
            <a:endParaRPr b="0" lang="en-US" sz="2400" spc="-1" strike="noStrike">
              <a:latin typeface="Arial"/>
            </a:endParaRPr>
          </a:p>
        </p:txBody>
      </p:sp>
    </p:spTree>
  </p:cSld>
  <p:timing>
    <p:tnLst>
      <p:par>
        <p:cTn id="215" dur="indefinite" restart="never" nodeType="tmRoot">
          <p:childTnLst>
            <p:seq>
              <p:cTn id="216"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CustomShape 1"/>
          <p:cNvSpPr/>
          <p:nvPr/>
        </p:nvSpPr>
        <p:spPr>
          <a:xfrm>
            <a:off x="685800" y="28404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How to Define Inter-Cluster Similarity</a:t>
            </a:r>
            <a:endParaRPr b="0" lang="en-US" sz="3200" spc="-1" strike="noStrike">
              <a:latin typeface="Arial"/>
            </a:endParaRPr>
          </a:p>
        </p:txBody>
      </p:sp>
      <p:sp>
        <p:nvSpPr>
          <p:cNvPr id="1052" name="CustomShape 2"/>
          <p:cNvSpPr/>
          <p:nvPr/>
        </p:nvSpPr>
        <p:spPr>
          <a:xfrm>
            <a:off x="628560" y="2430360"/>
            <a:ext cx="7886160" cy="4350600"/>
          </a:xfrm>
          <a:prstGeom prst="rect">
            <a:avLst/>
          </a:prstGeom>
          <a:noFill/>
          <a:ln>
            <a:noFill/>
          </a:ln>
        </p:spPr>
        <p:style>
          <a:lnRef idx="0"/>
          <a:fillRef idx="0"/>
          <a:effectRef idx="0"/>
          <a:fontRef idx="minor"/>
        </p:style>
        <p:txBody>
          <a:bodyPr lIns="0" rIns="0" tIns="0" bIns="0"/>
          <a:p>
            <a:pPr marL="990720" indent="-532800">
              <a:lnSpc>
                <a:spcPct val="90000"/>
              </a:lnSpc>
              <a:spcBef>
                <a:spcPts val="201"/>
              </a:spcBef>
            </a:pPr>
            <a:r>
              <a:rPr b="0" lang="en-US" sz="1000" spc="-1" strike="noStrike">
                <a:solidFill>
                  <a:srgbClr val="000000"/>
                </a:solidFill>
                <a:latin typeface="Calibri"/>
              </a:rPr>
              <a:t> </a:t>
            </a:r>
            <a:endParaRPr b="0" lang="en-US" sz="1000" spc="-1" strike="noStrike">
              <a:latin typeface="Arial"/>
            </a:endParaRPr>
          </a:p>
        </p:txBody>
      </p:sp>
      <p:sp>
        <p:nvSpPr>
          <p:cNvPr id="1053"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19D36E3F-841A-4255-B4A1-35024C8C6376}" type="slidenum">
              <a:rPr b="0" lang="en-US" sz="1800" spc="-1" strike="noStrike">
                <a:solidFill>
                  <a:srgbClr val="8b8b8b"/>
                </a:solidFill>
                <a:latin typeface="Calibri"/>
              </a:rPr>
              <a:t>&lt;number&gt;</a:t>
            </a:fld>
            <a:endParaRPr b="0" lang="en-US" sz="1800" spc="-1" strike="noStrike">
              <a:latin typeface="Arial"/>
            </a:endParaRPr>
          </a:p>
        </p:txBody>
      </p:sp>
      <p:grpSp>
        <p:nvGrpSpPr>
          <p:cNvPr id="1054" name="Group 4"/>
          <p:cNvGrpSpPr/>
          <p:nvPr/>
        </p:nvGrpSpPr>
        <p:grpSpPr>
          <a:xfrm>
            <a:off x="5486400" y="1671120"/>
            <a:ext cx="3428280" cy="3462120"/>
            <a:chOff x="5486400" y="1671120"/>
            <a:chExt cx="3428280" cy="3462120"/>
          </a:xfrm>
        </p:grpSpPr>
        <p:sp>
          <p:nvSpPr>
            <p:cNvPr id="1055" name="Line 5"/>
            <p:cNvSpPr/>
            <p:nvPr/>
          </p:nvSpPr>
          <p:spPr>
            <a:xfrm>
              <a:off x="5867280" y="1671120"/>
              <a:ext cx="360" cy="2667240"/>
            </a:xfrm>
            <a:prstGeom prst="line">
              <a:avLst/>
            </a:prstGeom>
            <a:ln w="12600">
              <a:solidFill>
                <a:schemeClr val="tx1"/>
              </a:solidFill>
              <a:round/>
            </a:ln>
          </p:spPr>
          <p:style>
            <a:lnRef idx="0"/>
            <a:fillRef idx="0"/>
            <a:effectRef idx="0"/>
            <a:fontRef idx="minor"/>
          </p:style>
        </p:sp>
        <p:sp>
          <p:nvSpPr>
            <p:cNvPr id="1056" name="Line 6"/>
            <p:cNvSpPr/>
            <p:nvPr/>
          </p:nvSpPr>
          <p:spPr>
            <a:xfrm>
              <a:off x="5562360" y="1976400"/>
              <a:ext cx="2971800" cy="360"/>
            </a:xfrm>
            <a:prstGeom prst="line">
              <a:avLst/>
            </a:prstGeom>
            <a:ln w="12600">
              <a:solidFill>
                <a:schemeClr val="tx1"/>
              </a:solidFill>
              <a:round/>
            </a:ln>
          </p:spPr>
          <p:style>
            <a:lnRef idx="0"/>
            <a:fillRef idx="0"/>
            <a:effectRef idx="0"/>
            <a:fontRef idx="minor"/>
          </p:style>
        </p:sp>
        <p:sp>
          <p:nvSpPr>
            <p:cNvPr id="1057" name="Line 7"/>
            <p:cNvSpPr/>
            <p:nvPr/>
          </p:nvSpPr>
          <p:spPr>
            <a:xfrm>
              <a:off x="6368760" y="1671120"/>
              <a:ext cx="360" cy="2667240"/>
            </a:xfrm>
            <a:prstGeom prst="line">
              <a:avLst/>
            </a:prstGeom>
            <a:ln w="12600">
              <a:solidFill>
                <a:schemeClr val="tx1"/>
              </a:solidFill>
              <a:round/>
            </a:ln>
          </p:spPr>
          <p:style>
            <a:lnRef idx="0"/>
            <a:fillRef idx="0"/>
            <a:effectRef idx="0"/>
            <a:fontRef idx="minor"/>
          </p:style>
        </p:sp>
        <p:sp>
          <p:nvSpPr>
            <p:cNvPr id="1058" name="Line 8"/>
            <p:cNvSpPr/>
            <p:nvPr/>
          </p:nvSpPr>
          <p:spPr>
            <a:xfrm>
              <a:off x="6872040" y="1671120"/>
              <a:ext cx="360" cy="2667240"/>
            </a:xfrm>
            <a:prstGeom prst="line">
              <a:avLst/>
            </a:prstGeom>
            <a:ln w="12600">
              <a:solidFill>
                <a:schemeClr val="tx1"/>
              </a:solidFill>
              <a:round/>
            </a:ln>
          </p:spPr>
          <p:style>
            <a:lnRef idx="0"/>
            <a:fillRef idx="0"/>
            <a:effectRef idx="0"/>
            <a:fontRef idx="minor"/>
          </p:style>
        </p:sp>
        <p:sp>
          <p:nvSpPr>
            <p:cNvPr id="1059" name="Line 9"/>
            <p:cNvSpPr/>
            <p:nvPr/>
          </p:nvSpPr>
          <p:spPr>
            <a:xfrm>
              <a:off x="7375320" y="1671120"/>
              <a:ext cx="360" cy="2667240"/>
            </a:xfrm>
            <a:prstGeom prst="line">
              <a:avLst/>
            </a:prstGeom>
            <a:ln w="12600">
              <a:solidFill>
                <a:schemeClr val="tx1"/>
              </a:solidFill>
              <a:round/>
            </a:ln>
          </p:spPr>
          <p:style>
            <a:lnRef idx="0"/>
            <a:fillRef idx="0"/>
            <a:effectRef idx="0"/>
            <a:fontRef idx="minor"/>
          </p:style>
        </p:sp>
        <p:sp>
          <p:nvSpPr>
            <p:cNvPr id="1060" name="Line 10"/>
            <p:cNvSpPr/>
            <p:nvPr/>
          </p:nvSpPr>
          <p:spPr>
            <a:xfrm>
              <a:off x="7878600" y="1671120"/>
              <a:ext cx="360" cy="2667240"/>
            </a:xfrm>
            <a:prstGeom prst="line">
              <a:avLst/>
            </a:prstGeom>
            <a:ln w="12600">
              <a:solidFill>
                <a:schemeClr val="tx1"/>
              </a:solidFill>
              <a:round/>
            </a:ln>
          </p:spPr>
          <p:style>
            <a:lnRef idx="0"/>
            <a:fillRef idx="0"/>
            <a:effectRef idx="0"/>
            <a:fontRef idx="minor"/>
          </p:style>
        </p:sp>
        <p:sp>
          <p:nvSpPr>
            <p:cNvPr id="1061" name="Line 11"/>
            <p:cNvSpPr/>
            <p:nvPr/>
          </p:nvSpPr>
          <p:spPr>
            <a:xfrm>
              <a:off x="8381880" y="1671120"/>
              <a:ext cx="360" cy="2667240"/>
            </a:xfrm>
            <a:prstGeom prst="line">
              <a:avLst/>
            </a:prstGeom>
            <a:ln w="12600">
              <a:solidFill>
                <a:schemeClr val="tx1"/>
              </a:solidFill>
              <a:round/>
            </a:ln>
          </p:spPr>
          <p:style>
            <a:lnRef idx="0"/>
            <a:fillRef idx="0"/>
            <a:effectRef idx="0"/>
            <a:fontRef idx="minor"/>
          </p:style>
        </p:sp>
        <p:sp>
          <p:nvSpPr>
            <p:cNvPr id="1062" name="Line 12"/>
            <p:cNvSpPr/>
            <p:nvPr/>
          </p:nvSpPr>
          <p:spPr>
            <a:xfrm>
              <a:off x="5562360" y="2387520"/>
              <a:ext cx="2971800" cy="360"/>
            </a:xfrm>
            <a:prstGeom prst="line">
              <a:avLst/>
            </a:prstGeom>
            <a:ln w="12600">
              <a:solidFill>
                <a:schemeClr val="tx1"/>
              </a:solidFill>
              <a:round/>
            </a:ln>
          </p:spPr>
          <p:style>
            <a:lnRef idx="0"/>
            <a:fillRef idx="0"/>
            <a:effectRef idx="0"/>
            <a:fontRef idx="minor"/>
          </p:style>
        </p:sp>
        <p:sp>
          <p:nvSpPr>
            <p:cNvPr id="1063" name="Line 13"/>
            <p:cNvSpPr/>
            <p:nvPr/>
          </p:nvSpPr>
          <p:spPr>
            <a:xfrm>
              <a:off x="5562360" y="2798640"/>
              <a:ext cx="2971800" cy="360"/>
            </a:xfrm>
            <a:prstGeom prst="line">
              <a:avLst/>
            </a:prstGeom>
            <a:ln w="12600">
              <a:solidFill>
                <a:schemeClr val="tx1"/>
              </a:solidFill>
              <a:round/>
            </a:ln>
          </p:spPr>
          <p:style>
            <a:lnRef idx="0"/>
            <a:fillRef idx="0"/>
            <a:effectRef idx="0"/>
            <a:fontRef idx="minor"/>
          </p:style>
        </p:sp>
        <p:sp>
          <p:nvSpPr>
            <p:cNvPr id="1064" name="Line 14"/>
            <p:cNvSpPr/>
            <p:nvPr/>
          </p:nvSpPr>
          <p:spPr>
            <a:xfrm>
              <a:off x="5562360" y="3209760"/>
              <a:ext cx="2971800" cy="360"/>
            </a:xfrm>
            <a:prstGeom prst="line">
              <a:avLst/>
            </a:prstGeom>
            <a:ln w="12600">
              <a:solidFill>
                <a:schemeClr val="tx1"/>
              </a:solidFill>
              <a:round/>
            </a:ln>
          </p:spPr>
          <p:style>
            <a:lnRef idx="0"/>
            <a:fillRef idx="0"/>
            <a:effectRef idx="0"/>
            <a:fontRef idx="minor"/>
          </p:style>
        </p:sp>
        <p:sp>
          <p:nvSpPr>
            <p:cNvPr id="1065" name="Line 15"/>
            <p:cNvSpPr/>
            <p:nvPr/>
          </p:nvSpPr>
          <p:spPr>
            <a:xfrm>
              <a:off x="5562360" y="3620880"/>
              <a:ext cx="2971800" cy="360"/>
            </a:xfrm>
            <a:prstGeom prst="line">
              <a:avLst/>
            </a:prstGeom>
            <a:ln w="12600">
              <a:solidFill>
                <a:schemeClr val="tx1"/>
              </a:solidFill>
              <a:round/>
            </a:ln>
          </p:spPr>
          <p:style>
            <a:lnRef idx="0"/>
            <a:fillRef idx="0"/>
            <a:effectRef idx="0"/>
            <a:fontRef idx="minor"/>
          </p:style>
        </p:sp>
        <p:sp>
          <p:nvSpPr>
            <p:cNvPr id="1066" name="Line 16"/>
            <p:cNvSpPr/>
            <p:nvPr/>
          </p:nvSpPr>
          <p:spPr>
            <a:xfrm>
              <a:off x="5562360" y="4033800"/>
              <a:ext cx="2971800" cy="360"/>
            </a:xfrm>
            <a:prstGeom prst="line">
              <a:avLst/>
            </a:prstGeom>
            <a:ln w="12600">
              <a:solidFill>
                <a:schemeClr val="tx1"/>
              </a:solidFill>
              <a:round/>
            </a:ln>
          </p:spPr>
          <p:style>
            <a:lnRef idx="0"/>
            <a:fillRef idx="0"/>
            <a:effectRef idx="0"/>
            <a:fontRef idx="minor"/>
          </p:style>
        </p:sp>
        <p:sp>
          <p:nvSpPr>
            <p:cNvPr id="1067" name="CustomShape 17"/>
            <p:cNvSpPr/>
            <p:nvPr/>
          </p:nvSpPr>
          <p:spPr>
            <a:xfrm>
              <a:off x="5486400" y="20527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068" name="CustomShape 18"/>
            <p:cNvSpPr/>
            <p:nvPr/>
          </p:nvSpPr>
          <p:spPr>
            <a:xfrm>
              <a:off x="5486400" y="28908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069" name="CustomShape 19"/>
            <p:cNvSpPr/>
            <p:nvPr/>
          </p:nvSpPr>
          <p:spPr>
            <a:xfrm>
              <a:off x="5486400" y="37288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070" name="CustomShape 20"/>
            <p:cNvSpPr/>
            <p:nvPr/>
          </p:nvSpPr>
          <p:spPr>
            <a:xfrm>
              <a:off x="5486400" y="33480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071" name="CustomShape 21"/>
            <p:cNvSpPr/>
            <p:nvPr/>
          </p:nvSpPr>
          <p:spPr>
            <a:xfrm>
              <a:off x="5486400" y="25099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072" name="CustomShape 22"/>
            <p:cNvSpPr/>
            <p:nvPr/>
          </p:nvSpPr>
          <p:spPr>
            <a:xfrm>
              <a:off x="5943600" y="1671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073" name="CustomShape 23"/>
            <p:cNvSpPr/>
            <p:nvPr/>
          </p:nvSpPr>
          <p:spPr>
            <a:xfrm>
              <a:off x="6400800" y="1671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074" name="CustomShape 24"/>
            <p:cNvSpPr/>
            <p:nvPr/>
          </p:nvSpPr>
          <p:spPr>
            <a:xfrm>
              <a:off x="6934320" y="1671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075" name="CustomShape 25"/>
            <p:cNvSpPr/>
            <p:nvPr/>
          </p:nvSpPr>
          <p:spPr>
            <a:xfrm>
              <a:off x="7467480" y="1671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076" name="CustomShape 26"/>
            <p:cNvSpPr/>
            <p:nvPr/>
          </p:nvSpPr>
          <p:spPr>
            <a:xfrm>
              <a:off x="7848720" y="16714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077" name="CustomShape 27"/>
            <p:cNvSpPr/>
            <p:nvPr/>
          </p:nvSpPr>
          <p:spPr>
            <a:xfrm>
              <a:off x="8381880" y="1671480"/>
              <a:ext cx="532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1078" name="CustomShape 28"/>
            <p:cNvSpPr/>
            <p:nvPr/>
          </p:nvSpPr>
          <p:spPr>
            <a:xfrm>
              <a:off x="5638680" y="4110120"/>
              <a:ext cx="532800" cy="10231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p:txBody>
        </p:sp>
      </p:grpSp>
      <p:sp>
        <p:nvSpPr>
          <p:cNvPr id="1079" name="CustomShape 29"/>
          <p:cNvSpPr/>
          <p:nvPr/>
        </p:nvSpPr>
        <p:spPr>
          <a:xfrm rot="16200000">
            <a:off x="462600" y="1895040"/>
            <a:ext cx="1828080" cy="138204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080" name="CustomShape 30"/>
          <p:cNvSpPr/>
          <p:nvPr/>
        </p:nvSpPr>
        <p:spPr>
          <a:xfrm rot="16200000">
            <a:off x="1752480" y="2815200"/>
            <a:ext cx="75600" cy="75600"/>
          </a:xfrm>
          <a:prstGeom prst="ellipse">
            <a:avLst/>
          </a:prstGeom>
          <a:solidFill>
            <a:schemeClr val="tx1"/>
          </a:solidFill>
          <a:ln w="12600">
            <a:solidFill>
              <a:schemeClr val="tx1"/>
            </a:solidFill>
            <a:round/>
          </a:ln>
        </p:spPr>
        <p:style>
          <a:lnRef idx="0"/>
          <a:fillRef idx="0"/>
          <a:effectRef idx="0"/>
          <a:fontRef idx="minor"/>
        </p:style>
      </p:sp>
      <p:sp>
        <p:nvSpPr>
          <p:cNvPr id="1081" name="CustomShape 31"/>
          <p:cNvSpPr/>
          <p:nvPr/>
        </p:nvSpPr>
        <p:spPr>
          <a:xfrm rot="16200000">
            <a:off x="1676520" y="2053080"/>
            <a:ext cx="75600" cy="75600"/>
          </a:xfrm>
          <a:prstGeom prst="ellipse">
            <a:avLst/>
          </a:prstGeom>
          <a:solidFill>
            <a:schemeClr val="tx1"/>
          </a:solidFill>
          <a:ln w="12600">
            <a:solidFill>
              <a:schemeClr val="tx1"/>
            </a:solidFill>
            <a:round/>
          </a:ln>
        </p:spPr>
        <p:style>
          <a:lnRef idx="0"/>
          <a:fillRef idx="0"/>
          <a:effectRef idx="0"/>
          <a:fontRef idx="minor"/>
        </p:style>
      </p:sp>
      <p:sp>
        <p:nvSpPr>
          <p:cNvPr id="1082" name="CustomShape 32"/>
          <p:cNvSpPr/>
          <p:nvPr/>
        </p:nvSpPr>
        <p:spPr>
          <a:xfrm rot="16200000">
            <a:off x="838080" y="2510280"/>
            <a:ext cx="75600" cy="75600"/>
          </a:xfrm>
          <a:prstGeom prst="ellipse">
            <a:avLst/>
          </a:prstGeom>
          <a:solidFill>
            <a:schemeClr val="tx1"/>
          </a:solidFill>
          <a:ln w="12600">
            <a:solidFill>
              <a:schemeClr val="tx1"/>
            </a:solidFill>
            <a:round/>
          </a:ln>
        </p:spPr>
        <p:style>
          <a:lnRef idx="0"/>
          <a:fillRef idx="0"/>
          <a:effectRef idx="0"/>
          <a:fontRef idx="minor"/>
        </p:style>
      </p:sp>
      <p:sp>
        <p:nvSpPr>
          <p:cNvPr id="1083" name="CustomShape 33"/>
          <p:cNvSpPr/>
          <p:nvPr/>
        </p:nvSpPr>
        <p:spPr>
          <a:xfrm rot="16200000">
            <a:off x="1903320" y="2356560"/>
            <a:ext cx="75600" cy="75600"/>
          </a:xfrm>
          <a:prstGeom prst="ellipse">
            <a:avLst/>
          </a:prstGeom>
          <a:solidFill>
            <a:schemeClr val="tx1"/>
          </a:solidFill>
          <a:ln w="12600">
            <a:solidFill>
              <a:schemeClr val="tx1"/>
            </a:solidFill>
            <a:round/>
          </a:ln>
        </p:spPr>
        <p:style>
          <a:lnRef idx="0"/>
          <a:fillRef idx="0"/>
          <a:effectRef idx="0"/>
          <a:fontRef idx="minor"/>
        </p:style>
      </p:sp>
      <p:sp>
        <p:nvSpPr>
          <p:cNvPr id="1084" name="CustomShape 34"/>
          <p:cNvSpPr/>
          <p:nvPr/>
        </p:nvSpPr>
        <p:spPr>
          <a:xfrm flipV="1" rot="5400000">
            <a:off x="3352680" y="1747440"/>
            <a:ext cx="1828080" cy="16758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085" name="CustomShape 35"/>
          <p:cNvSpPr/>
          <p:nvPr/>
        </p:nvSpPr>
        <p:spPr>
          <a:xfrm flipV="1" rot="5400000">
            <a:off x="4876920" y="2205000"/>
            <a:ext cx="75600" cy="75600"/>
          </a:xfrm>
          <a:prstGeom prst="ellipse">
            <a:avLst/>
          </a:prstGeom>
          <a:solidFill>
            <a:schemeClr val="tx1"/>
          </a:solidFill>
          <a:ln w="12600">
            <a:solidFill>
              <a:schemeClr val="tx1"/>
            </a:solidFill>
            <a:round/>
          </a:ln>
        </p:spPr>
        <p:style>
          <a:lnRef idx="0"/>
          <a:fillRef idx="0"/>
          <a:effectRef idx="0"/>
          <a:fontRef idx="minor"/>
        </p:style>
      </p:sp>
      <p:sp>
        <p:nvSpPr>
          <p:cNvPr id="1086" name="CustomShape 36"/>
          <p:cNvSpPr/>
          <p:nvPr/>
        </p:nvSpPr>
        <p:spPr>
          <a:xfrm flipV="1" rot="5400000">
            <a:off x="3516480" y="2205000"/>
            <a:ext cx="75600" cy="75600"/>
          </a:xfrm>
          <a:prstGeom prst="ellipse">
            <a:avLst/>
          </a:prstGeom>
          <a:solidFill>
            <a:schemeClr val="tx1"/>
          </a:solidFill>
          <a:ln w="12600">
            <a:solidFill>
              <a:schemeClr val="tx1"/>
            </a:solidFill>
            <a:round/>
          </a:ln>
        </p:spPr>
        <p:style>
          <a:lnRef idx="0"/>
          <a:fillRef idx="0"/>
          <a:effectRef idx="0"/>
          <a:fontRef idx="minor"/>
        </p:style>
      </p:sp>
      <p:sp>
        <p:nvSpPr>
          <p:cNvPr id="1087" name="CustomShape 37"/>
          <p:cNvSpPr/>
          <p:nvPr/>
        </p:nvSpPr>
        <p:spPr>
          <a:xfrm flipV="1" rot="5400000">
            <a:off x="4038480" y="2814480"/>
            <a:ext cx="75600" cy="75600"/>
          </a:xfrm>
          <a:prstGeom prst="ellipse">
            <a:avLst/>
          </a:prstGeom>
          <a:solidFill>
            <a:schemeClr val="tx1"/>
          </a:solidFill>
          <a:ln w="12600">
            <a:solidFill>
              <a:schemeClr val="tx1"/>
            </a:solidFill>
            <a:round/>
          </a:ln>
        </p:spPr>
        <p:style>
          <a:lnRef idx="0"/>
          <a:fillRef idx="0"/>
          <a:effectRef idx="0"/>
          <a:fontRef idx="minor"/>
        </p:style>
      </p:sp>
      <p:sp>
        <p:nvSpPr>
          <p:cNvPr id="1088" name="CustomShape 38"/>
          <p:cNvSpPr/>
          <p:nvPr/>
        </p:nvSpPr>
        <p:spPr>
          <a:xfrm flipV="1" rot="5400000">
            <a:off x="4038480" y="1823760"/>
            <a:ext cx="75600" cy="75600"/>
          </a:xfrm>
          <a:prstGeom prst="ellipse">
            <a:avLst/>
          </a:prstGeom>
          <a:solidFill>
            <a:schemeClr val="tx1"/>
          </a:solidFill>
          <a:ln w="12600">
            <a:solidFill>
              <a:schemeClr val="tx1"/>
            </a:solidFill>
            <a:round/>
          </a:ln>
        </p:spPr>
        <p:style>
          <a:lnRef idx="0"/>
          <a:fillRef idx="0"/>
          <a:effectRef idx="0"/>
          <a:fontRef idx="minor"/>
        </p:style>
      </p:sp>
      <p:sp>
        <p:nvSpPr>
          <p:cNvPr id="1089" name="Line 39"/>
          <p:cNvSpPr/>
          <p:nvPr/>
        </p:nvSpPr>
        <p:spPr>
          <a:xfrm>
            <a:off x="1828800" y="2814480"/>
            <a:ext cx="2209680" cy="76320"/>
          </a:xfrm>
          <a:prstGeom prst="line">
            <a:avLst/>
          </a:prstGeom>
          <a:ln w="6480">
            <a:solidFill>
              <a:srgbClr val="ffcc00"/>
            </a:solidFill>
            <a:round/>
          </a:ln>
        </p:spPr>
        <p:style>
          <a:lnRef idx="0"/>
          <a:fillRef idx="0"/>
          <a:effectRef idx="0"/>
          <a:fontRef idx="minor"/>
        </p:style>
      </p:sp>
      <p:sp>
        <p:nvSpPr>
          <p:cNvPr id="1090" name="Line 40"/>
          <p:cNvSpPr/>
          <p:nvPr/>
        </p:nvSpPr>
        <p:spPr>
          <a:xfrm flipV="1">
            <a:off x="1828800" y="2280960"/>
            <a:ext cx="1676160" cy="533520"/>
          </a:xfrm>
          <a:prstGeom prst="line">
            <a:avLst/>
          </a:prstGeom>
          <a:ln w="6480">
            <a:solidFill>
              <a:srgbClr val="ffcc00"/>
            </a:solidFill>
            <a:round/>
          </a:ln>
        </p:spPr>
        <p:style>
          <a:lnRef idx="0"/>
          <a:fillRef idx="0"/>
          <a:effectRef idx="0"/>
          <a:fontRef idx="minor"/>
        </p:style>
      </p:sp>
      <p:sp>
        <p:nvSpPr>
          <p:cNvPr id="1091" name="Line 41"/>
          <p:cNvSpPr/>
          <p:nvPr/>
        </p:nvSpPr>
        <p:spPr>
          <a:xfrm flipV="1">
            <a:off x="1828800" y="1900080"/>
            <a:ext cx="2209680" cy="914400"/>
          </a:xfrm>
          <a:prstGeom prst="line">
            <a:avLst/>
          </a:prstGeom>
          <a:ln w="6480">
            <a:solidFill>
              <a:srgbClr val="ffcc00"/>
            </a:solidFill>
            <a:round/>
          </a:ln>
        </p:spPr>
        <p:style>
          <a:lnRef idx="0"/>
          <a:fillRef idx="0"/>
          <a:effectRef idx="0"/>
          <a:fontRef idx="minor"/>
        </p:style>
      </p:sp>
      <p:sp>
        <p:nvSpPr>
          <p:cNvPr id="1092" name="Line 42"/>
          <p:cNvSpPr/>
          <p:nvPr/>
        </p:nvSpPr>
        <p:spPr>
          <a:xfrm flipV="1">
            <a:off x="1828800" y="2280960"/>
            <a:ext cx="3047760" cy="533520"/>
          </a:xfrm>
          <a:prstGeom prst="line">
            <a:avLst/>
          </a:prstGeom>
          <a:ln w="6480">
            <a:solidFill>
              <a:srgbClr val="ffcc00"/>
            </a:solidFill>
            <a:round/>
          </a:ln>
        </p:spPr>
        <p:style>
          <a:lnRef idx="0"/>
          <a:fillRef idx="0"/>
          <a:effectRef idx="0"/>
          <a:fontRef idx="minor"/>
        </p:style>
      </p:sp>
      <p:sp>
        <p:nvSpPr>
          <p:cNvPr id="1093" name="Line 43"/>
          <p:cNvSpPr/>
          <p:nvPr/>
        </p:nvSpPr>
        <p:spPr>
          <a:xfrm>
            <a:off x="1981080" y="2433600"/>
            <a:ext cx="2057400" cy="457200"/>
          </a:xfrm>
          <a:prstGeom prst="line">
            <a:avLst/>
          </a:prstGeom>
          <a:ln w="6480">
            <a:solidFill>
              <a:srgbClr val="ffcc00"/>
            </a:solidFill>
            <a:round/>
          </a:ln>
        </p:spPr>
        <p:style>
          <a:lnRef idx="0"/>
          <a:fillRef idx="0"/>
          <a:effectRef idx="0"/>
          <a:fontRef idx="minor"/>
        </p:style>
      </p:sp>
      <p:sp>
        <p:nvSpPr>
          <p:cNvPr id="1094" name="Line 44"/>
          <p:cNvSpPr/>
          <p:nvPr/>
        </p:nvSpPr>
        <p:spPr>
          <a:xfrm flipV="1">
            <a:off x="1981080" y="2280960"/>
            <a:ext cx="1523880" cy="152640"/>
          </a:xfrm>
          <a:prstGeom prst="line">
            <a:avLst/>
          </a:prstGeom>
          <a:ln w="6480">
            <a:solidFill>
              <a:srgbClr val="ffcc00"/>
            </a:solidFill>
            <a:round/>
          </a:ln>
        </p:spPr>
        <p:style>
          <a:lnRef idx="0"/>
          <a:fillRef idx="0"/>
          <a:effectRef idx="0"/>
          <a:fontRef idx="minor"/>
        </p:style>
      </p:sp>
      <p:sp>
        <p:nvSpPr>
          <p:cNvPr id="1095" name="Line 45"/>
          <p:cNvSpPr/>
          <p:nvPr/>
        </p:nvSpPr>
        <p:spPr>
          <a:xfrm flipV="1">
            <a:off x="1981080" y="1900080"/>
            <a:ext cx="2057400" cy="533520"/>
          </a:xfrm>
          <a:prstGeom prst="line">
            <a:avLst/>
          </a:prstGeom>
          <a:ln w="6480">
            <a:solidFill>
              <a:srgbClr val="ffcc00"/>
            </a:solidFill>
            <a:round/>
          </a:ln>
        </p:spPr>
        <p:style>
          <a:lnRef idx="0"/>
          <a:fillRef idx="0"/>
          <a:effectRef idx="0"/>
          <a:fontRef idx="minor"/>
        </p:style>
      </p:sp>
      <p:sp>
        <p:nvSpPr>
          <p:cNvPr id="1096" name="Line 46"/>
          <p:cNvSpPr/>
          <p:nvPr/>
        </p:nvSpPr>
        <p:spPr>
          <a:xfrm flipV="1">
            <a:off x="1981080" y="2280960"/>
            <a:ext cx="2895480" cy="152640"/>
          </a:xfrm>
          <a:prstGeom prst="line">
            <a:avLst/>
          </a:prstGeom>
          <a:ln w="6480">
            <a:solidFill>
              <a:srgbClr val="ffcc00"/>
            </a:solidFill>
            <a:round/>
          </a:ln>
        </p:spPr>
        <p:style>
          <a:lnRef idx="0"/>
          <a:fillRef idx="0"/>
          <a:effectRef idx="0"/>
          <a:fontRef idx="minor"/>
        </p:style>
      </p:sp>
      <p:sp>
        <p:nvSpPr>
          <p:cNvPr id="1097" name="Line 47"/>
          <p:cNvSpPr/>
          <p:nvPr/>
        </p:nvSpPr>
        <p:spPr>
          <a:xfrm>
            <a:off x="914400" y="2509560"/>
            <a:ext cx="3124080" cy="381240"/>
          </a:xfrm>
          <a:prstGeom prst="line">
            <a:avLst/>
          </a:prstGeom>
          <a:ln w="6480">
            <a:solidFill>
              <a:srgbClr val="ffcc00"/>
            </a:solidFill>
            <a:round/>
          </a:ln>
        </p:spPr>
        <p:style>
          <a:lnRef idx="0"/>
          <a:fillRef idx="0"/>
          <a:effectRef idx="0"/>
          <a:fontRef idx="minor"/>
        </p:style>
      </p:sp>
      <p:sp>
        <p:nvSpPr>
          <p:cNvPr id="1098" name="Line 48"/>
          <p:cNvSpPr/>
          <p:nvPr/>
        </p:nvSpPr>
        <p:spPr>
          <a:xfrm flipV="1">
            <a:off x="914400" y="2280960"/>
            <a:ext cx="3962160" cy="228600"/>
          </a:xfrm>
          <a:prstGeom prst="line">
            <a:avLst/>
          </a:prstGeom>
          <a:ln w="6480">
            <a:solidFill>
              <a:srgbClr val="ffcc00"/>
            </a:solidFill>
            <a:round/>
          </a:ln>
        </p:spPr>
        <p:style>
          <a:lnRef idx="0"/>
          <a:fillRef idx="0"/>
          <a:effectRef idx="0"/>
          <a:fontRef idx="minor"/>
        </p:style>
      </p:sp>
      <p:sp>
        <p:nvSpPr>
          <p:cNvPr id="1099" name="Line 49"/>
          <p:cNvSpPr/>
          <p:nvPr/>
        </p:nvSpPr>
        <p:spPr>
          <a:xfrm flipV="1">
            <a:off x="914400" y="1900080"/>
            <a:ext cx="3124080" cy="609480"/>
          </a:xfrm>
          <a:prstGeom prst="line">
            <a:avLst/>
          </a:prstGeom>
          <a:ln w="6480">
            <a:solidFill>
              <a:srgbClr val="ffcc00"/>
            </a:solidFill>
            <a:round/>
          </a:ln>
        </p:spPr>
        <p:style>
          <a:lnRef idx="0"/>
          <a:fillRef idx="0"/>
          <a:effectRef idx="0"/>
          <a:fontRef idx="minor"/>
        </p:style>
      </p:sp>
      <p:sp>
        <p:nvSpPr>
          <p:cNvPr id="1100" name="Line 50"/>
          <p:cNvSpPr/>
          <p:nvPr/>
        </p:nvSpPr>
        <p:spPr>
          <a:xfrm flipV="1">
            <a:off x="914400" y="2280960"/>
            <a:ext cx="2590560" cy="228600"/>
          </a:xfrm>
          <a:prstGeom prst="line">
            <a:avLst/>
          </a:prstGeom>
          <a:ln w="6480">
            <a:solidFill>
              <a:srgbClr val="ffcc00"/>
            </a:solidFill>
            <a:round/>
          </a:ln>
        </p:spPr>
        <p:style>
          <a:lnRef idx="0"/>
          <a:fillRef idx="0"/>
          <a:effectRef idx="0"/>
          <a:fontRef idx="minor"/>
        </p:style>
      </p:sp>
      <p:sp>
        <p:nvSpPr>
          <p:cNvPr id="1101" name="Line 51"/>
          <p:cNvSpPr/>
          <p:nvPr/>
        </p:nvSpPr>
        <p:spPr>
          <a:xfrm>
            <a:off x="1752480" y="2052360"/>
            <a:ext cx="2286000" cy="838440"/>
          </a:xfrm>
          <a:prstGeom prst="line">
            <a:avLst/>
          </a:prstGeom>
          <a:ln w="6480">
            <a:solidFill>
              <a:srgbClr val="ffcc00"/>
            </a:solidFill>
            <a:round/>
          </a:ln>
        </p:spPr>
        <p:style>
          <a:lnRef idx="0"/>
          <a:fillRef idx="0"/>
          <a:effectRef idx="0"/>
          <a:fontRef idx="minor"/>
        </p:style>
      </p:sp>
      <p:sp>
        <p:nvSpPr>
          <p:cNvPr id="1102" name="Line 52"/>
          <p:cNvSpPr/>
          <p:nvPr/>
        </p:nvSpPr>
        <p:spPr>
          <a:xfrm>
            <a:off x="1752480" y="2052360"/>
            <a:ext cx="1752480" cy="228600"/>
          </a:xfrm>
          <a:prstGeom prst="line">
            <a:avLst/>
          </a:prstGeom>
          <a:ln w="6480">
            <a:solidFill>
              <a:srgbClr val="ffcc00"/>
            </a:solidFill>
            <a:round/>
          </a:ln>
        </p:spPr>
        <p:style>
          <a:lnRef idx="0"/>
          <a:fillRef idx="0"/>
          <a:effectRef idx="0"/>
          <a:fontRef idx="minor"/>
        </p:style>
      </p:sp>
      <p:sp>
        <p:nvSpPr>
          <p:cNvPr id="1103" name="Line 53"/>
          <p:cNvSpPr/>
          <p:nvPr/>
        </p:nvSpPr>
        <p:spPr>
          <a:xfrm flipV="1">
            <a:off x="1752480" y="1900080"/>
            <a:ext cx="2286000" cy="152280"/>
          </a:xfrm>
          <a:prstGeom prst="line">
            <a:avLst/>
          </a:prstGeom>
          <a:ln w="6480">
            <a:solidFill>
              <a:srgbClr val="ffcc00"/>
            </a:solidFill>
            <a:round/>
          </a:ln>
        </p:spPr>
        <p:style>
          <a:lnRef idx="0"/>
          <a:fillRef idx="0"/>
          <a:effectRef idx="0"/>
          <a:fontRef idx="minor"/>
        </p:style>
      </p:sp>
      <p:sp>
        <p:nvSpPr>
          <p:cNvPr id="1104" name="Line 54"/>
          <p:cNvSpPr/>
          <p:nvPr/>
        </p:nvSpPr>
        <p:spPr>
          <a:xfrm>
            <a:off x="1752480" y="2052360"/>
            <a:ext cx="3124080" cy="228600"/>
          </a:xfrm>
          <a:prstGeom prst="line">
            <a:avLst/>
          </a:prstGeom>
          <a:ln w="6480">
            <a:solidFill>
              <a:srgbClr val="ffcc00"/>
            </a:solidFill>
            <a:round/>
          </a:ln>
        </p:spPr>
        <p:style>
          <a:lnRef idx="0"/>
          <a:fillRef idx="0"/>
          <a:effectRef idx="0"/>
          <a:fontRef idx="minor"/>
        </p:style>
      </p:sp>
      <p:sp>
        <p:nvSpPr>
          <p:cNvPr id="1105" name="CustomShape 55"/>
          <p:cNvSpPr/>
          <p:nvPr/>
        </p:nvSpPr>
        <p:spPr>
          <a:xfrm>
            <a:off x="5943600" y="494820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sp>
        <p:nvSpPr>
          <p:cNvPr id="1106" name="CustomShape 56"/>
          <p:cNvSpPr/>
          <p:nvPr/>
        </p:nvSpPr>
        <p:spPr>
          <a:xfrm>
            <a:off x="380880" y="3805200"/>
            <a:ext cx="5790600" cy="2513880"/>
          </a:xfrm>
          <a:prstGeom prst="rect">
            <a:avLst/>
          </a:prstGeom>
          <a:noFill/>
          <a:ln>
            <a:noFill/>
          </a:ln>
        </p:spPr>
        <p:style>
          <a:lnRef idx="0"/>
          <a:fillRef idx="0"/>
          <a:effectRef idx="0"/>
          <a:fontRef idx="minor"/>
        </p:style>
        <p:txBody>
          <a:bodyPr lIns="90360" rIns="90360" tIns="44280" bIns="44280"/>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MIN</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MAX</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ff0000"/>
                </a:solidFill>
                <a:latin typeface="Arial"/>
                <a:ea typeface="DejaVu Sans"/>
              </a:rPr>
              <a:t>Group Average</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Distance Between Centroids</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Other methods driven by an objective function</a:t>
            </a:r>
            <a:endParaRPr b="0" lang="en-US" sz="2400" spc="-1" strike="noStrike">
              <a:latin typeface="Arial"/>
            </a:endParaRPr>
          </a:p>
        </p:txBody>
      </p:sp>
    </p:spTree>
  </p:cSld>
  <p:timing>
    <p:tnLst>
      <p:par>
        <p:cTn id="217" dur="indefinite" restart="never" nodeType="tmRoot">
          <p:childTnLst>
            <p:seq>
              <p:cTn id="218"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Line 1"/>
          <p:cNvSpPr/>
          <p:nvPr/>
        </p:nvSpPr>
        <p:spPr>
          <a:xfrm>
            <a:off x="1371600" y="2433600"/>
            <a:ext cx="2895480" cy="360"/>
          </a:xfrm>
          <a:prstGeom prst="line">
            <a:avLst/>
          </a:prstGeom>
          <a:ln w="25560">
            <a:solidFill>
              <a:srgbClr val="ffcc00"/>
            </a:solidFill>
            <a:round/>
            <a:headEnd len="med" type="triangle" w="med"/>
            <a:tailEnd len="med" type="triangle" w="med"/>
          </a:ln>
        </p:spPr>
        <p:style>
          <a:lnRef idx="0"/>
          <a:fillRef idx="0"/>
          <a:effectRef idx="0"/>
          <a:fontRef idx="minor"/>
        </p:style>
      </p:sp>
      <p:sp>
        <p:nvSpPr>
          <p:cNvPr id="1108" name="CustomShape 2"/>
          <p:cNvSpPr/>
          <p:nvPr/>
        </p:nvSpPr>
        <p:spPr>
          <a:xfrm rot="16200000">
            <a:off x="462600" y="1742760"/>
            <a:ext cx="1828080" cy="138204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109" name="CustomShape 3"/>
          <p:cNvSpPr/>
          <p:nvPr/>
        </p:nvSpPr>
        <p:spPr>
          <a:xfrm>
            <a:off x="628560" y="28404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How to Define Inter-Cluster Similarity</a:t>
            </a:r>
            <a:endParaRPr b="0" lang="en-US" sz="3200" spc="-1" strike="noStrike">
              <a:latin typeface="Arial"/>
            </a:endParaRPr>
          </a:p>
        </p:txBody>
      </p:sp>
      <p:sp>
        <p:nvSpPr>
          <p:cNvPr id="1110" name="CustomShape 4"/>
          <p:cNvSpPr/>
          <p:nvPr/>
        </p:nvSpPr>
        <p:spPr>
          <a:xfrm>
            <a:off x="628560" y="2278080"/>
            <a:ext cx="7886160" cy="4350600"/>
          </a:xfrm>
          <a:prstGeom prst="rect">
            <a:avLst/>
          </a:prstGeom>
          <a:noFill/>
          <a:ln>
            <a:noFill/>
          </a:ln>
        </p:spPr>
        <p:style>
          <a:lnRef idx="0"/>
          <a:fillRef idx="0"/>
          <a:effectRef idx="0"/>
          <a:fontRef idx="minor"/>
        </p:style>
        <p:txBody>
          <a:bodyPr lIns="0" rIns="0" tIns="0" bIns="0"/>
          <a:p>
            <a:pPr marL="990720" indent="-532800">
              <a:lnSpc>
                <a:spcPct val="90000"/>
              </a:lnSpc>
              <a:spcBef>
                <a:spcPts val="201"/>
              </a:spcBef>
            </a:pPr>
            <a:r>
              <a:rPr b="0" lang="en-US" sz="1000" spc="-1" strike="noStrike">
                <a:solidFill>
                  <a:srgbClr val="000000"/>
                </a:solidFill>
                <a:latin typeface="Calibri"/>
              </a:rPr>
              <a:t> </a:t>
            </a:r>
            <a:endParaRPr b="0" lang="en-US" sz="1000" spc="-1" strike="noStrike">
              <a:latin typeface="Arial"/>
            </a:endParaRPr>
          </a:p>
        </p:txBody>
      </p:sp>
      <p:sp>
        <p:nvSpPr>
          <p:cNvPr id="1111" name="CustomShape 5"/>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39C890D1-7ECE-4875-86B5-75A7AD961068}" type="slidenum">
              <a:rPr b="0" lang="en-US" sz="1800" spc="-1" strike="noStrike">
                <a:solidFill>
                  <a:srgbClr val="8b8b8b"/>
                </a:solidFill>
                <a:latin typeface="Calibri"/>
              </a:rPr>
              <a:t>&lt;number&gt;</a:t>
            </a:fld>
            <a:endParaRPr b="0" lang="en-US" sz="1800" spc="-1" strike="noStrike">
              <a:latin typeface="Arial"/>
            </a:endParaRPr>
          </a:p>
        </p:txBody>
      </p:sp>
      <p:grpSp>
        <p:nvGrpSpPr>
          <p:cNvPr id="1112" name="Group 6"/>
          <p:cNvGrpSpPr/>
          <p:nvPr/>
        </p:nvGrpSpPr>
        <p:grpSpPr>
          <a:xfrm>
            <a:off x="5486400" y="1519200"/>
            <a:ext cx="3428280" cy="3461400"/>
            <a:chOff x="5486400" y="1519200"/>
            <a:chExt cx="3428280" cy="3461400"/>
          </a:xfrm>
        </p:grpSpPr>
        <p:sp>
          <p:nvSpPr>
            <p:cNvPr id="1113" name="Line 7"/>
            <p:cNvSpPr/>
            <p:nvPr/>
          </p:nvSpPr>
          <p:spPr>
            <a:xfrm>
              <a:off x="5867280" y="1519200"/>
              <a:ext cx="360" cy="2666880"/>
            </a:xfrm>
            <a:prstGeom prst="line">
              <a:avLst/>
            </a:prstGeom>
            <a:ln w="12600">
              <a:solidFill>
                <a:schemeClr val="tx1"/>
              </a:solidFill>
              <a:round/>
            </a:ln>
          </p:spPr>
          <p:style>
            <a:lnRef idx="0"/>
            <a:fillRef idx="0"/>
            <a:effectRef idx="0"/>
            <a:fontRef idx="minor"/>
          </p:style>
        </p:sp>
        <p:sp>
          <p:nvSpPr>
            <p:cNvPr id="1114" name="Line 8"/>
            <p:cNvSpPr/>
            <p:nvPr/>
          </p:nvSpPr>
          <p:spPr>
            <a:xfrm>
              <a:off x="5562360" y="1823760"/>
              <a:ext cx="2971800" cy="360"/>
            </a:xfrm>
            <a:prstGeom prst="line">
              <a:avLst/>
            </a:prstGeom>
            <a:ln w="12600">
              <a:solidFill>
                <a:schemeClr val="tx1"/>
              </a:solidFill>
              <a:round/>
            </a:ln>
          </p:spPr>
          <p:style>
            <a:lnRef idx="0"/>
            <a:fillRef idx="0"/>
            <a:effectRef idx="0"/>
            <a:fontRef idx="minor"/>
          </p:style>
        </p:sp>
        <p:sp>
          <p:nvSpPr>
            <p:cNvPr id="1115" name="Line 9"/>
            <p:cNvSpPr/>
            <p:nvPr/>
          </p:nvSpPr>
          <p:spPr>
            <a:xfrm>
              <a:off x="6368760" y="1519200"/>
              <a:ext cx="360" cy="2666880"/>
            </a:xfrm>
            <a:prstGeom prst="line">
              <a:avLst/>
            </a:prstGeom>
            <a:ln w="12600">
              <a:solidFill>
                <a:schemeClr val="tx1"/>
              </a:solidFill>
              <a:round/>
            </a:ln>
          </p:spPr>
          <p:style>
            <a:lnRef idx="0"/>
            <a:fillRef idx="0"/>
            <a:effectRef idx="0"/>
            <a:fontRef idx="minor"/>
          </p:style>
        </p:sp>
        <p:sp>
          <p:nvSpPr>
            <p:cNvPr id="1116" name="Line 10"/>
            <p:cNvSpPr/>
            <p:nvPr/>
          </p:nvSpPr>
          <p:spPr>
            <a:xfrm>
              <a:off x="6872040" y="1519200"/>
              <a:ext cx="360" cy="2666880"/>
            </a:xfrm>
            <a:prstGeom prst="line">
              <a:avLst/>
            </a:prstGeom>
            <a:ln w="12600">
              <a:solidFill>
                <a:schemeClr val="tx1"/>
              </a:solidFill>
              <a:round/>
            </a:ln>
          </p:spPr>
          <p:style>
            <a:lnRef idx="0"/>
            <a:fillRef idx="0"/>
            <a:effectRef idx="0"/>
            <a:fontRef idx="minor"/>
          </p:style>
        </p:sp>
        <p:sp>
          <p:nvSpPr>
            <p:cNvPr id="1117" name="Line 11"/>
            <p:cNvSpPr/>
            <p:nvPr/>
          </p:nvSpPr>
          <p:spPr>
            <a:xfrm>
              <a:off x="7375320" y="1519200"/>
              <a:ext cx="360" cy="2666880"/>
            </a:xfrm>
            <a:prstGeom prst="line">
              <a:avLst/>
            </a:prstGeom>
            <a:ln w="12600">
              <a:solidFill>
                <a:schemeClr val="tx1"/>
              </a:solidFill>
              <a:round/>
            </a:ln>
          </p:spPr>
          <p:style>
            <a:lnRef idx="0"/>
            <a:fillRef idx="0"/>
            <a:effectRef idx="0"/>
            <a:fontRef idx="minor"/>
          </p:style>
        </p:sp>
        <p:sp>
          <p:nvSpPr>
            <p:cNvPr id="1118" name="Line 12"/>
            <p:cNvSpPr/>
            <p:nvPr/>
          </p:nvSpPr>
          <p:spPr>
            <a:xfrm>
              <a:off x="7878600" y="1519200"/>
              <a:ext cx="360" cy="2666880"/>
            </a:xfrm>
            <a:prstGeom prst="line">
              <a:avLst/>
            </a:prstGeom>
            <a:ln w="12600">
              <a:solidFill>
                <a:schemeClr val="tx1"/>
              </a:solidFill>
              <a:round/>
            </a:ln>
          </p:spPr>
          <p:style>
            <a:lnRef idx="0"/>
            <a:fillRef idx="0"/>
            <a:effectRef idx="0"/>
            <a:fontRef idx="minor"/>
          </p:style>
        </p:sp>
        <p:sp>
          <p:nvSpPr>
            <p:cNvPr id="1119" name="Line 13"/>
            <p:cNvSpPr/>
            <p:nvPr/>
          </p:nvSpPr>
          <p:spPr>
            <a:xfrm>
              <a:off x="8381880" y="1519200"/>
              <a:ext cx="360" cy="2666880"/>
            </a:xfrm>
            <a:prstGeom prst="line">
              <a:avLst/>
            </a:prstGeom>
            <a:ln w="12600">
              <a:solidFill>
                <a:schemeClr val="tx1"/>
              </a:solidFill>
              <a:round/>
            </a:ln>
          </p:spPr>
          <p:style>
            <a:lnRef idx="0"/>
            <a:fillRef idx="0"/>
            <a:effectRef idx="0"/>
            <a:fontRef idx="minor"/>
          </p:style>
        </p:sp>
        <p:sp>
          <p:nvSpPr>
            <p:cNvPr id="1120" name="Line 14"/>
            <p:cNvSpPr/>
            <p:nvPr/>
          </p:nvSpPr>
          <p:spPr>
            <a:xfrm>
              <a:off x="5562360" y="2234880"/>
              <a:ext cx="2971800" cy="360"/>
            </a:xfrm>
            <a:prstGeom prst="line">
              <a:avLst/>
            </a:prstGeom>
            <a:ln w="12600">
              <a:solidFill>
                <a:schemeClr val="tx1"/>
              </a:solidFill>
              <a:round/>
            </a:ln>
          </p:spPr>
          <p:style>
            <a:lnRef idx="0"/>
            <a:fillRef idx="0"/>
            <a:effectRef idx="0"/>
            <a:fontRef idx="minor"/>
          </p:style>
        </p:sp>
        <p:sp>
          <p:nvSpPr>
            <p:cNvPr id="1121" name="Line 15"/>
            <p:cNvSpPr/>
            <p:nvPr/>
          </p:nvSpPr>
          <p:spPr>
            <a:xfrm>
              <a:off x="5562360" y="2646360"/>
              <a:ext cx="2971800" cy="360"/>
            </a:xfrm>
            <a:prstGeom prst="line">
              <a:avLst/>
            </a:prstGeom>
            <a:ln w="12600">
              <a:solidFill>
                <a:schemeClr val="tx1"/>
              </a:solidFill>
              <a:round/>
            </a:ln>
          </p:spPr>
          <p:style>
            <a:lnRef idx="0"/>
            <a:fillRef idx="0"/>
            <a:effectRef idx="0"/>
            <a:fontRef idx="minor"/>
          </p:style>
        </p:sp>
        <p:sp>
          <p:nvSpPr>
            <p:cNvPr id="1122" name="Line 16"/>
            <p:cNvSpPr/>
            <p:nvPr/>
          </p:nvSpPr>
          <p:spPr>
            <a:xfrm>
              <a:off x="5562360" y="3057480"/>
              <a:ext cx="2971800" cy="360"/>
            </a:xfrm>
            <a:prstGeom prst="line">
              <a:avLst/>
            </a:prstGeom>
            <a:ln w="12600">
              <a:solidFill>
                <a:schemeClr val="tx1"/>
              </a:solidFill>
              <a:round/>
            </a:ln>
          </p:spPr>
          <p:style>
            <a:lnRef idx="0"/>
            <a:fillRef idx="0"/>
            <a:effectRef idx="0"/>
            <a:fontRef idx="minor"/>
          </p:style>
        </p:sp>
        <p:sp>
          <p:nvSpPr>
            <p:cNvPr id="1123" name="Line 17"/>
            <p:cNvSpPr/>
            <p:nvPr/>
          </p:nvSpPr>
          <p:spPr>
            <a:xfrm>
              <a:off x="5562360" y="3468600"/>
              <a:ext cx="2971800" cy="360"/>
            </a:xfrm>
            <a:prstGeom prst="line">
              <a:avLst/>
            </a:prstGeom>
            <a:ln w="12600">
              <a:solidFill>
                <a:schemeClr val="tx1"/>
              </a:solidFill>
              <a:round/>
            </a:ln>
          </p:spPr>
          <p:style>
            <a:lnRef idx="0"/>
            <a:fillRef idx="0"/>
            <a:effectRef idx="0"/>
            <a:fontRef idx="minor"/>
          </p:style>
        </p:sp>
        <p:sp>
          <p:nvSpPr>
            <p:cNvPr id="1124" name="Line 18"/>
            <p:cNvSpPr/>
            <p:nvPr/>
          </p:nvSpPr>
          <p:spPr>
            <a:xfrm>
              <a:off x="5562360" y="3881160"/>
              <a:ext cx="2971800" cy="360"/>
            </a:xfrm>
            <a:prstGeom prst="line">
              <a:avLst/>
            </a:prstGeom>
            <a:ln w="12600">
              <a:solidFill>
                <a:schemeClr val="tx1"/>
              </a:solidFill>
              <a:round/>
            </a:ln>
          </p:spPr>
          <p:style>
            <a:lnRef idx="0"/>
            <a:fillRef idx="0"/>
            <a:effectRef idx="0"/>
            <a:fontRef idx="minor"/>
          </p:style>
        </p:sp>
        <p:sp>
          <p:nvSpPr>
            <p:cNvPr id="1125" name="CustomShape 19"/>
            <p:cNvSpPr/>
            <p:nvPr/>
          </p:nvSpPr>
          <p:spPr>
            <a:xfrm>
              <a:off x="5486400" y="19000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126" name="CustomShape 20"/>
            <p:cNvSpPr/>
            <p:nvPr/>
          </p:nvSpPr>
          <p:spPr>
            <a:xfrm>
              <a:off x="5486400" y="27385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127" name="CustomShape 21"/>
            <p:cNvSpPr/>
            <p:nvPr/>
          </p:nvSpPr>
          <p:spPr>
            <a:xfrm>
              <a:off x="5486400" y="35766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128" name="CustomShape 22"/>
            <p:cNvSpPr/>
            <p:nvPr/>
          </p:nvSpPr>
          <p:spPr>
            <a:xfrm>
              <a:off x="5486400" y="319572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129" name="CustomShape 23"/>
            <p:cNvSpPr/>
            <p:nvPr/>
          </p:nvSpPr>
          <p:spPr>
            <a:xfrm>
              <a:off x="5486400" y="235728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130" name="CustomShape 24"/>
            <p:cNvSpPr/>
            <p:nvPr/>
          </p:nvSpPr>
          <p:spPr>
            <a:xfrm>
              <a:off x="594360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p1</a:t>
              </a:r>
              <a:endParaRPr b="0" lang="en-US" sz="1800" spc="-1" strike="noStrike">
                <a:latin typeface="Arial"/>
              </a:endParaRPr>
            </a:p>
          </p:txBody>
        </p:sp>
        <p:sp>
          <p:nvSpPr>
            <p:cNvPr id="1131" name="CustomShape 25"/>
            <p:cNvSpPr/>
            <p:nvPr/>
          </p:nvSpPr>
          <p:spPr>
            <a:xfrm>
              <a:off x="640080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p2</a:t>
              </a:r>
              <a:endParaRPr b="0" lang="en-US" sz="1800" spc="-1" strike="noStrike">
                <a:latin typeface="Arial"/>
              </a:endParaRPr>
            </a:p>
          </p:txBody>
        </p:sp>
        <p:sp>
          <p:nvSpPr>
            <p:cNvPr id="1132" name="CustomShape 26"/>
            <p:cNvSpPr/>
            <p:nvPr/>
          </p:nvSpPr>
          <p:spPr>
            <a:xfrm>
              <a:off x="693432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p3</a:t>
              </a:r>
              <a:endParaRPr b="0" lang="en-US" sz="1800" spc="-1" strike="noStrike">
                <a:latin typeface="Arial"/>
              </a:endParaRPr>
            </a:p>
          </p:txBody>
        </p:sp>
        <p:sp>
          <p:nvSpPr>
            <p:cNvPr id="1133" name="CustomShape 27"/>
            <p:cNvSpPr/>
            <p:nvPr/>
          </p:nvSpPr>
          <p:spPr>
            <a:xfrm>
              <a:off x="746748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p4</a:t>
              </a:r>
              <a:endParaRPr b="0" lang="en-US" sz="1800" spc="-1" strike="noStrike">
                <a:latin typeface="Arial"/>
              </a:endParaRPr>
            </a:p>
          </p:txBody>
        </p:sp>
        <p:sp>
          <p:nvSpPr>
            <p:cNvPr id="1134" name="CustomShape 28"/>
            <p:cNvSpPr/>
            <p:nvPr/>
          </p:nvSpPr>
          <p:spPr>
            <a:xfrm>
              <a:off x="7848720" y="1519200"/>
              <a:ext cx="53280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p5</a:t>
              </a:r>
              <a:endParaRPr b="0" lang="en-US" sz="1800" spc="-1" strike="noStrike">
                <a:latin typeface="Arial"/>
              </a:endParaRPr>
            </a:p>
          </p:txBody>
        </p:sp>
        <p:sp>
          <p:nvSpPr>
            <p:cNvPr id="1135" name="CustomShape 29"/>
            <p:cNvSpPr/>
            <p:nvPr/>
          </p:nvSpPr>
          <p:spPr>
            <a:xfrm>
              <a:off x="8381880" y="1519200"/>
              <a:ext cx="532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 . .</a:t>
              </a:r>
              <a:endParaRPr b="0" lang="en-US" sz="1600" spc="-1" strike="noStrike">
                <a:latin typeface="Arial"/>
              </a:endParaRPr>
            </a:p>
          </p:txBody>
        </p:sp>
        <p:sp>
          <p:nvSpPr>
            <p:cNvPr id="1136" name="CustomShape 30"/>
            <p:cNvSpPr/>
            <p:nvPr/>
          </p:nvSpPr>
          <p:spPr>
            <a:xfrm>
              <a:off x="5638680" y="3957480"/>
              <a:ext cx="532800" cy="10231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Calibri"/>
                  <a:ea typeface="DejaVu Sans"/>
                </a:rPr>
                <a:t>.</a:t>
              </a:r>
              <a:endParaRPr b="0" lang="en-US" sz="1600" spc="-1" strike="noStrike">
                <a:latin typeface="Arial"/>
              </a:endParaRPr>
            </a:p>
          </p:txBody>
        </p:sp>
      </p:grpSp>
      <p:sp>
        <p:nvSpPr>
          <p:cNvPr id="1137" name="CustomShape 31"/>
          <p:cNvSpPr/>
          <p:nvPr/>
        </p:nvSpPr>
        <p:spPr>
          <a:xfrm rot="16200000">
            <a:off x="1752480" y="2662920"/>
            <a:ext cx="75600" cy="75600"/>
          </a:xfrm>
          <a:prstGeom prst="ellipse">
            <a:avLst/>
          </a:prstGeom>
          <a:solidFill>
            <a:schemeClr val="tx1"/>
          </a:solidFill>
          <a:ln w="12600">
            <a:solidFill>
              <a:schemeClr val="tx1"/>
            </a:solidFill>
            <a:round/>
          </a:ln>
        </p:spPr>
        <p:style>
          <a:lnRef idx="0"/>
          <a:fillRef idx="0"/>
          <a:effectRef idx="0"/>
          <a:fontRef idx="minor"/>
        </p:style>
      </p:sp>
      <p:sp>
        <p:nvSpPr>
          <p:cNvPr id="1138" name="CustomShape 32"/>
          <p:cNvSpPr/>
          <p:nvPr/>
        </p:nvSpPr>
        <p:spPr>
          <a:xfrm rot="16200000">
            <a:off x="1676520" y="1900800"/>
            <a:ext cx="75600" cy="75600"/>
          </a:xfrm>
          <a:prstGeom prst="ellipse">
            <a:avLst/>
          </a:prstGeom>
          <a:solidFill>
            <a:schemeClr val="tx1"/>
          </a:solidFill>
          <a:ln w="12600">
            <a:solidFill>
              <a:schemeClr val="tx1"/>
            </a:solidFill>
            <a:round/>
          </a:ln>
        </p:spPr>
        <p:style>
          <a:lnRef idx="0"/>
          <a:fillRef idx="0"/>
          <a:effectRef idx="0"/>
          <a:fontRef idx="minor"/>
        </p:style>
      </p:sp>
      <p:sp>
        <p:nvSpPr>
          <p:cNvPr id="1139" name="CustomShape 33"/>
          <p:cNvSpPr/>
          <p:nvPr/>
        </p:nvSpPr>
        <p:spPr>
          <a:xfrm rot="16200000">
            <a:off x="838080" y="2358000"/>
            <a:ext cx="75600" cy="75600"/>
          </a:xfrm>
          <a:prstGeom prst="ellipse">
            <a:avLst/>
          </a:prstGeom>
          <a:solidFill>
            <a:schemeClr val="tx1"/>
          </a:solidFill>
          <a:ln w="12600">
            <a:solidFill>
              <a:schemeClr val="tx1"/>
            </a:solidFill>
            <a:round/>
          </a:ln>
        </p:spPr>
        <p:style>
          <a:lnRef idx="0"/>
          <a:fillRef idx="0"/>
          <a:effectRef idx="0"/>
          <a:fontRef idx="minor"/>
        </p:style>
      </p:sp>
      <p:sp>
        <p:nvSpPr>
          <p:cNvPr id="1140" name="CustomShape 34"/>
          <p:cNvSpPr/>
          <p:nvPr/>
        </p:nvSpPr>
        <p:spPr>
          <a:xfrm rot="16200000">
            <a:off x="1903320" y="2203920"/>
            <a:ext cx="75600" cy="75600"/>
          </a:xfrm>
          <a:prstGeom prst="ellipse">
            <a:avLst/>
          </a:prstGeom>
          <a:solidFill>
            <a:schemeClr val="tx1"/>
          </a:solidFill>
          <a:ln w="12600">
            <a:solidFill>
              <a:schemeClr val="tx1"/>
            </a:solidFill>
            <a:round/>
          </a:ln>
        </p:spPr>
        <p:style>
          <a:lnRef idx="0"/>
          <a:fillRef idx="0"/>
          <a:effectRef idx="0"/>
          <a:fontRef idx="minor"/>
        </p:style>
      </p:sp>
      <p:sp>
        <p:nvSpPr>
          <p:cNvPr id="1141" name="CustomShape 35"/>
          <p:cNvSpPr/>
          <p:nvPr/>
        </p:nvSpPr>
        <p:spPr>
          <a:xfrm flipV="1" rot="5400000">
            <a:off x="3352680" y="1595160"/>
            <a:ext cx="1828080" cy="1675800"/>
          </a:xfrm>
          <a:custGeom>
            <a:avLst/>
            <a:gdLst/>
            <a:ahLst/>
            <a:rect l="l" t="t"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600">
            <a:solidFill>
              <a:schemeClr val="tx1"/>
            </a:solidFill>
            <a:round/>
          </a:ln>
        </p:spPr>
        <p:style>
          <a:lnRef idx="0"/>
          <a:fillRef idx="0"/>
          <a:effectRef idx="0"/>
          <a:fontRef idx="minor"/>
        </p:style>
      </p:sp>
      <p:sp>
        <p:nvSpPr>
          <p:cNvPr id="1142" name="CustomShape 36"/>
          <p:cNvSpPr/>
          <p:nvPr/>
        </p:nvSpPr>
        <p:spPr>
          <a:xfrm flipV="1" rot="5400000">
            <a:off x="4876920" y="2052360"/>
            <a:ext cx="75600" cy="75600"/>
          </a:xfrm>
          <a:prstGeom prst="ellipse">
            <a:avLst/>
          </a:prstGeom>
          <a:solidFill>
            <a:schemeClr val="tx1"/>
          </a:solidFill>
          <a:ln w="12600">
            <a:solidFill>
              <a:schemeClr val="tx1"/>
            </a:solidFill>
            <a:round/>
          </a:ln>
        </p:spPr>
        <p:style>
          <a:lnRef idx="0"/>
          <a:fillRef idx="0"/>
          <a:effectRef idx="0"/>
          <a:fontRef idx="minor"/>
        </p:style>
      </p:sp>
      <p:sp>
        <p:nvSpPr>
          <p:cNvPr id="1143" name="CustomShape 37"/>
          <p:cNvSpPr/>
          <p:nvPr/>
        </p:nvSpPr>
        <p:spPr>
          <a:xfrm flipV="1" rot="5400000">
            <a:off x="3516480" y="2050920"/>
            <a:ext cx="75600" cy="75600"/>
          </a:xfrm>
          <a:prstGeom prst="ellipse">
            <a:avLst/>
          </a:prstGeom>
          <a:solidFill>
            <a:schemeClr val="tx1"/>
          </a:solidFill>
          <a:ln w="12600">
            <a:solidFill>
              <a:schemeClr val="tx1"/>
            </a:solidFill>
            <a:round/>
          </a:ln>
        </p:spPr>
        <p:style>
          <a:lnRef idx="0"/>
          <a:fillRef idx="0"/>
          <a:effectRef idx="0"/>
          <a:fontRef idx="minor"/>
        </p:style>
      </p:sp>
      <p:sp>
        <p:nvSpPr>
          <p:cNvPr id="1144" name="CustomShape 38"/>
          <p:cNvSpPr/>
          <p:nvPr/>
        </p:nvSpPr>
        <p:spPr>
          <a:xfrm flipV="1" rot="5400000">
            <a:off x="4038480" y="2662200"/>
            <a:ext cx="75600" cy="75600"/>
          </a:xfrm>
          <a:prstGeom prst="ellipse">
            <a:avLst/>
          </a:prstGeom>
          <a:solidFill>
            <a:schemeClr val="tx1"/>
          </a:solidFill>
          <a:ln w="12600">
            <a:solidFill>
              <a:schemeClr val="tx1"/>
            </a:solidFill>
            <a:round/>
          </a:ln>
        </p:spPr>
        <p:style>
          <a:lnRef idx="0"/>
          <a:fillRef idx="0"/>
          <a:effectRef idx="0"/>
          <a:fontRef idx="minor"/>
        </p:style>
      </p:sp>
      <p:sp>
        <p:nvSpPr>
          <p:cNvPr id="1145" name="CustomShape 39"/>
          <p:cNvSpPr/>
          <p:nvPr/>
        </p:nvSpPr>
        <p:spPr>
          <a:xfrm flipV="1" rot="5400000">
            <a:off x="4038480" y="1671480"/>
            <a:ext cx="75600" cy="75600"/>
          </a:xfrm>
          <a:prstGeom prst="ellipse">
            <a:avLst/>
          </a:prstGeom>
          <a:solidFill>
            <a:schemeClr val="tx1"/>
          </a:solidFill>
          <a:ln w="12600">
            <a:solidFill>
              <a:schemeClr val="tx1"/>
            </a:solidFill>
            <a:round/>
          </a:ln>
        </p:spPr>
        <p:style>
          <a:lnRef idx="0"/>
          <a:fillRef idx="0"/>
          <a:effectRef idx="0"/>
          <a:fontRef idx="minor"/>
        </p:style>
      </p:sp>
      <p:sp>
        <p:nvSpPr>
          <p:cNvPr id="1146" name="CustomShape 40"/>
          <p:cNvSpPr/>
          <p:nvPr/>
        </p:nvSpPr>
        <p:spPr>
          <a:xfrm>
            <a:off x="5943600" y="4795920"/>
            <a:ext cx="2513880" cy="39492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Calibri"/>
                <a:ea typeface="DejaVu Sans"/>
              </a:rPr>
              <a:t>Proximity Matrix</a:t>
            </a:r>
            <a:endParaRPr b="0" lang="en-US" sz="2000" spc="-1" strike="noStrike">
              <a:latin typeface="Arial"/>
            </a:endParaRPr>
          </a:p>
        </p:txBody>
      </p:sp>
      <p:sp>
        <p:nvSpPr>
          <p:cNvPr id="1147" name="CustomShape 41"/>
          <p:cNvSpPr/>
          <p:nvPr/>
        </p:nvSpPr>
        <p:spPr>
          <a:xfrm>
            <a:off x="380880" y="3652920"/>
            <a:ext cx="5790600" cy="2666160"/>
          </a:xfrm>
          <a:prstGeom prst="rect">
            <a:avLst/>
          </a:prstGeom>
          <a:noFill/>
          <a:ln>
            <a:noFill/>
          </a:ln>
        </p:spPr>
        <p:style>
          <a:lnRef idx="0"/>
          <a:fillRef idx="0"/>
          <a:effectRef idx="0"/>
          <a:fontRef idx="minor"/>
        </p:style>
        <p:txBody>
          <a:bodyPr lIns="90360" rIns="90360" tIns="44280" bIns="44280"/>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MIN</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MAX</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Group Average</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ff0000"/>
                </a:solidFill>
                <a:latin typeface="Arial"/>
                <a:ea typeface="DejaVu Sans"/>
              </a:rPr>
              <a:t>Distance Between Centroids</a:t>
            </a:r>
            <a:endParaRPr b="0" lang="en-US" sz="2400" spc="-1" strike="noStrike">
              <a:latin typeface="Arial"/>
            </a:endParaRPr>
          </a:p>
          <a:p>
            <a:pPr marL="343080" indent="-342360">
              <a:lnSpc>
                <a:spcPct val="100000"/>
              </a:lnSpc>
              <a:spcBef>
                <a:spcPts val="201"/>
              </a:spcBef>
              <a:spcAft>
                <a:spcPts val="201"/>
              </a:spcAft>
              <a:buClr>
                <a:srgbClr val="0c7b9c"/>
              </a:buClr>
              <a:buSzPct val="75000"/>
              <a:buFont typeface="Monotype Sorts" charset="2"/>
              <a:buChar char=""/>
            </a:pPr>
            <a:r>
              <a:rPr b="0" lang="en-US" sz="2400" spc="-1" strike="noStrike">
                <a:solidFill>
                  <a:srgbClr val="000000"/>
                </a:solidFill>
                <a:latin typeface="Arial"/>
                <a:ea typeface="DejaVu Sans"/>
              </a:rPr>
              <a:t>Other methods driven by an objective function</a:t>
            </a:r>
            <a:endParaRPr b="0" lang="en-US" sz="2400" spc="-1" strike="noStrike">
              <a:latin typeface="Arial"/>
            </a:endParaRPr>
          </a:p>
        </p:txBody>
      </p:sp>
      <p:sp>
        <p:nvSpPr>
          <p:cNvPr id="1148" name="CustomShape 42"/>
          <p:cNvSpPr/>
          <p:nvPr/>
        </p:nvSpPr>
        <p:spPr>
          <a:xfrm>
            <a:off x="1219320" y="2281320"/>
            <a:ext cx="2278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ff0000"/>
                </a:solidFill>
                <a:latin typeface="Symbol"/>
                <a:ea typeface="DejaVu Sans"/>
              </a:rPr>
              <a:t></a:t>
            </a:r>
            <a:endParaRPr b="0" lang="en-US" sz="1800" spc="-1" strike="noStrike">
              <a:latin typeface="Arial"/>
            </a:endParaRPr>
          </a:p>
        </p:txBody>
      </p:sp>
      <p:sp>
        <p:nvSpPr>
          <p:cNvPr id="1149" name="CustomShape 43"/>
          <p:cNvSpPr/>
          <p:nvPr/>
        </p:nvSpPr>
        <p:spPr>
          <a:xfrm>
            <a:off x="4114800" y="2281320"/>
            <a:ext cx="227880" cy="36360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ff0000"/>
                </a:solidFill>
                <a:latin typeface="Symbol"/>
                <a:ea typeface="DejaVu Sans"/>
              </a:rPr>
              <a:t></a:t>
            </a:r>
            <a:endParaRPr b="0" lang="en-US" sz="1800" spc="-1" strike="noStrike">
              <a:latin typeface="Arial"/>
            </a:endParaRPr>
          </a:p>
        </p:txBody>
      </p:sp>
    </p:spTree>
  </p:cSld>
  <p:timing>
    <p:tnLst>
      <p:par>
        <p:cTn id="219" dur="indefinite" restart="never" nodeType="tmRoot">
          <p:childTnLst>
            <p:seq>
              <p:cTn id="220"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433080" y="457920"/>
            <a:ext cx="396684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7" strike="noStrike">
                <a:solidFill>
                  <a:srgbClr val="000000"/>
                </a:solidFill>
                <a:latin typeface="Calibri"/>
              </a:rPr>
              <a:t>Hierarchical</a:t>
            </a:r>
            <a:r>
              <a:rPr b="1" lang="en-US" sz="3200" spc="-80" strike="noStrike">
                <a:solidFill>
                  <a:srgbClr val="000000"/>
                </a:solidFill>
                <a:latin typeface="Calibri"/>
              </a:rPr>
              <a:t> </a:t>
            </a:r>
            <a:r>
              <a:rPr b="1" lang="en-US" sz="3200" spc="-1" strike="noStrike">
                <a:solidFill>
                  <a:srgbClr val="000000"/>
                </a:solidFill>
                <a:latin typeface="Calibri"/>
              </a:rPr>
              <a:t>Algorithms</a:t>
            </a:r>
            <a:endParaRPr b="0" lang="en-US" sz="3200" spc="-1" strike="noStrike">
              <a:latin typeface="Arial"/>
            </a:endParaRPr>
          </a:p>
        </p:txBody>
      </p:sp>
      <p:sp>
        <p:nvSpPr>
          <p:cNvPr id="1151" name="CustomShape 2"/>
          <p:cNvSpPr/>
          <p:nvPr/>
        </p:nvSpPr>
        <p:spPr>
          <a:xfrm>
            <a:off x="583560" y="1611360"/>
            <a:ext cx="2318400" cy="2148480"/>
          </a:xfrm>
          <a:prstGeom prst="rect">
            <a:avLst/>
          </a:prstGeom>
          <a:noFill/>
          <a:ln>
            <a:noFill/>
          </a:ln>
        </p:spPr>
        <p:style>
          <a:lnRef idx="0"/>
          <a:fillRef idx="0"/>
          <a:effectRef idx="0"/>
          <a:fontRef idx="minor"/>
        </p:style>
        <p:txBody>
          <a:bodyPr lIns="0" rIns="0" tIns="12600" bIns="0"/>
          <a:p>
            <a:pPr marL="245160" indent="-232200">
              <a:lnSpc>
                <a:spcPct val="100000"/>
              </a:lnSpc>
              <a:spcBef>
                <a:spcPts val="99"/>
              </a:spcBef>
              <a:buClr>
                <a:srgbClr val="000000"/>
              </a:buClr>
              <a:buFont typeface="Arial"/>
              <a:buChar char="•"/>
            </a:pPr>
            <a:r>
              <a:rPr b="0" lang="en-US" sz="2800" spc="-1" strike="noStrike">
                <a:solidFill>
                  <a:srgbClr val="000000"/>
                </a:solidFill>
                <a:latin typeface="Calibri"/>
                <a:ea typeface="DejaVu Sans"/>
              </a:rPr>
              <a:t>Single</a:t>
            </a:r>
            <a:r>
              <a:rPr b="0" lang="en-US" sz="2800" spc="-15" strike="noStrike">
                <a:solidFill>
                  <a:srgbClr val="000000"/>
                </a:solidFill>
                <a:latin typeface="Calibri"/>
                <a:ea typeface="DejaVu Sans"/>
              </a:rPr>
              <a:t> </a:t>
            </a:r>
            <a:r>
              <a:rPr b="0" lang="en-US" sz="2800" spc="-1" strike="noStrike">
                <a:solidFill>
                  <a:srgbClr val="000000"/>
                </a:solidFill>
                <a:latin typeface="Calibri"/>
                <a:ea typeface="DejaVu Sans"/>
              </a:rPr>
              <a:t>Link</a:t>
            </a:r>
            <a:endParaRPr b="0" lang="en-US" sz="2800" spc="-1" strike="noStrike">
              <a:latin typeface="Arial"/>
            </a:endParaRPr>
          </a:p>
          <a:p>
            <a:pPr marL="245160" indent="-232200">
              <a:lnSpc>
                <a:spcPct val="100000"/>
              </a:lnSpc>
              <a:spcBef>
                <a:spcPts val="14"/>
              </a:spcBef>
              <a:buClr>
                <a:srgbClr val="000000"/>
              </a:buClr>
              <a:buFont typeface="Arial"/>
              <a:buChar char="•"/>
            </a:pPr>
            <a:r>
              <a:rPr b="0" lang="en-US" sz="2800" spc="-1" strike="noStrike">
                <a:solidFill>
                  <a:srgbClr val="000000"/>
                </a:solidFill>
                <a:latin typeface="Calibri"/>
                <a:ea typeface="DejaVu Sans"/>
              </a:rPr>
              <a:t>Complete</a:t>
            </a:r>
            <a:r>
              <a:rPr b="0" lang="en-US" sz="2800" spc="-94" strike="noStrike">
                <a:solidFill>
                  <a:srgbClr val="000000"/>
                </a:solidFill>
                <a:latin typeface="Calibri"/>
                <a:ea typeface="DejaVu Sans"/>
              </a:rPr>
              <a:t> </a:t>
            </a:r>
            <a:r>
              <a:rPr b="0" lang="en-US" sz="2800" spc="-1" strike="noStrike">
                <a:solidFill>
                  <a:srgbClr val="000000"/>
                </a:solidFill>
                <a:latin typeface="Calibri"/>
                <a:ea typeface="DejaVu Sans"/>
              </a:rPr>
              <a:t>Link</a:t>
            </a:r>
            <a:endParaRPr b="0" lang="en-US" sz="2800" spc="-1" strike="noStrike">
              <a:latin typeface="Arial"/>
            </a:endParaRPr>
          </a:p>
          <a:p>
            <a:pPr marL="245160" indent="-232200">
              <a:lnSpc>
                <a:spcPct val="100000"/>
              </a:lnSpc>
              <a:spcBef>
                <a:spcPts val="14"/>
              </a:spcBef>
              <a:buClr>
                <a:srgbClr val="000000"/>
              </a:buClr>
              <a:buFont typeface="Arial"/>
              <a:buChar char="•"/>
            </a:pPr>
            <a:r>
              <a:rPr b="0" lang="en-US" sz="2800" spc="-1" strike="noStrike">
                <a:solidFill>
                  <a:srgbClr val="000000"/>
                </a:solidFill>
                <a:latin typeface="Calibri"/>
                <a:ea typeface="DejaVu Sans"/>
              </a:rPr>
              <a:t>Average</a:t>
            </a:r>
            <a:r>
              <a:rPr b="0" lang="en-US" sz="2800" spc="-94" strike="noStrike">
                <a:solidFill>
                  <a:srgbClr val="000000"/>
                </a:solidFill>
                <a:latin typeface="Calibri"/>
                <a:ea typeface="DejaVu Sans"/>
              </a:rPr>
              <a:t> </a:t>
            </a:r>
            <a:r>
              <a:rPr b="0" lang="en-US" sz="2800" spc="-1" strike="noStrike">
                <a:solidFill>
                  <a:srgbClr val="000000"/>
                </a:solidFill>
                <a:latin typeface="Calibri"/>
                <a:ea typeface="DejaVu Sans"/>
              </a:rPr>
              <a:t>Link</a:t>
            </a:r>
            <a:endParaRPr b="0" lang="en-US" sz="2800" spc="-1" strike="noStrike">
              <a:latin typeface="Arial"/>
            </a:endParaRPr>
          </a:p>
        </p:txBody>
      </p:sp>
      <p:sp>
        <p:nvSpPr>
          <p:cNvPr id="1152"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1A6338F8-D350-4993-93B0-65D64533DC85}"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21" dur="indefinite" restart="never" nodeType="tmRoot">
          <p:childTnLst>
            <p:seq>
              <p:cTn id="222"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383040" y="427680"/>
            <a:ext cx="262548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1" strike="noStrike">
                <a:solidFill>
                  <a:srgbClr val="000000"/>
                </a:solidFill>
                <a:latin typeface="Calibri"/>
              </a:rPr>
              <a:t>Sample</a:t>
            </a:r>
            <a:r>
              <a:rPr b="1" lang="en-US" sz="3200" spc="-86" strike="noStrike">
                <a:solidFill>
                  <a:srgbClr val="000000"/>
                </a:solidFill>
                <a:latin typeface="Calibri"/>
              </a:rPr>
              <a:t> </a:t>
            </a:r>
            <a:r>
              <a:rPr b="1" lang="en-US" sz="3200" spc="-1" strike="noStrike">
                <a:solidFill>
                  <a:srgbClr val="000000"/>
                </a:solidFill>
                <a:latin typeface="Calibri"/>
              </a:rPr>
              <a:t>dataset</a:t>
            </a:r>
            <a:endParaRPr b="0" lang="en-US" sz="3200" spc="-1" strike="noStrike">
              <a:latin typeface="Arial"/>
            </a:endParaRPr>
          </a:p>
        </p:txBody>
      </p:sp>
      <p:sp>
        <p:nvSpPr>
          <p:cNvPr id="1154" name="CustomShape 2"/>
          <p:cNvSpPr/>
          <p:nvPr/>
        </p:nvSpPr>
        <p:spPr>
          <a:xfrm>
            <a:off x="1857240" y="2071800"/>
            <a:ext cx="5180760" cy="1694880"/>
          </a:xfrm>
          <a:prstGeom prst="rect">
            <a:avLst/>
          </a:prstGeom>
          <a:blipFill rotWithShape="0">
            <a:blip r:embed="rId1"/>
            <a:stretch>
              <a:fillRect/>
            </a:stretch>
          </a:blipFill>
          <a:ln>
            <a:noFill/>
          </a:ln>
        </p:spPr>
        <p:style>
          <a:lnRef idx="0"/>
          <a:fillRef idx="0"/>
          <a:effectRef idx="0"/>
          <a:fontRef idx="minor"/>
        </p:style>
      </p:sp>
      <p:sp>
        <p:nvSpPr>
          <p:cNvPr id="1155" name="CustomShape 3"/>
          <p:cNvSpPr/>
          <p:nvPr/>
        </p:nvSpPr>
        <p:spPr>
          <a:xfrm>
            <a:off x="2357280" y="3929040"/>
            <a:ext cx="1713600" cy="246960"/>
          </a:xfrm>
          <a:prstGeom prst="rect">
            <a:avLst/>
          </a:prstGeom>
          <a:blipFill rotWithShape="0">
            <a:blip r:embed="rId2"/>
            <a:stretch>
              <a:fillRect/>
            </a:stretch>
          </a:blipFill>
          <a:ln>
            <a:noFill/>
          </a:ln>
        </p:spPr>
        <p:style>
          <a:lnRef idx="0"/>
          <a:fillRef idx="0"/>
          <a:effectRef idx="0"/>
          <a:fontRef idx="minor"/>
        </p:style>
      </p:sp>
      <p:sp>
        <p:nvSpPr>
          <p:cNvPr id="1156" name="CustomShape 4"/>
          <p:cNvSpPr/>
          <p:nvPr/>
        </p:nvSpPr>
        <p:spPr>
          <a:xfrm>
            <a:off x="5286240" y="4000320"/>
            <a:ext cx="1532880" cy="189720"/>
          </a:xfrm>
          <a:prstGeom prst="rect">
            <a:avLst/>
          </a:prstGeom>
          <a:blipFill rotWithShape="0">
            <a:blip r:embed="rId3"/>
            <a:stretch>
              <a:fillRect/>
            </a:stretch>
          </a:blipFill>
          <a:ln>
            <a:noFill/>
          </a:ln>
        </p:spPr>
        <p:style>
          <a:lnRef idx="0"/>
          <a:fillRef idx="0"/>
          <a:effectRef idx="0"/>
          <a:fontRef idx="minor"/>
        </p:style>
      </p:sp>
      <p:sp>
        <p:nvSpPr>
          <p:cNvPr id="1157" name="CustomShape 5"/>
          <p:cNvSpPr/>
          <p:nvPr/>
        </p:nvSpPr>
        <p:spPr>
          <a:xfrm>
            <a:off x="3000240" y="4357800"/>
            <a:ext cx="3056760" cy="1380240"/>
          </a:xfrm>
          <a:prstGeom prst="rect">
            <a:avLst/>
          </a:prstGeom>
          <a:blipFill rotWithShape="0">
            <a:blip r:embed="rId4"/>
            <a:stretch>
              <a:fillRect/>
            </a:stretch>
          </a:blipFill>
          <a:ln>
            <a:noFill/>
          </a:ln>
        </p:spPr>
        <p:style>
          <a:lnRef idx="0"/>
          <a:fillRef idx="0"/>
          <a:effectRef idx="0"/>
          <a:fontRef idx="minor"/>
        </p:style>
      </p:sp>
      <p:sp>
        <p:nvSpPr>
          <p:cNvPr id="1158" name="CustomShape 6"/>
          <p:cNvSpPr/>
          <p:nvPr/>
        </p:nvSpPr>
        <p:spPr>
          <a:xfrm>
            <a:off x="3643200" y="5786280"/>
            <a:ext cx="2037600" cy="237240"/>
          </a:xfrm>
          <a:prstGeom prst="rect">
            <a:avLst/>
          </a:prstGeom>
          <a:blipFill rotWithShape="0">
            <a:blip r:embed="rId5"/>
            <a:stretch>
              <a:fillRect/>
            </a:stretch>
          </a:blipFill>
          <a:ln>
            <a:noFill/>
          </a:ln>
        </p:spPr>
        <p:style>
          <a:lnRef idx="0"/>
          <a:fillRef idx="0"/>
          <a:effectRef idx="0"/>
          <a:fontRef idx="minor"/>
        </p:style>
      </p:sp>
      <p:sp>
        <p:nvSpPr>
          <p:cNvPr id="1159" name="CustomShape 7"/>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F8CBC957-BA30-41AB-B8BF-61257F85063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CustomShape 1"/>
          <p:cNvSpPr/>
          <p:nvPr/>
        </p:nvSpPr>
        <p:spPr>
          <a:xfrm>
            <a:off x="383040" y="427680"/>
            <a:ext cx="180396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1" strike="noStrike">
                <a:solidFill>
                  <a:srgbClr val="000000"/>
                </a:solidFill>
                <a:latin typeface="Calibri"/>
              </a:rPr>
              <a:t>Single</a:t>
            </a:r>
            <a:r>
              <a:rPr b="1" lang="en-US" sz="3200" spc="-86" strike="noStrike">
                <a:solidFill>
                  <a:srgbClr val="000000"/>
                </a:solidFill>
                <a:latin typeface="Calibri"/>
              </a:rPr>
              <a:t> </a:t>
            </a:r>
            <a:r>
              <a:rPr b="1" lang="en-US" sz="3200" spc="-1" strike="noStrike">
                <a:solidFill>
                  <a:srgbClr val="000000"/>
                </a:solidFill>
                <a:latin typeface="Calibri"/>
              </a:rPr>
              <a:t>Link</a:t>
            </a:r>
            <a:endParaRPr b="0" lang="en-US" sz="3200" spc="-1" strike="noStrike">
              <a:latin typeface="Arial"/>
            </a:endParaRPr>
          </a:p>
        </p:txBody>
      </p:sp>
      <p:sp>
        <p:nvSpPr>
          <p:cNvPr id="1161" name="CustomShape 2"/>
          <p:cNvSpPr/>
          <p:nvPr/>
        </p:nvSpPr>
        <p:spPr>
          <a:xfrm>
            <a:off x="2014560" y="1938240"/>
            <a:ext cx="4723560" cy="2447280"/>
          </a:xfrm>
          <a:prstGeom prst="rect">
            <a:avLst/>
          </a:prstGeom>
          <a:blipFill rotWithShape="0">
            <a:blip r:embed="rId1"/>
            <a:stretch>
              <a:fillRect/>
            </a:stretch>
          </a:blipFill>
          <a:ln>
            <a:noFill/>
          </a:ln>
        </p:spPr>
        <p:style>
          <a:lnRef idx="0"/>
          <a:fillRef idx="0"/>
          <a:effectRef idx="0"/>
          <a:fontRef idx="minor"/>
        </p:style>
      </p:sp>
      <p:sp>
        <p:nvSpPr>
          <p:cNvPr id="1162" name="CustomShape 3"/>
          <p:cNvSpPr/>
          <p:nvPr/>
        </p:nvSpPr>
        <p:spPr>
          <a:xfrm>
            <a:off x="2428920" y="4857840"/>
            <a:ext cx="4885560" cy="761400"/>
          </a:xfrm>
          <a:prstGeom prst="rect">
            <a:avLst/>
          </a:prstGeom>
          <a:blipFill rotWithShape="0">
            <a:blip r:embed="rId2"/>
            <a:stretch>
              <a:fillRect/>
            </a:stretch>
          </a:blipFill>
          <a:ln>
            <a:noFill/>
          </a:ln>
        </p:spPr>
        <p:style>
          <a:lnRef idx="0"/>
          <a:fillRef idx="0"/>
          <a:effectRef idx="0"/>
          <a:fontRef idx="minor"/>
        </p:style>
      </p:sp>
      <p:sp>
        <p:nvSpPr>
          <p:cNvPr id="1163" name="CustomShape 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99F84F93-59EF-4A5C-AE6B-7F334A95CBA0}"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628560" y="136440"/>
            <a:ext cx="7886160" cy="624600"/>
          </a:xfrm>
          <a:prstGeom prst="rect">
            <a:avLst/>
          </a:prstGeom>
          <a:noFill/>
          <a:ln>
            <a:noFill/>
          </a:ln>
        </p:spPr>
        <p:style>
          <a:lnRef idx="0"/>
          <a:fillRef idx="0"/>
          <a:effectRef idx="0"/>
          <a:fontRef idx="minor"/>
        </p:style>
        <p:txBody>
          <a:bodyPr lIns="92160" rIns="92160" tIns="46080" bIns="46080" anchor="ctr"/>
          <a:p>
            <a:pPr>
              <a:lnSpc>
                <a:spcPct val="100000"/>
              </a:lnSpc>
            </a:pPr>
            <a:r>
              <a:rPr b="1" lang="en-US" sz="3200" spc="-1" strike="noStrike">
                <a:solidFill>
                  <a:srgbClr val="000000"/>
                </a:solidFill>
                <a:latin typeface="Calibri"/>
              </a:rPr>
              <a:t>Measure the Quality of Clustering</a:t>
            </a:r>
            <a:endParaRPr b="0" lang="en-US" sz="3200" spc="-1" strike="noStrike">
              <a:latin typeface="Arial"/>
            </a:endParaRPr>
          </a:p>
        </p:txBody>
      </p:sp>
      <p:sp>
        <p:nvSpPr>
          <p:cNvPr id="330" name="CustomShape 2"/>
          <p:cNvSpPr/>
          <p:nvPr/>
        </p:nvSpPr>
        <p:spPr>
          <a:xfrm>
            <a:off x="486360" y="1447920"/>
            <a:ext cx="8057520" cy="5069880"/>
          </a:xfrm>
          <a:prstGeom prst="rect">
            <a:avLst/>
          </a:prstGeom>
          <a:noFill/>
          <a:ln>
            <a:noFill/>
          </a:ln>
        </p:spPr>
        <p:style>
          <a:lnRef idx="0"/>
          <a:fillRef idx="0"/>
          <a:effectRef idx="0"/>
          <a:fontRef idx="minor"/>
        </p:style>
        <p:txBody>
          <a:bodyPr lIns="92160" rIns="92160" tIns="46080" bIns="46080">
            <a:normAutofit/>
          </a:bodyPr>
          <a:p>
            <a:pPr>
              <a:lnSpc>
                <a:spcPct val="110000"/>
              </a:lnSpc>
              <a:spcAft>
                <a:spcPts val="601"/>
              </a:spcAft>
            </a:pPr>
            <a:endParaRPr b="0" lang="en-US" sz="1800" spc="-1" strike="noStrike">
              <a:latin typeface="Arial"/>
            </a:endParaRPr>
          </a:p>
          <a:p>
            <a:pPr>
              <a:lnSpc>
                <a:spcPct val="110000"/>
              </a:lnSpc>
              <a:spcAft>
                <a:spcPts val="601"/>
              </a:spcAft>
            </a:pPr>
            <a:r>
              <a:rPr b="0" lang="en-US" sz="2400" spc="-1" strike="noStrike">
                <a:solidFill>
                  <a:srgbClr val="0000ff"/>
                </a:solidFill>
                <a:latin typeface="Calibri"/>
              </a:rPr>
              <a:t>Dissimilarity/Similarity metric</a:t>
            </a:r>
            <a:r>
              <a:rPr b="0" lang="en-US" sz="2400" spc="-1" strike="noStrike">
                <a:solidFill>
                  <a:srgbClr val="000000"/>
                </a:solidFill>
                <a:latin typeface="Calibri"/>
              </a:rPr>
              <a:t>: Similarity is expressed in terms of a distance function, typically metric: </a:t>
            </a:r>
            <a:r>
              <a:rPr b="0" i="1" lang="en-US" sz="2400" spc="-1" strike="noStrike">
                <a:solidFill>
                  <a:srgbClr val="000000"/>
                </a:solidFill>
                <a:latin typeface="Calibri"/>
              </a:rPr>
              <a:t>d</a:t>
            </a:r>
            <a:r>
              <a:rPr b="0" lang="en-US" sz="2400" spc="-1" strike="noStrike">
                <a:solidFill>
                  <a:srgbClr val="000000"/>
                </a:solidFill>
                <a:latin typeface="Calibri"/>
              </a:rPr>
              <a:t>(</a:t>
            </a:r>
            <a:r>
              <a:rPr b="0" i="1" lang="en-US" sz="2400" spc="-1" strike="noStrike">
                <a:solidFill>
                  <a:srgbClr val="000000"/>
                </a:solidFill>
                <a:latin typeface="Calibri"/>
              </a:rPr>
              <a:t>i, j</a:t>
            </a:r>
            <a:r>
              <a:rPr b="0" lang="en-US" sz="2400" spc="-1" strike="noStrike">
                <a:solidFill>
                  <a:srgbClr val="000000"/>
                </a:solidFill>
                <a:latin typeface="Calibri"/>
              </a:rPr>
              <a:t>)</a:t>
            </a:r>
            <a:endParaRPr b="0" lang="en-US" sz="2400" spc="-1" strike="noStrike">
              <a:latin typeface="Arial"/>
            </a:endParaRPr>
          </a:p>
          <a:p>
            <a:pPr>
              <a:lnSpc>
                <a:spcPct val="110000"/>
              </a:lnSpc>
              <a:spcAft>
                <a:spcPts val="601"/>
              </a:spcAft>
            </a:pPr>
            <a:endParaRPr b="0" lang="en-US" sz="2400" spc="-1" strike="noStrike">
              <a:latin typeface="Arial"/>
            </a:endParaRPr>
          </a:p>
        </p:txBody>
      </p:sp>
      <p:sp>
        <p:nvSpPr>
          <p:cNvPr id="331"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DEDEC449-3083-44F5-BEBE-A5FA0FD686C0}"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609480" y="365040"/>
            <a:ext cx="7886160" cy="54864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Strength of MIN</a:t>
            </a:r>
            <a:endParaRPr b="0" lang="en-US" sz="3200" spc="-1" strike="noStrike">
              <a:latin typeface="Arial"/>
            </a:endParaRPr>
          </a:p>
        </p:txBody>
      </p:sp>
      <p:sp>
        <p:nvSpPr>
          <p:cNvPr id="1165" name="CustomShape 2"/>
          <p:cNvSpPr/>
          <p:nvPr/>
        </p:nvSpPr>
        <p:spPr>
          <a:xfrm>
            <a:off x="1066680" y="426708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grpSp>
        <p:nvGrpSpPr>
          <p:cNvPr id="1166" name="Group 3"/>
          <p:cNvGrpSpPr/>
          <p:nvPr/>
        </p:nvGrpSpPr>
        <p:grpSpPr>
          <a:xfrm>
            <a:off x="4876920" y="1981080"/>
            <a:ext cx="4102920" cy="2650320"/>
            <a:chOff x="4876920" y="1981080"/>
            <a:chExt cx="4102920" cy="2650320"/>
          </a:xfrm>
        </p:grpSpPr>
        <p:sp>
          <p:nvSpPr>
            <p:cNvPr id="1167" name="CustomShape 4"/>
            <p:cNvSpPr/>
            <p:nvPr/>
          </p:nvSpPr>
          <p:spPr>
            <a:xfrm>
              <a:off x="5410080" y="4267080"/>
              <a:ext cx="236160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Two Clusters</a:t>
              </a:r>
              <a:endParaRPr b="0" lang="en-US" sz="1800" spc="-1" strike="noStrike">
                <a:latin typeface="Arial"/>
              </a:endParaRPr>
            </a:p>
          </p:txBody>
        </p:sp>
        <p:pic>
          <p:nvPicPr>
            <p:cNvPr id="1168" name="Picture 6" descr=""/>
            <p:cNvPicPr/>
            <p:nvPr/>
          </p:nvPicPr>
          <p:blipFill>
            <a:blip r:embed="rId1"/>
            <a:srcRect l="8928" t="0" r="7142" b="0"/>
            <a:stretch/>
          </p:blipFill>
          <p:spPr>
            <a:xfrm>
              <a:off x="4876920" y="1981080"/>
              <a:ext cx="4102920" cy="2094840"/>
            </a:xfrm>
            <a:prstGeom prst="rect">
              <a:avLst/>
            </a:prstGeom>
            <a:ln>
              <a:noFill/>
            </a:ln>
          </p:spPr>
        </p:pic>
      </p:grpSp>
      <p:pic>
        <p:nvPicPr>
          <p:cNvPr id="1169" name="Picture 7" descr=""/>
          <p:cNvPicPr/>
          <p:nvPr/>
        </p:nvPicPr>
        <p:blipFill>
          <a:blip r:embed="rId2"/>
          <a:srcRect l="8928" t="0" r="5357" b="0"/>
          <a:stretch/>
        </p:blipFill>
        <p:spPr>
          <a:xfrm>
            <a:off x="152280" y="1981080"/>
            <a:ext cx="4185360" cy="2091600"/>
          </a:xfrm>
          <a:prstGeom prst="rect">
            <a:avLst/>
          </a:prstGeom>
          <a:ln>
            <a:noFill/>
          </a:ln>
        </p:spPr>
      </p:pic>
      <p:sp>
        <p:nvSpPr>
          <p:cNvPr id="1170" name="CustomShape 5"/>
          <p:cNvSpPr/>
          <p:nvPr/>
        </p:nvSpPr>
        <p:spPr>
          <a:xfrm>
            <a:off x="609480" y="5576760"/>
            <a:ext cx="6323760" cy="36432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901"/>
              </a:spcBef>
              <a:buClr>
                <a:srgbClr val="000000"/>
              </a:buClr>
              <a:buFont typeface="Symbol"/>
              <a:buChar char=""/>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Can handle non-elliptical shapes</a:t>
            </a:r>
            <a:endParaRPr b="0" lang="en-US" sz="1800" spc="-1" strike="noStrike">
              <a:latin typeface="Arial"/>
            </a:endParaRPr>
          </a:p>
        </p:txBody>
      </p:sp>
      <p:sp>
        <p:nvSpPr>
          <p:cNvPr id="1171" name="CustomShape 6"/>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73E6B984-9C45-4AF5-88C5-19DC01E03E65}"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227" dur="indefinite" restart="never" nodeType="tmRoot">
          <p:childTnLst>
            <p:seq>
              <p:cTn id="228" dur="indefinite" nodeType="mainSeq">
                <p:childTnLst>
                  <p:par>
                    <p:cTn id="229" nodeType="clickEffect" fill="hold">
                      <p:stCondLst>
                        <p:cond delay="indefinite"/>
                      </p:stCondLst>
                      <p:childTnLst>
                        <p:par>
                          <p:cTn id="230" nodeType="withEffect" fill="hold">
                            <p:stCondLst>
                              <p:cond delay="0"/>
                            </p:stCondLst>
                            <p:childTnLst>
                              <p:par>
                                <p:cTn id="231" nodeType="clickEffect" fill="hold" presetClass="entr" presetID="1">
                                  <p:stCondLst>
                                    <p:cond delay="0"/>
                                  </p:stCondLst>
                                  <p:childTnLst>
                                    <p:set>
                                      <p:cBhvr>
                                        <p:cTn id="232" dur="1" fill="hold">
                                          <p:stCondLst>
                                            <p:cond delay="499"/>
                                          </p:stCondLst>
                                        </p:cTn>
                                        <p:tgtEl>
                                          <p:spTgt spid="1166"/>
                                        </p:tgtEl>
                                        <p:attrNameLst>
                                          <p:attrName>style.visibility</p:attrName>
                                        </p:attrNameLst>
                                      </p:cBhvr>
                                      <p:to>
                                        <p:strVal val="visible"/>
                                      </p:to>
                                    </p:set>
                                  </p:childTnLst>
                                </p:cTn>
                              </p:par>
                            </p:childTnLst>
                          </p:cTn>
                        </p:par>
                      </p:childTnLst>
                    </p:cTn>
                  </p:par>
                  <p:par>
                    <p:cTn id="233" nodeType="clickEffect" fill="hold">
                      <p:stCondLst>
                        <p:cond delay="indefinite"/>
                      </p:stCondLst>
                      <p:childTnLst>
                        <p:par>
                          <p:cTn id="234" nodeType="withEffect" fill="hold">
                            <p:stCondLst>
                              <p:cond delay="0"/>
                            </p:stCondLst>
                            <p:childTnLst>
                              <p:par>
                                <p:cTn id="235" nodeType="clickEffect" fill="hold" presetClass="entr" presetID="1">
                                  <p:stCondLst>
                                    <p:cond delay="0"/>
                                  </p:stCondLst>
                                  <p:childTnLst>
                                    <p:set>
                                      <p:cBhvr>
                                        <p:cTn id="236" dur="1" fill="hold">
                                          <p:stCondLst>
                                            <p:cond delay="499"/>
                                          </p:stCondLst>
                                        </p:cTn>
                                        <p:tgtEl>
                                          <p:spTgt spid="117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CustomShape 1"/>
          <p:cNvSpPr/>
          <p:nvPr/>
        </p:nvSpPr>
        <p:spPr>
          <a:xfrm>
            <a:off x="628560" y="273960"/>
            <a:ext cx="7886160" cy="54864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Limitations of MIN</a:t>
            </a:r>
            <a:endParaRPr b="0" lang="en-US" sz="3200" spc="-1" strike="noStrike">
              <a:latin typeface="Arial"/>
            </a:endParaRPr>
          </a:p>
        </p:txBody>
      </p:sp>
      <p:sp>
        <p:nvSpPr>
          <p:cNvPr id="1173" name="CustomShape 2"/>
          <p:cNvSpPr/>
          <p:nvPr/>
        </p:nvSpPr>
        <p:spPr>
          <a:xfrm>
            <a:off x="1066680" y="472428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pic>
        <p:nvPicPr>
          <p:cNvPr id="1174" name="Picture 4" descr=""/>
          <p:cNvPicPr/>
          <p:nvPr/>
        </p:nvPicPr>
        <p:blipFill>
          <a:blip r:embed="rId1"/>
          <a:stretch/>
        </p:blipFill>
        <p:spPr>
          <a:xfrm>
            <a:off x="0" y="1523880"/>
            <a:ext cx="4268160" cy="3199680"/>
          </a:xfrm>
          <a:prstGeom prst="rect">
            <a:avLst/>
          </a:prstGeom>
          <a:ln>
            <a:noFill/>
          </a:ln>
        </p:spPr>
      </p:pic>
      <p:grpSp>
        <p:nvGrpSpPr>
          <p:cNvPr id="1175" name="Group 3"/>
          <p:cNvGrpSpPr/>
          <p:nvPr/>
        </p:nvGrpSpPr>
        <p:grpSpPr>
          <a:xfrm>
            <a:off x="4265640" y="1523880"/>
            <a:ext cx="4268160" cy="3564720"/>
            <a:chOff x="4265640" y="1523880"/>
            <a:chExt cx="4268160" cy="3564720"/>
          </a:xfrm>
        </p:grpSpPr>
        <p:sp>
          <p:nvSpPr>
            <p:cNvPr id="1176" name="CustomShape 4"/>
            <p:cNvSpPr/>
            <p:nvPr/>
          </p:nvSpPr>
          <p:spPr>
            <a:xfrm>
              <a:off x="5180040" y="472428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Two Clusters</a:t>
              </a:r>
              <a:endParaRPr b="0" lang="en-US" sz="1800" spc="-1" strike="noStrike">
                <a:latin typeface="Arial"/>
              </a:endParaRPr>
            </a:p>
          </p:txBody>
        </p:sp>
        <p:pic>
          <p:nvPicPr>
            <p:cNvPr id="1177" name="Picture 7" descr=""/>
            <p:cNvPicPr/>
            <p:nvPr/>
          </p:nvPicPr>
          <p:blipFill>
            <a:blip r:embed="rId2"/>
            <a:stretch/>
          </p:blipFill>
          <p:spPr>
            <a:xfrm>
              <a:off x="4265640" y="1523880"/>
              <a:ext cx="4268160" cy="3199680"/>
            </a:xfrm>
            <a:prstGeom prst="rect">
              <a:avLst/>
            </a:prstGeom>
            <a:ln>
              <a:noFill/>
            </a:ln>
          </p:spPr>
        </p:pic>
      </p:grpSp>
      <p:sp>
        <p:nvSpPr>
          <p:cNvPr id="1178" name="CustomShape 5"/>
          <p:cNvSpPr/>
          <p:nvPr/>
        </p:nvSpPr>
        <p:spPr>
          <a:xfrm>
            <a:off x="609480" y="5576760"/>
            <a:ext cx="6323760" cy="36432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901"/>
              </a:spcBef>
              <a:buClr>
                <a:srgbClr val="000000"/>
              </a:buClr>
              <a:buFont typeface="Symbol"/>
              <a:buChar char=""/>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Sensitive to noise and outliers</a:t>
            </a:r>
            <a:endParaRPr b="0" lang="en-US" sz="1800" spc="-1" strike="noStrike">
              <a:latin typeface="Arial"/>
            </a:endParaRPr>
          </a:p>
        </p:txBody>
      </p:sp>
      <p:sp>
        <p:nvSpPr>
          <p:cNvPr id="1179" name="CustomShape 6"/>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BD852C74-5F84-4ACB-969B-6B07F72E9227}"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237" dur="indefinite" restart="never" nodeType="tmRoot">
          <p:childTnLst>
            <p:seq>
              <p:cTn id="238" dur="indefinite" nodeType="mainSeq">
                <p:childTnLst>
                  <p:par>
                    <p:cTn id="239" nodeType="clickEffect" fill="hold">
                      <p:stCondLst>
                        <p:cond delay="indefinite"/>
                      </p:stCondLst>
                      <p:childTnLst>
                        <p:par>
                          <p:cTn id="240" nodeType="withEffect" fill="hold">
                            <p:stCondLst>
                              <p:cond delay="0"/>
                            </p:stCondLst>
                            <p:childTnLst>
                              <p:par>
                                <p:cTn id="241" nodeType="clickEffect" fill="hold" presetClass="entr" presetID="1">
                                  <p:stCondLst>
                                    <p:cond delay="0"/>
                                  </p:stCondLst>
                                  <p:childTnLst>
                                    <p:set>
                                      <p:cBhvr>
                                        <p:cTn id="242" dur="1" fill="hold">
                                          <p:stCondLst>
                                            <p:cond delay="499"/>
                                          </p:stCondLst>
                                        </p:cTn>
                                        <p:tgtEl>
                                          <p:spTgt spid="1175"/>
                                        </p:tgtEl>
                                        <p:attrNameLst>
                                          <p:attrName>style.visibility</p:attrName>
                                        </p:attrNameLst>
                                      </p:cBhvr>
                                      <p:to>
                                        <p:strVal val="visible"/>
                                      </p:to>
                                    </p:set>
                                  </p:childTnLst>
                                </p:cTn>
                              </p:par>
                            </p:childTnLst>
                          </p:cTn>
                        </p:par>
                      </p:childTnLst>
                    </p:cTn>
                  </p:par>
                  <p:par>
                    <p:cTn id="243" nodeType="clickEffect" fill="hold">
                      <p:stCondLst>
                        <p:cond delay="indefinite"/>
                      </p:stCondLst>
                      <p:childTnLst>
                        <p:par>
                          <p:cTn id="244" nodeType="withEffect" fill="hold">
                            <p:stCondLst>
                              <p:cond delay="0"/>
                            </p:stCondLst>
                            <p:childTnLst>
                              <p:par>
                                <p:cTn id="245" nodeType="clickEffect" fill="hold" presetClass="entr" presetID="1">
                                  <p:stCondLst>
                                    <p:cond delay="0"/>
                                  </p:stCondLst>
                                  <p:childTnLst>
                                    <p:set>
                                      <p:cBhvr>
                                        <p:cTn id="246" dur="1" fill="hold">
                                          <p:stCondLst>
                                            <p:cond delay="499"/>
                                          </p:stCondLst>
                                        </p:cTn>
                                        <p:tgtEl>
                                          <p:spTgt spid="117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CustomShape 1"/>
          <p:cNvSpPr/>
          <p:nvPr/>
        </p:nvSpPr>
        <p:spPr>
          <a:xfrm>
            <a:off x="6629400" y="0"/>
            <a:ext cx="2192760" cy="691200"/>
          </a:xfrm>
          <a:prstGeom prst="rect">
            <a:avLst/>
          </a:prstGeom>
          <a:blipFill rotWithShape="0">
            <a:blip r:embed="rId1"/>
            <a:stretch>
              <a:fillRect/>
            </a:stretch>
          </a:blipFill>
          <a:ln>
            <a:noFill/>
          </a:ln>
        </p:spPr>
        <p:style>
          <a:lnRef idx="0"/>
          <a:fillRef idx="0"/>
          <a:effectRef idx="0"/>
          <a:fontRef idx="minor"/>
        </p:style>
      </p:sp>
      <p:grpSp>
        <p:nvGrpSpPr>
          <p:cNvPr id="1181" name="Group 2"/>
          <p:cNvGrpSpPr/>
          <p:nvPr/>
        </p:nvGrpSpPr>
        <p:grpSpPr>
          <a:xfrm>
            <a:off x="0" y="1278360"/>
            <a:ext cx="7176600" cy="2564280"/>
            <a:chOff x="0" y="1278360"/>
            <a:chExt cx="7176600" cy="2564280"/>
          </a:xfrm>
        </p:grpSpPr>
        <p:sp>
          <p:nvSpPr>
            <p:cNvPr id="1182" name="CustomShape 3"/>
            <p:cNvSpPr/>
            <p:nvPr/>
          </p:nvSpPr>
          <p:spPr>
            <a:xfrm>
              <a:off x="2322360" y="1278360"/>
              <a:ext cx="2407680" cy="124920"/>
            </a:xfrm>
            <a:prstGeom prst="rect">
              <a:avLst/>
            </a:prstGeom>
            <a:blipFill rotWithShape="0">
              <a:blip r:embed="rId2"/>
              <a:stretch>
                <a:fillRect/>
              </a:stretch>
            </a:blipFill>
            <a:ln>
              <a:noFill/>
            </a:ln>
          </p:spPr>
          <p:style>
            <a:lnRef idx="0"/>
            <a:fillRef idx="0"/>
            <a:effectRef idx="0"/>
            <a:fontRef idx="minor"/>
          </p:style>
        </p:sp>
        <p:sp>
          <p:nvSpPr>
            <p:cNvPr id="1183" name="CustomShape 4"/>
            <p:cNvSpPr/>
            <p:nvPr/>
          </p:nvSpPr>
          <p:spPr>
            <a:xfrm>
              <a:off x="2362320" y="1295280"/>
              <a:ext cx="2327760" cy="45000"/>
            </a:xfrm>
            <a:custGeom>
              <a:avLst/>
              <a:gdLst/>
              <a:ahLst/>
              <a:rect l="l" t="t" r="r" b="b"/>
              <a:pathLst>
                <a:path w="2328545" h="45719">
                  <a:moveTo>
                    <a:pt x="2328475" y="45719"/>
                  </a:moveTo>
                  <a:lnTo>
                    <a:pt x="0" y="45719"/>
                  </a:lnTo>
                  <a:lnTo>
                    <a:pt x="0" y="0"/>
                  </a:lnTo>
                  <a:lnTo>
                    <a:pt x="2328475" y="0"/>
                  </a:lnTo>
                  <a:lnTo>
                    <a:pt x="2328475" y="45719"/>
                  </a:lnTo>
                  <a:close/>
                </a:path>
              </a:pathLst>
            </a:custGeom>
            <a:solidFill>
              <a:srgbClr val="75c1e4"/>
            </a:solidFill>
            <a:ln>
              <a:noFill/>
            </a:ln>
          </p:spPr>
          <p:style>
            <a:lnRef idx="0"/>
            <a:fillRef idx="0"/>
            <a:effectRef idx="0"/>
            <a:fontRef idx="minor"/>
          </p:style>
        </p:sp>
        <p:sp>
          <p:nvSpPr>
            <p:cNvPr id="1184" name="CustomShape 5"/>
            <p:cNvSpPr/>
            <p:nvPr/>
          </p:nvSpPr>
          <p:spPr>
            <a:xfrm>
              <a:off x="0" y="1278360"/>
              <a:ext cx="2401200" cy="124920"/>
            </a:xfrm>
            <a:prstGeom prst="rect">
              <a:avLst/>
            </a:prstGeom>
            <a:blipFill rotWithShape="0">
              <a:blip r:embed="rId3"/>
              <a:stretch>
                <a:fillRect/>
              </a:stretch>
            </a:blipFill>
            <a:ln>
              <a:noFill/>
            </a:ln>
          </p:spPr>
          <p:style>
            <a:lnRef idx="0"/>
            <a:fillRef idx="0"/>
            <a:effectRef idx="0"/>
            <a:fontRef idx="minor"/>
          </p:style>
        </p:sp>
        <p:sp>
          <p:nvSpPr>
            <p:cNvPr id="1185" name="CustomShape 6"/>
            <p:cNvSpPr/>
            <p:nvPr/>
          </p:nvSpPr>
          <p:spPr>
            <a:xfrm>
              <a:off x="0" y="1295280"/>
              <a:ext cx="2361600" cy="45000"/>
            </a:xfrm>
            <a:custGeom>
              <a:avLst/>
              <a:gdLst/>
              <a:ahLst/>
              <a:rect l="l" t="t" r="r" b="b"/>
              <a:pathLst>
                <a:path w="2362200" h="45719">
                  <a:moveTo>
                    <a:pt x="2361955" y="45719"/>
                  </a:moveTo>
                  <a:lnTo>
                    <a:pt x="0" y="45719"/>
                  </a:lnTo>
                  <a:lnTo>
                    <a:pt x="0" y="0"/>
                  </a:lnTo>
                  <a:lnTo>
                    <a:pt x="2361955" y="0"/>
                  </a:lnTo>
                  <a:lnTo>
                    <a:pt x="2361955" y="45719"/>
                  </a:lnTo>
                  <a:close/>
                </a:path>
              </a:pathLst>
            </a:custGeom>
            <a:solidFill>
              <a:srgbClr val="fbaf17"/>
            </a:solidFill>
            <a:ln>
              <a:noFill/>
            </a:ln>
          </p:spPr>
          <p:style>
            <a:lnRef idx="0"/>
            <a:fillRef idx="0"/>
            <a:effectRef idx="0"/>
            <a:fontRef idx="minor"/>
          </p:style>
        </p:sp>
        <p:sp>
          <p:nvSpPr>
            <p:cNvPr id="1186" name="CustomShape 7"/>
            <p:cNvSpPr/>
            <p:nvPr/>
          </p:nvSpPr>
          <p:spPr>
            <a:xfrm>
              <a:off x="4641480" y="1278360"/>
              <a:ext cx="2407680" cy="124920"/>
            </a:xfrm>
            <a:prstGeom prst="rect">
              <a:avLst/>
            </a:prstGeom>
            <a:blipFill rotWithShape="0">
              <a:blip r:embed="rId4"/>
              <a:stretch>
                <a:fillRect/>
              </a:stretch>
            </a:blipFill>
            <a:ln>
              <a:noFill/>
            </a:ln>
          </p:spPr>
          <p:style>
            <a:lnRef idx="0"/>
            <a:fillRef idx="0"/>
            <a:effectRef idx="0"/>
            <a:fontRef idx="minor"/>
          </p:style>
        </p:sp>
        <p:sp>
          <p:nvSpPr>
            <p:cNvPr id="1187" name="CustomShape 8"/>
            <p:cNvSpPr/>
            <p:nvPr/>
          </p:nvSpPr>
          <p:spPr>
            <a:xfrm>
              <a:off x="4681440" y="1295280"/>
              <a:ext cx="2327760" cy="45000"/>
            </a:xfrm>
            <a:custGeom>
              <a:avLst/>
              <a:gdLst/>
              <a:ahLst/>
              <a:rect l="l" t="t" r="r" b="b"/>
              <a:pathLst>
                <a:path w="2328545" h="45719">
                  <a:moveTo>
                    <a:pt x="2328470" y="45719"/>
                  </a:moveTo>
                  <a:lnTo>
                    <a:pt x="0" y="45719"/>
                  </a:lnTo>
                  <a:lnTo>
                    <a:pt x="0" y="0"/>
                  </a:lnTo>
                  <a:lnTo>
                    <a:pt x="2328470" y="0"/>
                  </a:lnTo>
                  <a:lnTo>
                    <a:pt x="2328470" y="45719"/>
                  </a:lnTo>
                  <a:close/>
                </a:path>
              </a:pathLst>
            </a:custGeom>
            <a:solidFill>
              <a:srgbClr val="ff0000"/>
            </a:solidFill>
            <a:ln>
              <a:noFill/>
            </a:ln>
          </p:spPr>
          <p:style>
            <a:lnRef idx="0"/>
            <a:fillRef idx="0"/>
            <a:effectRef idx="0"/>
            <a:fontRef idx="minor"/>
          </p:style>
        </p:sp>
        <p:sp>
          <p:nvSpPr>
            <p:cNvPr id="1188" name="CustomShape 9"/>
            <p:cNvSpPr/>
            <p:nvPr/>
          </p:nvSpPr>
          <p:spPr>
            <a:xfrm>
              <a:off x="2071800" y="1357200"/>
              <a:ext cx="5104800" cy="2485440"/>
            </a:xfrm>
            <a:prstGeom prst="rect">
              <a:avLst/>
            </a:prstGeom>
            <a:blipFill rotWithShape="0">
              <a:blip r:embed="rId5"/>
              <a:stretch>
                <a:fillRect/>
              </a:stretch>
            </a:blipFill>
            <a:ln>
              <a:noFill/>
            </a:ln>
          </p:spPr>
          <p:style>
            <a:lnRef idx="0"/>
            <a:fillRef idx="0"/>
            <a:effectRef idx="0"/>
            <a:fontRef idx="minor"/>
          </p:style>
        </p:sp>
      </p:grpSp>
      <p:grpSp>
        <p:nvGrpSpPr>
          <p:cNvPr id="1189" name="Group 10"/>
          <p:cNvGrpSpPr/>
          <p:nvPr/>
        </p:nvGrpSpPr>
        <p:grpSpPr>
          <a:xfrm>
            <a:off x="2093760" y="6536160"/>
            <a:ext cx="7049520" cy="124920"/>
            <a:chOff x="2093760" y="6536160"/>
            <a:chExt cx="7049520" cy="124920"/>
          </a:xfrm>
        </p:grpSpPr>
        <p:sp>
          <p:nvSpPr>
            <p:cNvPr id="1190" name="CustomShape 11"/>
            <p:cNvSpPr/>
            <p:nvPr/>
          </p:nvSpPr>
          <p:spPr>
            <a:xfrm>
              <a:off x="4455720" y="6536160"/>
              <a:ext cx="2407680" cy="124920"/>
            </a:xfrm>
            <a:prstGeom prst="rect">
              <a:avLst/>
            </a:prstGeom>
            <a:blipFill rotWithShape="0">
              <a:blip r:embed="rId6"/>
              <a:stretch>
                <a:fillRect/>
              </a:stretch>
            </a:blipFill>
            <a:ln>
              <a:noFill/>
            </a:ln>
          </p:spPr>
          <p:style>
            <a:lnRef idx="0"/>
            <a:fillRef idx="0"/>
            <a:effectRef idx="0"/>
            <a:fontRef idx="minor"/>
          </p:style>
        </p:sp>
        <p:sp>
          <p:nvSpPr>
            <p:cNvPr id="1191" name="CustomShape 12"/>
            <p:cNvSpPr/>
            <p:nvPr/>
          </p:nvSpPr>
          <p:spPr>
            <a:xfrm>
              <a:off x="4495680" y="6553080"/>
              <a:ext cx="2327760" cy="45000"/>
            </a:xfrm>
            <a:custGeom>
              <a:avLst/>
              <a:gdLst/>
              <a:ahLst/>
              <a:rect l="l" t="t" r="r" b="b"/>
              <a:pathLst>
                <a:path w="2328545" h="45720">
                  <a:moveTo>
                    <a:pt x="2328470" y="45724"/>
                  </a:moveTo>
                  <a:lnTo>
                    <a:pt x="0" y="45724"/>
                  </a:lnTo>
                  <a:lnTo>
                    <a:pt x="0" y="0"/>
                  </a:lnTo>
                  <a:lnTo>
                    <a:pt x="2328470" y="0"/>
                  </a:lnTo>
                  <a:lnTo>
                    <a:pt x="2328470" y="45724"/>
                  </a:lnTo>
                  <a:close/>
                </a:path>
              </a:pathLst>
            </a:custGeom>
            <a:solidFill>
              <a:srgbClr val="75c1e4"/>
            </a:solidFill>
            <a:ln>
              <a:noFill/>
            </a:ln>
          </p:spPr>
          <p:style>
            <a:lnRef idx="0"/>
            <a:fillRef idx="0"/>
            <a:effectRef idx="0"/>
            <a:fontRef idx="minor"/>
          </p:style>
        </p:sp>
        <p:sp>
          <p:nvSpPr>
            <p:cNvPr id="1192" name="CustomShape 13"/>
            <p:cNvSpPr/>
            <p:nvPr/>
          </p:nvSpPr>
          <p:spPr>
            <a:xfrm>
              <a:off x="2093760" y="6536160"/>
              <a:ext cx="2441160" cy="124920"/>
            </a:xfrm>
            <a:prstGeom prst="rect">
              <a:avLst/>
            </a:prstGeom>
            <a:blipFill rotWithShape="0">
              <a:blip r:embed="rId7"/>
              <a:stretch>
                <a:fillRect/>
              </a:stretch>
            </a:blipFill>
            <a:ln>
              <a:noFill/>
            </a:ln>
          </p:spPr>
          <p:style>
            <a:lnRef idx="0"/>
            <a:fillRef idx="0"/>
            <a:effectRef idx="0"/>
            <a:fontRef idx="minor"/>
          </p:style>
        </p:sp>
        <p:sp>
          <p:nvSpPr>
            <p:cNvPr id="1193" name="CustomShape 14"/>
            <p:cNvSpPr/>
            <p:nvPr/>
          </p:nvSpPr>
          <p:spPr>
            <a:xfrm>
              <a:off x="2133720" y="6553080"/>
              <a:ext cx="2361600" cy="45000"/>
            </a:xfrm>
            <a:custGeom>
              <a:avLst/>
              <a:gdLst/>
              <a:ahLst/>
              <a:rect l="l" t="t" r="r" b="b"/>
              <a:pathLst>
                <a:path w="2362200" h="45720">
                  <a:moveTo>
                    <a:pt x="2361950" y="45724"/>
                  </a:moveTo>
                  <a:lnTo>
                    <a:pt x="0" y="45724"/>
                  </a:lnTo>
                  <a:lnTo>
                    <a:pt x="0" y="0"/>
                  </a:lnTo>
                  <a:lnTo>
                    <a:pt x="2361950" y="0"/>
                  </a:lnTo>
                  <a:lnTo>
                    <a:pt x="2361950" y="45724"/>
                  </a:lnTo>
                  <a:close/>
                </a:path>
              </a:pathLst>
            </a:custGeom>
            <a:solidFill>
              <a:srgbClr val="fbaf17"/>
            </a:solidFill>
            <a:ln>
              <a:noFill/>
            </a:ln>
          </p:spPr>
          <p:style>
            <a:lnRef idx="0"/>
            <a:fillRef idx="0"/>
            <a:effectRef idx="0"/>
            <a:fontRef idx="minor"/>
          </p:style>
        </p:sp>
        <p:sp>
          <p:nvSpPr>
            <p:cNvPr id="1194" name="CustomShape 15"/>
            <p:cNvSpPr/>
            <p:nvPr/>
          </p:nvSpPr>
          <p:spPr>
            <a:xfrm>
              <a:off x="6775200" y="6536160"/>
              <a:ext cx="2368080" cy="124920"/>
            </a:xfrm>
            <a:prstGeom prst="rect">
              <a:avLst/>
            </a:prstGeom>
            <a:blipFill rotWithShape="0">
              <a:blip r:embed="rId8"/>
              <a:stretch>
                <a:fillRect/>
              </a:stretch>
            </a:blipFill>
            <a:ln>
              <a:noFill/>
            </a:ln>
          </p:spPr>
          <p:style>
            <a:lnRef idx="0"/>
            <a:fillRef idx="0"/>
            <a:effectRef idx="0"/>
            <a:fontRef idx="minor"/>
          </p:style>
        </p:sp>
        <p:sp>
          <p:nvSpPr>
            <p:cNvPr id="1195" name="CustomShape 16"/>
            <p:cNvSpPr/>
            <p:nvPr/>
          </p:nvSpPr>
          <p:spPr>
            <a:xfrm>
              <a:off x="6815160" y="6553080"/>
              <a:ext cx="2327760" cy="45000"/>
            </a:xfrm>
            <a:custGeom>
              <a:avLst/>
              <a:gdLst/>
              <a:ahLst/>
              <a:rect l="l" t="t" r="r" b="b"/>
              <a:pathLst>
                <a:path w="2328545" h="45720">
                  <a:moveTo>
                    <a:pt x="2328495" y="45724"/>
                  </a:moveTo>
                  <a:lnTo>
                    <a:pt x="0" y="45724"/>
                  </a:lnTo>
                  <a:lnTo>
                    <a:pt x="0" y="0"/>
                  </a:lnTo>
                  <a:lnTo>
                    <a:pt x="2328495" y="0"/>
                  </a:lnTo>
                  <a:lnTo>
                    <a:pt x="2328495" y="45724"/>
                  </a:lnTo>
                  <a:close/>
                </a:path>
              </a:pathLst>
            </a:custGeom>
            <a:solidFill>
              <a:srgbClr val="ff0000"/>
            </a:solidFill>
            <a:ln>
              <a:noFill/>
            </a:ln>
          </p:spPr>
          <p:style>
            <a:lnRef idx="0"/>
            <a:fillRef idx="0"/>
            <a:effectRef idx="0"/>
            <a:fontRef idx="minor"/>
          </p:style>
        </p:sp>
      </p:grpSp>
      <p:sp>
        <p:nvSpPr>
          <p:cNvPr id="1196" name="CustomShape 17"/>
          <p:cNvSpPr/>
          <p:nvPr/>
        </p:nvSpPr>
        <p:spPr>
          <a:xfrm>
            <a:off x="444600" y="437040"/>
            <a:ext cx="3799800" cy="1157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200" spc="-1" strike="noStrike">
                <a:solidFill>
                  <a:srgbClr val="000000"/>
                </a:solidFill>
                <a:latin typeface="Calibri"/>
              </a:rPr>
              <a:t>Complete </a:t>
            </a:r>
            <a:r>
              <a:rPr b="1" lang="en-US" sz="3200" spc="-7" strike="noStrike">
                <a:solidFill>
                  <a:srgbClr val="000000"/>
                </a:solidFill>
                <a:latin typeface="Calibri"/>
              </a:rPr>
              <a:t>Link </a:t>
            </a:r>
            <a:r>
              <a:rPr b="1" lang="en-US" sz="3200" spc="-1" strike="noStrike">
                <a:solidFill>
                  <a:srgbClr val="000000"/>
                </a:solidFill>
                <a:latin typeface="Calibri"/>
              </a:rPr>
              <a:t>or</a:t>
            </a:r>
            <a:r>
              <a:rPr b="1" lang="en-US" sz="3200" spc="-75" strike="noStrike">
                <a:solidFill>
                  <a:srgbClr val="000000"/>
                </a:solidFill>
                <a:latin typeface="Calibri"/>
              </a:rPr>
              <a:t> </a:t>
            </a:r>
            <a:r>
              <a:rPr b="1" lang="en-US" sz="3200" spc="-1" strike="noStrike">
                <a:solidFill>
                  <a:srgbClr val="000000"/>
                </a:solidFill>
                <a:latin typeface="Calibri"/>
              </a:rPr>
              <a:t>MAX</a:t>
            </a:r>
            <a:endParaRPr b="0" lang="en-US" sz="3200" spc="-1" strike="noStrike">
              <a:latin typeface="Arial"/>
            </a:endParaRPr>
          </a:p>
        </p:txBody>
      </p:sp>
      <p:sp>
        <p:nvSpPr>
          <p:cNvPr id="1197" name="CustomShape 18"/>
          <p:cNvSpPr/>
          <p:nvPr/>
        </p:nvSpPr>
        <p:spPr>
          <a:xfrm>
            <a:off x="2286000" y="3995640"/>
            <a:ext cx="4885560" cy="2142360"/>
          </a:xfrm>
          <a:prstGeom prst="rect">
            <a:avLst/>
          </a:prstGeom>
          <a:blipFill rotWithShape="0">
            <a:blip r:embed="rId9"/>
            <a:stretch>
              <a:fillRect/>
            </a:stretch>
          </a:blipFill>
          <a:ln>
            <a:noFill/>
          </a:ln>
        </p:spPr>
        <p:style>
          <a:lnRef idx="0"/>
          <a:fillRef idx="0"/>
          <a:effectRef idx="0"/>
          <a:fontRef idx="minor"/>
        </p:style>
      </p:sp>
      <p:sp>
        <p:nvSpPr>
          <p:cNvPr id="1198" name="CustomShape 19"/>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267DFC0-6E34-4D54-9D98-514DAA9A790B}"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47" dur="indefinite" restart="never" nodeType="tmRoot">
          <p:childTnLst>
            <p:seq>
              <p:cTn id="248"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CustomShape 1"/>
          <p:cNvSpPr/>
          <p:nvPr/>
        </p:nvSpPr>
        <p:spPr>
          <a:xfrm>
            <a:off x="824400" y="205560"/>
            <a:ext cx="7886160" cy="624600"/>
          </a:xfrm>
          <a:prstGeom prst="rect">
            <a:avLst/>
          </a:prstGeom>
          <a:noFill/>
          <a:ln>
            <a:noFill/>
          </a:ln>
        </p:spPr>
        <p:style>
          <a:lnRef idx="0"/>
          <a:fillRef idx="0"/>
          <a:effectRef idx="0"/>
          <a:fontRef idx="minor"/>
        </p:style>
        <p:txBody>
          <a:bodyPr lIns="0" rIns="0" tIns="0" bIns="0">
            <a:normAutofit/>
          </a:bodyPr>
          <a:p>
            <a:pPr>
              <a:lnSpc>
                <a:spcPct val="100000"/>
              </a:lnSpc>
            </a:pPr>
            <a:r>
              <a:rPr b="1" lang="en-US" sz="3200" spc="-1" strike="noStrike">
                <a:solidFill>
                  <a:srgbClr val="000000"/>
                </a:solidFill>
                <a:latin typeface="Calibri"/>
              </a:rPr>
              <a:t>Strength of MAX</a:t>
            </a:r>
            <a:endParaRPr b="0" lang="en-US" sz="3200" spc="-1" strike="noStrike">
              <a:latin typeface="Arial"/>
            </a:endParaRPr>
          </a:p>
        </p:txBody>
      </p:sp>
      <p:sp>
        <p:nvSpPr>
          <p:cNvPr id="1200" name="CustomShape 2"/>
          <p:cNvSpPr/>
          <p:nvPr/>
        </p:nvSpPr>
        <p:spPr>
          <a:xfrm>
            <a:off x="1370160" y="466236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pic>
        <p:nvPicPr>
          <p:cNvPr id="1201" name="Picture 4" descr=""/>
          <p:cNvPicPr/>
          <p:nvPr/>
        </p:nvPicPr>
        <p:blipFill>
          <a:blip r:embed="rId1"/>
          <a:srcRect l="0" t="0" r="0" b="11907"/>
          <a:stretch/>
        </p:blipFill>
        <p:spPr>
          <a:xfrm>
            <a:off x="303120" y="1600200"/>
            <a:ext cx="4268160" cy="2818800"/>
          </a:xfrm>
          <a:prstGeom prst="rect">
            <a:avLst/>
          </a:prstGeom>
          <a:ln>
            <a:noFill/>
          </a:ln>
        </p:spPr>
      </p:pic>
      <p:grpSp>
        <p:nvGrpSpPr>
          <p:cNvPr id="1202" name="Group 3"/>
          <p:cNvGrpSpPr/>
          <p:nvPr/>
        </p:nvGrpSpPr>
        <p:grpSpPr>
          <a:xfrm>
            <a:off x="4341960" y="1523880"/>
            <a:ext cx="4268160" cy="3502800"/>
            <a:chOff x="4341960" y="1523880"/>
            <a:chExt cx="4268160" cy="3502800"/>
          </a:xfrm>
        </p:grpSpPr>
        <p:sp>
          <p:nvSpPr>
            <p:cNvPr id="1203" name="CustomShape 4"/>
            <p:cNvSpPr/>
            <p:nvPr/>
          </p:nvSpPr>
          <p:spPr>
            <a:xfrm>
              <a:off x="5180040" y="466236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Two Clusters</a:t>
              </a:r>
              <a:endParaRPr b="0" lang="en-US" sz="1800" spc="-1" strike="noStrike">
                <a:latin typeface="Arial"/>
              </a:endParaRPr>
            </a:p>
          </p:txBody>
        </p:sp>
        <p:pic>
          <p:nvPicPr>
            <p:cNvPr id="1204" name="Picture 7" descr=""/>
            <p:cNvPicPr/>
            <p:nvPr/>
          </p:nvPicPr>
          <p:blipFill>
            <a:blip r:embed="rId2"/>
            <a:srcRect l="0" t="0" r="0" b="11907"/>
            <a:stretch/>
          </p:blipFill>
          <p:spPr>
            <a:xfrm>
              <a:off x="4341960" y="1523880"/>
              <a:ext cx="4268160" cy="2818800"/>
            </a:xfrm>
            <a:prstGeom prst="rect">
              <a:avLst/>
            </a:prstGeom>
            <a:ln>
              <a:noFill/>
            </a:ln>
          </p:spPr>
        </p:pic>
      </p:grpSp>
      <p:sp>
        <p:nvSpPr>
          <p:cNvPr id="1205" name="CustomShape 5"/>
          <p:cNvSpPr/>
          <p:nvPr/>
        </p:nvSpPr>
        <p:spPr>
          <a:xfrm>
            <a:off x="609480" y="5881680"/>
            <a:ext cx="6323760" cy="36432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901"/>
              </a:spcBef>
              <a:buClr>
                <a:srgbClr val="000000"/>
              </a:buClr>
              <a:buFont typeface="Symbol"/>
              <a:buChar char=""/>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Less susceptible to noise and outliers</a:t>
            </a:r>
            <a:endParaRPr b="0" lang="en-US" sz="1800" spc="-1" strike="noStrike">
              <a:latin typeface="Arial"/>
            </a:endParaRPr>
          </a:p>
        </p:txBody>
      </p:sp>
      <p:sp>
        <p:nvSpPr>
          <p:cNvPr id="1206" name="CustomShape 6"/>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A5F37853-FDF4-412D-BD76-FEB8DE943555}"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249" dur="indefinite" restart="never" nodeType="tmRoot">
          <p:childTnLst>
            <p:seq>
              <p:cTn id="250" dur="indefinite" nodeType="mainSeq">
                <p:childTnLst>
                  <p:par>
                    <p:cTn id="251" nodeType="clickEffect" fill="hold">
                      <p:stCondLst>
                        <p:cond delay="indefinite"/>
                      </p:stCondLst>
                      <p:childTnLst>
                        <p:par>
                          <p:cTn id="252" nodeType="withEffect" fill="hold">
                            <p:stCondLst>
                              <p:cond delay="0"/>
                            </p:stCondLst>
                            <p:childTnLst>
                              <p:par>
                                <p:cTn id="253" nodeType="clickEffect" fill="hold" presetClass="entr" presetID="1">
                                  <p:stCondLst>
                                    <p:cond delay="0"/>
                                  </p:stCondLst>
                                  <p:childTnLst>
                                    <p:set>
                                      <p:cBhvr>
                                        <p:cTn id="254" dur="1" fill="hold">
                                          <p:stCondLst>
                                            <p:cond delay="499"/>
                                          </p:stCondLst>
                                        </p:cTn>
                                        <p:tgtEl>
                                          <p:spTgt spid="1202"/>
                                        </p:tgtEl>
                                        <p:attrNameLst>
                                          <p:attrName>style.visibility</p:attrName>
                                        </p:attrNameLst>
                                      </p:cBhvr>
                                      <p:to>
                                        <p:strVal val="visible"/>
                                      </p:to>
                                    </p:set>
                                  </p:childTnLst>
                                </p:cTn>
                              </p:par>
                            </p:childTnLst>
                          </p:cTn>
                        </p:par>
                      </p:childTnLst>
                    </p:cTn>
                  </p:par>
                  <p:par>
                    <p:cTn id="255" nodeType="clickEffect" fill="hold">
                      <p:stCondLst>
                        <p:cond delay="indefinite"/>
                      </p:stCondLst>
                      <p:childTnLst>
                        <p:par>
                          <p:cTn id="256" nodeType="withEffect" fill="hold">
                            <p:stCondLst>
                              <p:cond delay="0"/>
                            </p:stCondLst>
                            <p:childTnLst>
                              <p:par>
                                <p:cTn id="257" nodeType="clickEffect" fill="hold" presetClass="entr" presetID="1">
                                  <p:stCondLst>
                                    <p:cond delay="0"/>
                                  </p:stCondLst>
                                  <p:childTnLst>
                                    <p:set>
                                      <p:cBhvr>
                                        <p:cTn id="258" dur="1" fill="hold">
                                          <p:stCondLst>
                                            <p:cond delay="499"/>
                                          </p:stCondLst>
                                        </p:cTn>
                                        <p:tgtEl>
                                          <p:spTgt spid="120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CustomShape 1"/>
          <p:cNvSpPr/>
          <p:nvPr/>
        </p:nvSpPr>
        <p:spPr>
          <a:xfrm>
            <a:off x="609480" y="36360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Limitations of MAX</a:t>
            </a:r>
            <a:endParaRPr b="0" lang="en-US" sz="3200" spc="-1" strike="noStrike">
              <a:latin typeface="Arial"/>
            </a:endParaRPr>
          </a:p>
        </p:txBody>
      </p:sp>
      <p:pic>
        <p:nvPicPr>
          <p:cNvPr id="1208" name="Picture 3" descr=""/>
          <p:cNvPicPr/>
          <p:nvPr/>
        </p:nvPicPr>
        <p:blipFill>
          <a:blip r:embed="rId1"/>
          <a:stretch/>
        </p:blipFill>
        <p:spPr>
          <a:xfrm>
            <a:off x="301680" y="1461960"/>
            <a:ext cx="4268160" cy="3199680"/>
          </a:xfrm>
          <a:prstGeom prst="rect">
            <a:avLst/>
          </a:prstGeom>
          <a:ln>
            <a:noFill/>
          </a:ln>
        </p:spPr>
      </p:pic>
      <p:sp>
        <p:nvSpPr>
          <p:cNvPr id="1209" name="CustomShape 2"/>
          <p:cNvSpPr/>
          <p:nvPr/>
        </p:nvSpPr>
        <p:spPr>
          <a:xfrm>
            <a:off x="1371600" y="481500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Original Points</a:t>
            </a:r>
            <a:endParaRPr b="0" lang="en-US" sz="1800" spc="-1" strike="noStrike">
              <a:latin typeface="Arial"/>
            </a:endParaRPr>
          </a:p>
        </p:txBody>
      </p:sp>
      <p:grpSp>
        <p:nvGrpSpPr>
          <p:cNvPr id="1210" name="Group 3"/>
          <p:cNvGrpSpPr/>
          <p:nvPr/>
        </p:nvGrpSpPr>
        <p:grpSpPr>
          <a:xfrm>
            <a:off x="4494240" y="1447920"/>
            <a:ext cx="4268160" cy="3731400"/>
            <a:chOff x="4494240" y="1447920"/>
            <a:chExt cx="4268160" cy="3731400"/>
          </a:xfrm>
        </p:grpSpPr>
        <p:pic>
          <p:nvPicPr>
            <p:cNvPr id="1211" name="Picture 6" descr=""/>
            <p:cNvPicPr/>
            <p:nvPr/>
          </p:nvPicPr>
          <p:blipFill>
            <a:blip r:embed="rId2"/>
            <a:stretch/>
          </p:blipFill>
          <p:spPr>
            <a:xfrm>
              <a:off x="4494240" y="1447920"/>
              <a:ext cx="4268160" cy="3199680"/>
            </a:xfrm>
            <a:prstGeom prst="rect">
              <a:avLst/>
            </a:prstGeom>
            <a:ln>
              <a:noFill/>
            </a:ln>
          </p:spPr>
        </p:pic>
        <p:sp>
          <p:nvSpPr>
            <p:cNvPr id="1212" name="CustomShape 4"/>
            <p:cNvSpPr/>
            <p:nvPr/>
          </p:nvSpPr>
          <p:spPr>
            <a:xfrm>
              <a:off x="5256360" y="4815000"/>
              <a:ext cx="28947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Two Clusters</a:t>
              </a:r>
              <a:endParaRPr b="0" lang="en-US" sz="1800" spc="-1" strike="noStrike">
                <a:latin typeface="Arial"/>
              </a:endParaRPr>
            </a:p>
          </p:txBody>
        </p:sp>
      </p:grpSp>
      <p:sp>
        <p:nvSpPr>
          <p:cNvPr id="1213" name="CustomShape 5"/>
          <p:cNvSpPr/>
          <p:nvPr/>
        </p:nvSpPr>
        <p:spPr>
          <a:xfrm>
            <a:off x="609480" y="5486400"/>
            <a:ext cx="6323760" cy="36432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901"/>
              </a:spcBef>
              <a:buClr>
                <a:srgbClr val="000000"/>
              </a:buClr>
              <a:buFont typeface="Symbol"/>
              <a:buChar char=""/>
            </a:pPr>
            <a:r>
              <a:rPr b="0" lang="en-US" sz="1800" spc="-1" strike="noStrike">
                <a:solidFill>
                  <a:srgbClr val="000000"/>
                </a:solidFill>
                <a:latin typeface="Calibri"/>
                <a:ea typeface="DejaVu Sans"/>
              </a:rPr>
              <a:t>Tends to break large clusters</a:t>
            </a:r>
            <a:endParaRPr b="0" lang="en-US" sz="1800" spc="-1" strike="noStrike">
              <a:latin typeface="Arial"/>
            </a:endParaRPr>
          </a:p>
        </p:txBody>
      </p:sp>
      <p:sp>
        <p:nvSpPr>
          <p:cNvPr id="1214" name="CustomShape 6"/>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E4FAD704-E349-42C2-8C94-278284E9985A}"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259" dur="indefinite" restart="never" nodeType="tmRoot">
          <p:childTnLst>
            <p:seq>
              <p:cTn id="260" dur="indefinite" nodeType="mainSeq">
                <p:childTnLst>
                  <p:par>
                    <p:cTn id="261" nodeType="clickEffect" fill="hold">
                      <p:stCondLst>
                        <p:cond delay="indefinite"/>
                      </p:stCondLst>
                      <p:childTnLst>
                        <p:par>
                          <p:cTn id="262" nodeType="withEffect" fill="hold">
                            <p:stCondLst>
                              <p:cond delay="0"/>
                            </p:stCondLst>
                            <p:childTnLst>
                              <p:par>
                                <p:cTn id="263" nodeType="clickEffect" fill="hold" presetClass="entr" presetID="1">
                                  <p:stCondLst>
                                    <p:cond delay="0"/>
                                  </p:stCondLst>
                                  <p:childTnLst>
                                    <p:set>
                                      <p:cBhvr>
                                        <p:cTn id="264" dur="1" fill="hold">
                                          <p:stCondLst>
                                            <p:cond delay="499"/>
                                          </p:stCondLst>
                                        </p:cTn>
                                        <p:tgtEl>
                                          <p:spTgt spid="1210"/>
                                        </p:tgtEl>
                                        <p:attrNameLst>
                                          <p:attrName>style.visibility</p:attrName>
                                        </p:attrNameLst>
                                      </p:cBhvr>
                                      <p:to>
                                        <p:strVal val="visible"/>
                                      </p:to>
                                    </p:set>
                                  </p:childTnLst>
                                </p:cTn>
                              </p:par>
                            </p:childTnLst>
                          </p:cTn>
                        </p:par>
                      </p:childTnLst>
                    </p:cTn>
                  </p:par>
                  <p:par>
                    <p:cTn id="265" nodeType="clickEffect" fill="hold">
                      <p:stCondLst>
                        <p:cond delay="indefinite"/>
                      </p:stCondLst>
                      <p:childTnLst>
                        <p:par>
                          <p:cTn id="266" nodeType="withEffect" fill="hold">
                            <p:stCondLst>
                              <p:cond delay="0"/>
                            </p:stCondLst>
                            <p:childTnLst>
                              <p:par>
                                <p:cTn id="267" nodeType="clickEffect" fill="hold" presetClass="entr" presetID="1">
                                  <p:stCondLst>
                                    <p:cond delay="0"/>
                                  </p:stCondLst>
                                  <p:childTnLst>
                                    <p:set>
                                      <p:cBhvr>
                                        <p:cTn id="268" dur="1" fill="hold">
                                          <p:stCondLst>
                                            <p:cond delay="499"/>
                                          </p:stCondLst>
                                        </p:cTn>
                                        <p:tgtEl>
                                          <p:spTgt spid="121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CustomShape 1"/>
          <p:cNvSpPr/>
          <p:nvPr/>
        </p:nvSpPr>
        <p:spPr>
          <a:xfrm>
            <a:off x="717480" y="232560"/>
            <a:ext cx="7886160" cy="4564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Hierarchical Clustering: Group Average</a:t>
            </a:r>
            <a:endParaRPr b="0" lang="en-US" sz="3200" spc="-1" strike="noStrike">
              <a:latin typeface="Arial"/>
            </a:endParaRPr>
          </a:p>
        </p:txBody>
      </p:sp>
      <p:sp>
        <p:nvSpPr>
          <p:cNvPr id="1216" name="CustomShape 2"/>
          <p:cNvSpPr/>
          <p:nvPr/>
        </p:nvSpPr>
        <p:spPr>
          <a:xfrm>
            <a:off x="4346640" y="1407960"/>
            <a:ext cx="4228560" cy="913680"/>
          </a:xfrm>
          <a:prstGeom prst="rect">
            <a:avLst/>
          </a:prstGeom>
          <a:noFill/>
          <a:ln>
            <a:noFill/>
          </a:ln>
        </p:spPr>
        <p:style>
          <a:lnRef idx="0"/>
          <a:fillRef idx="0"/>
          <a:effectRef idx="0"/>
          <a:fontRef idx="minor"/>
        </p:style>
        <p:txBody>
          <a:bodyPr lIns="0" rIns="0" tIns="0" bIns="0"/>
          <a:p>
            <a:pPr>
              <a:lnSpc>
                <a:spcPct val="100000"/>
              </a:lnSpc>
            </a:pPr>
            <a:r>
              <a:rPr b="1" lang="en-US" sz="2000" spc="-1" strike="noStrike">
                <a:solidFill>
                  <a:srgbClr val="000000"/>
                </a:solidFill>
                <a:latin typeface="Calibri"/>
              </a:rPr>
              <a:t>Proximity of two clusters is the average of pairwise proximity between points in the two clusters.</a:t>
            </a:r>
            <a:endParaRPr b="0" lang="en-US" sz="2000" spc="-1" strike="noStrike">
              <a:latin typeface="Arial"/>
            </a:endParaRPr>
          </a:p>
          <a:p>
            <a:pPr>
              <a:lnSpc>
                <a:spcPct val="100000"/>
              </a:lnSpc>
            </a:pPr>
            <a:endParaRPr b="0" lang="en-US" sz="2000" spc="-1" strike="noStrike">
              <a:latin typeface="Arial"/>
            </a:endParaRPr>
          </a:p>
        </p:txBody>
      </p:sp>
      <p:sp>
        <p:nvSpPr>
          <p:cNvPr id="1217" name="CustomShape 3"/>
          <p:cNvSpPr/>
          <p:nvPr/>
        </p:nvSpPr>
        <p:spPr>
          <a:xfrm>
            <a:off x="1066680" y="5958000"/>
            <a:ext cx="33519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Nested Clusters</a:t>
            </a:r>
            <a:endParaRPr b="0" lang="en-US" sz="1800" spc="-1" strike="noStrike">
              <a:latin typeface="Arial"/>
            </a:endParaRPr>
          </a:p>
        </p:txBody>
      </p:sp>
      <p:sp>
        <p:nvSpPr>
          <p:cNvPr id="1218" name="CustomShape 4"/>
          <p:cNvSpPr/>
          <p:nvPr/>
        </p:nvSpPr>
        <p:spPr>
          <a:xfrm>
            <a:off x="5715000" y="5958000"/>
            <a:ext cx="220896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Calibri"/>
                <a:ea typeface="DejaVu Sans"/>
              </a:rPr>
              <a:t>Dendrogram</a:t>
            </a:r>
            <a:endParaRPr b="0" lang="en-US" sz="1800" spc="-1" strike="noStrike">
              <a:latin typeface="Arial"/>
            </a:endParaRPr>
          </a:p>
        </p:txBody>
      </p:sp>
      <p:pic>
        <p:nvPicPr>
          <p:cNvPr id="1219" name="Picture 5" descr=""/>
          <p:cNvPicPr/>
          <p:nvPr/>
        </p:nvPicPr>
        <p:blipFill>
          <a:blip r:embed="rId1"/>
          <a:stretch/>
        </p:blipFill>
        <p:spPr>
          <a:xfrm>
            <a:off x="4267080" y="2757600"/>
            <a:ext cx="4386960" cy="2742480"/>
          </a:xfrm>
          <a:prstGeom prst="rect">
            <a:avLst/>
          </a:prstGeom>
          <a:ln>
            <a:noFill/>
          </a:ln>
        </p:spPr>
      </p:pic>
      <p:grpSp>
        <p:nvGrpSpPr>
          <p:cNvPr id="1220" name="Group 5"/>
          <p:cNvGrpSpPr/>
          <p:nvPr/>
        </p:nvGrpSpPr>
        <p:grpSpPr>
          <a:xfrm>
            <a:off x="808200" y="2687760"/>
            <a:ext cx="2846520" cy="2505240"/>
            <a:chOff x="808200" y="2687760"/>
            <a:chExt cx="2846520" cy="2505240"/>
          </a:xfrm>
        </p:grpSpPr>
        <p:sp>
          <p:nvSpPr>
            <p:cNvPr id="1221" name="CustomShape 6"/>
            <p:cNvSpPr/>
            <p:nvPr/>
          </p:nvSpPr>
          <p:spPr>
            <a:xfrm>
              <a:off x="1679400" y="3692520"/>
              <a:ext cx="124560" cy="127800"/>
            </a:xfrm>
            <a:custGeom>
              <a:avLst/>
              <a:gdLst/>
              <a:ahLst/>
              <a:rect l="l" t="t"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240">
              <a:solidFill>
                <a:srgbClr val="000000"/>
              </a:solidFill>
              <a:round/>
            </a:ln>
          </p:spPr>
          <p:style>
            <a:lnRef idx="0"/>
            <a:fillRef idx="0"/>
            <a:effectRef idx="0"/>
            <a:fontRef idx="minor"/>
          </p:style>
        </p:sp>
        <p:sp>
          <p:nvSpPr>
            <p:cNvPr id="1222" name="CustomShape 7"/>
            <p:cNvSpPr/>
            <p:nvPr/>
          </p:nvSpPr>
          <p:spPr>
            <a:xfrm>
              <a:off x="2873520" y="2763720"/>
              <a:ext cx="127800" cy="127800"/>
            </a:xfrm>
            <a:custGeom>
              <a:avLst/>
              <a:gdLst/>
              <a:ahLst/>
              <a:rect l="l" t="t"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240">
              <a:solidFill>
                <a:srgbClr val="000000"/>
              </a:solidFill>
              <a:round/>
            </a:ln>
          </p:spPr>
          <p:style>
            <a:lnRef idx="0"/>
            <a:fillRef idx="0"/>
            <a:effectRef idx="0"/>
            <a:fontRef idx="minor"/>
          </p:style>
        </p:sp>
        <p:sp>
          <p:nvSpPr>
            <p:cNvPr id="1223" name="CustomShape 8"/>
            <p:cNvSpPr/>
            <p:nvPr/>
          </p:nvSpPr>
          <p:spPr>
            <a:xfrm>
              <a:off x="2003400" y="4959360"/>
              <a:ext cx="127800" cy="127800"/>
            </a:xfrm>
            <a:custGeom>
              <a:avLst/>
              <a:gdLst/>
              <a:ahLst/>
              <a:rect l="l" t="t"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240">
              <a:solidFill>
                <a:srgbClr val="000000"/>
              </a:solidFill>
              <a:round/>
            </a:ln>
          </p:spPr>
          <p:style>
            <a:lnRef idx="0"/>
            <a:fillRef idx="0"/>
            <a:effectRef idx="0"/>
            <a:fontRef idx="minor"/>
          </p:style>
        </p:sp>
        <p:sp>
          <p:nvSpPr>
            <p:cNvPr id="1224" name="CustomShape 9"/>
            <p:cNvSpPr/>
            <p:nvPr/>
          </p:nvSpPr>
          <p:spPr>
            <a:xfrm>
              <a:off x="808200" y="3508200"/>
              <a:ext cx="127800" cy="127800"/>
            </a:xfrm>
            <a:custGeom>
              <a:avLst/>
              <a:gdLst/>
              <a:ahLst/>
              <a:rect l="l" t="t"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240">
              <a:solidFill>
                <a:srgbClr val="000000"/>
              </a:solidFill>
              <a:round/>
            </a:ln>
          </p:spPr>
          <p:style>
            <a:lnRef idx="0"/>
            <a:fillRef idx="0"/>
            <a:effectRef idx="0"/>
            <a:fontRef idx="minor"/>
          </p:style>
        </p:sp>
        <p:sp>
          <p:nvSpPr>
            <p:cNvPr id="1225" name="CustomShape 10"/>
            <p:cNvSpPr/>
            <p:nvPr/>
          </p:nvSpPr>
          <p:spPr>
            <a:xfrm>
              <a:off x="2517840" y="4140360"/>
              <a:ext cx="127800" cy="124560"/>
            </a:xfrm>
            <a:custGeom>
              <a:avLst/>
              <a:gdLst/>
              <a:ahLst/>
              <a:rect l="l" t="t"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240">
              <a:solidFill>
                <a:srgbClr val="000000"/>
              </a:solidFill>
              <a:round/>
            </a:ln>
          </p:spPr>
          <p:style>
            <a:lnRef idx="0"/>
            <a:fillRef idx="0"/>
            <a:effectRef idx="0"/>
            <a:fontRef idx="minor"/>
          </p:style>
        </p:sp>
        <p:sp>
          <p:nvSpPr>
            <p:cNvPr id="1226" name="CustomShape 11"/>
            <p:cNvSpPr/>
            <p:nvPr/>
          </p:nvSpPr>
          <p:spPr>
            <a:xfrm>
              <a:off x="3220920" y="4224240"/>
              <a:ext cx="127800" cy="127800"/>
            </a:xfrm>
            <a:custGeom>
              <a:avLst/>
              <a:gdLst/>
              <a:ahLst/>
              <a:rect l="l" t="t"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240">
              <a:solidFill>
                <a:srgbClr val="000000"/>
              </a:solidFill>
              <a:round/>
            </a:ln>
          </p:spPr>
          <p:style>
            <a:lnRef idx="0"/>
            <a:fillRef idx="0"/>
            <a:effectRef idx="0"/>
            <a:fontRef idx="minor"/>
          </p:style>
        </p:sp>
        <p:sp>
          <p:nvSpPr>
            <p:cNvPr id="1227" name="CustomShape 12"/>
            <p:cNvSpPr/>
            <p:nvPr/>
          </p:nvSpPr>
          <p:spPr>
            <a:xfrm>
              <a:off x="3083040" y="268776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1</a:t>
              </a:r>
              <a:endParaRPr b="0" lang="en-US" sz="2000" spc="-1" strike="noStrike">
                <a:latin typeface="Arial"/>
              </a:endParaRPr>
            </a:p>
          </p:txBody>
        </p:sp>
        <p:sp>
          <p:nvSpPr>
            <p:cNvPr id="1228" name="CustomShape 13"/>
            <p:cNvSpPr/>
            <p:nvPr/>
          </p:nvSpPr>
          <p:spPr>
            <a:xfrm>
              <a:off x="1900440" y="360828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2</a:t>
              </a:r>
              <a:endParaRPr b="0" lang="en-US" sz="2000" spc="-1" strike="noStrike">
                <a:latin typeface="Arial"/>
              </a:endParaRPr>
            </a:p>
          </p:txBody>
        </p:sp>
        <p:sp>
          <p:nvSpPr>
            <p:cNvPr id="1229" name="CustomShape 14"/>
            <p:cNvSpPr/>
            <p:nvPr/>
          </p:nvSpPr>
          <p:spPr>
            <a:xfrm>
              <a:off x="2803680" y="406728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3</a:t>
              </a:r>
              <a:endParaRPr b="0" lang="en-US" sz="2000" spc="-1" strike="noStrike">
                <a:latin typeface="Arial"/>
              </a:endParaRPr>
            </a:p>
          </p:txBody>
        </p:sp>
        <p:sp>
          <p:nvSpPr>
            <p:cNvPr id="1230" name="CustomShape 15"/>
            <p:cNvSpPr/>
            <p:nvPr/>
          </p:nvSpPr>
          <p:spPr>
            <a:xfrm>
              <a:off x="2243160" y="488808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4</a:t>
              </a:r>
              <a:endParaRPr b="0" lang="en-US" sz="2000" spc="-1" strike="noStrike">
                <a:latin typeface="Arial"/>
              </a:endParaRPr>
            </a:p>
          </p:txBody>
        </p:sp>
        <p:sp>
          <p:nvSpPr>
            <p:cNvPr id="1231" name="CustomShape 16"/>
            <p:cNvSpPr/>
            <p:nvPr/>
          </p:nvSpPr>
          <p:spPr>
            <a:xfrm>
              <a:off x="1055880" y="342900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5</a:t>
              </a:r>
              <a:endParaRPr b="0" lang="en-US" sz="2000" spc="-1" strike="noStrike">
                <a:latin typeface="Arial"/>
              </a:endParaRPr>
            </a:p>
          </p:txBody>
        </p:sp>
        <p:sp>
          <p:nvSpPr>
            <p:cNvPr id="1232" name="CustomShape 17"/>
            <p:cNvSpPr/>
            <p:nvPr/>
          </p:nvSpPr>
          <p:spPr>
            <a:xfrm>
              <a:off x="3525840" y="4149720"/>
              <a:ext cx="12888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Times New Roman"/>
                  <a:ea typeface="DejaVu Sans"/>
                </a:rPr>
                <a:t>6</a:t>
              </a:r>
              <a:endParaRPr b="0" lang="en-US" sz="2000" spc="-1" strike="noStrike">
                <a:latin typeface="Arial"/>
              </a:endParaRPr>
            </a:p>
          </p:txBody>
        </p:sp>
      </p:grpSp>
      <p:grpSp>
        <p:nvGrpSpPr>
          <p:cNvPr id="1233" name="Group 18"/>
          <p:cNvGrpSpPr/>
          <p:nvPr/>
        </p:nvGrpSpPr>
        <p:grpSpPr>
          <a:xfrm>
            <a:off x="2405160" y="3973680"/>
            <a:ext cx="1301040" cy="833400"/>
            <a:chOff x="2405160" y="3973680"/>
            <a:chExt cx="1301040" cy="833400"/>
          </a:xfrm>
        </p:grpSpPr>
        <p:sp>
          <p:nvSpPr>
            <p:cNvPr id="1234" name="CustomShape 19"/>
            <p:cNvSpPr/>
            <p:nvPr/>
          </p:nvSpPr>
          <p:spPr>
            <a:xfrm>
              <a:off x="2405160" y="3973680"/>
              <a:ext cx="1301040" cy="543960"/>
            </a:xfrm>
            <a:custGeom>
              <a:avLst/>
              <a:gdLst/>
              <a:ahLst/>
              <a:rect l="l" t="t"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240">
              <a:solidFill>
                <a:srgbClr val="000000"/>
              </a:solidFill>
              <a:round/>
            </a:ln>
          </p:spPr>
          <p:style>
            <a:lnRef idx="0"/>
            <a:fillRef idx="0"/>
            <a:effectRef idx="0"/>
            <a:fontRef idx="minor"/>
          </p:style>
        </p:sp>
        <p:sp>
          <p:nvSpPr>
            <p:cNvPr id="1235" name="CustomShape 20"/>
            <p:cNvSpPr/>
            <p:nvPr/>
          </p:nvSpPr>
          <p:spPr>
            <a:xfrm>
              <a:off x="2994840" y="4502160"/>
              <a:ext cx="16236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0000"/>
                  </a:solidFill>
                  <a:latin typeface="Calibri"/>
                  <a:ea typeface="DejaVu Sans"/>
                </a:rPr>
                <a:t>1</a:t>
              </a:r>
              <a:endParaRPr b="0" lang="en-US" sz="2000" spc="-1" strike="noStrike">
                <a:latin typeface="Arial"/>
              </a:endParaRPr>
            </a:p>
          </p:txBody>
        </p:sp>
      </p:grpSp>
      <p:grpSp>
        <p:nvGrpSpPr>
          <p:cNvPr id="1236" name="Group 21"/>
          <p:cNvGrpSpPr/>
          <p:nvPr/>
        </p:nvGrpSpPr>
        <p:grpSpPr>
          <a:xfrm>
            <a:off x="717480" y="3083040"/>
            <a:ext cx="1323360" cy="984960"/>
            <a:chOff x="717480" y="3083040"/>
            <a:chExt cx="1323360" cy="984960"/>
          </a:xfrm>
        </p:grpSpPr>
        <p:sp>
          <p:nvSpPr>
            <p:cNvPr id="1237" name="CustomShape 22"/>
            <p:cNvSpPr/>
            <p:nvPr/>
          </p:nvSpPr>
          <p:spPr>
            <a:xfrm>
              <a:off x="717480" y="3338640"/>
              <a:ext cx="1323360" cy="729360"/>
            </a:xfrm>
            <a:custGeom>
              <a:avLst/>
              <a:gdLst/>
              <a:ahLst/>
              <a:rect l="l" t="t"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240">
              <a:solidFill>
                <a:srgbClr val="000000"/>
              </a:solidFill>
              <a:round/>
            </a:ln>
          </p:spPr>
          <p:style>
            <a:lnRef idx="0"/>
            <a:fillRef idx="0"/>
            <a:effectRef idx="0"/>
            <a:fontRef idx="minor"/>
          </p:style>
        </p:sp>
        <p:sp>
          <p:nvSpPr>
            <p:cNvPr id="1238" name="CustomShape 23"/>
            <p:cNvSpPr/>
            <p:nvPr/>
          </p:nvSpPr>
          <p:spPr>
            <a:xfrm>
              <a:off x="1548720" y="3083040"/>
              <a:ext cx="16236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0000"/>
                  </a:solidFill>
                  <a:latin typeface="Calibri"/>
                  <a:ea typeface="DejaVu Sans"/>
                </a:rPr>
                <a:t>2</a:t>
              </a:r>
              <a:endParaRPr b="0" lang="en-US" sz="2000" spc="-1" strike="noStrike">
                <a:latin typeface="Arial"/>
              </a:endParaRPr>
            </a:p>
          </p:txBody>
        </p:sp>
      </p:grpSp>
      <p:grpSp>
        <p:nvGrpSpPr>
          <p:cNvPr id="1239" name="Group 24"/>
          <p:cNvGrpSpPr/>
          <p:nvPr/>
        </p:nvGrpSpPr>
        <p:grpSpPr>
          <a:xfrm>
            <a:off x="403200" y="2322360"/>
            <a:ext cx="3658320" cy="3459960"/>
            <a:chOff x="403200" y="2322360"/>
            <a:chExt cx="3658320" cy="3459960"/>
          </a:xfrm>
        </p:grpSpPr>
        <p:sp>
          <p:nvSpPr>
            <p:cNvPr id="1240" name="CustomShape 25"/>
            <p:cNvSpPr/>
            <p:nvPr/>
          </p:nvSpPr>
          <p:spPr>
            <a:xfrm>
              <a:off x="945360" y="2522520"/>
              <a:ext cx="16236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0000"/>
                  </a:solidFill>
                  <a:latin typeface="Calibri"/>
                  <a:ea typeface="DejaVu Sans"/>
                </a:rPr>
                <a:t>5</a:t>
              </a:r>
              <a:endParaRPr b="0" lang="en-US" sz="2000" spc="-1" strike="noStrike">
                <a:latin typeface="Arial"/>
              </a:endParaRPr>
            </a:p>
          </p:txBody>
        </p:sp>
        <p:sp>
          <p:nvSpPr>
            <p:cNvPr id="1241" name="CustomShape 26"/>
            <p:cNvSpPr/>
            <p:nvPr/>
          </p:nvSpPr>
          <p:spPr>
            <a:xfrm>
              <a:off x="403200" y="2322360"/>
              <a:ext cx="3658320" cy="3459960"/>
            </a:xfrm>
            <a:custGeom>
              <a:avLst/>
              <a:gdLst/>
              <a:ahLst/>
              <a:rect l="l" t="t"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240">
              <a:solidFill>
                <a:srgbClr val="000000"/>
              </a:solidFill>
              <a:round/>
            </a:ln>
          </p:spPr>
          <p:style>
            <a:lnRef idx="0"/>
            <a:fillRef idx="0"/>
            <a:effectRef idx="0"/>
            <a:fontRef idx="minor"/>
          </p:style>
        </p:sp>
      </p:grpSp>
      <p:grpSp>
        <p:nvGrpSpPr>
          <p:cNvPr id="1242" name="Group 27"/>
          <p:cNvGrpSpPr/>
          <p:nvPr/>
        </p:nvGrpSpPr>
        <p:grpSpPr>
          <a:xfrm>
            <a:off x="1932120" y="3801960"/>
            <a:ext cx="1799640" cy="1665360"/>
            <a:chOff x="1932120" y="3801960"/>
            <a:chExt cx="1799640" cy="1665360"/>
          </a:xfrm>
        </p:grpSpPr>
        <p:sp>
          <p:nvSpPr>
            <p:cNvPr id="1243" name="CustomShape 28"/>
            <p:cNvSpPr/>
            <p:nvPr/>
          </p:nvSpPr>
          <p:spPr>
            <a:xfrm>
              <a:off x="2693160" y="5162400"/>
              <a:ext cx="16236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0000"/>
                  </a:solidFill>
                  <a:latin typeface="Calibri"/>
                  <a:ea typeface="DejaVu Sans"/>
                </a:rPr>
                <a:t>3</a:t>
              </a:r>
              <a:endParaRPr b="0" lang="en-US" sz="2000" spc="-1" strike="noStrike">
                <a:latin typeface="Arial"/>
              </a:endParaRPr>
            </a:p>
          </p:txBody>
        </p:sp>
        <p:sp>
          <p:nvSpPr>
            <p:cNvPr id="1244" name="CustomShape 29"/>
            <p:cNvSpPr/>
            <p:nvPr/>
          </p:nvSpPr>
          <p:spPr>
            <a:xfrm>
              <a:off x="1932120" y="3801960"/>
              <a:ext cx="1799640" cy="1442160"/>
            </a:xfrm>
            <a:custGeom>
              <a:avLst/>
              <a:gdLst/>
              <a:ahLst/>
              <a:rect l="l" t="t"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240">
              <a:solidFill>
                <a:srgbClr val="000000"/>
              </a:solidFill>
              <a:round/>
            </a:ln>
          </p:spPr>
          <p:style>
            <a:lnRef idx="0"/>
            <a:fillRef idx="0"/>
            <a:effectRef idx="0"/>
            <a:fontRef idx="minor"/>
          </p:style>
        </p:sp>
      </p:grpSp>
      <p:grpSp>
        <p:nvGrpSpPr>
          <p:cNvPr id="1245" name="Group 30"/>
          <p:cNvGrpSpPr/>
          <p:nvPr/>
        </p:nvGrpSpPr>
        <p:grpSpPr>
          <a:xfrm>
            <a:off x="1893960" y="2622600"/>
            <a:ext cx="1932840" cy="3096360"/>
            <a:chOff x="1893960" y="2622600"/>
            <a:chExt cx="1932840" cy="3096360"/>
          </a:xfrm>
        </p:grpSpPr>
        <p:sp>
          <p:nvSpPr>
            <p:cNvPr id="1246" name="CustomShape 31"/>
            <p:cNvSpPr/>
            <p:nvPr/>
          </p:nvSpPr>
          <p:spPr>
            <a:xfrm>
              <a:off x="2593080" y="2622600"/>
              <a:ext cx="162360" cy="30492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0000"/>
                  </a:solidFill>
                  <a:latin typeface="Calibri"/>
                  <a:ea typeface="DejaVu Sans"/>
                </a:rPr>
                <a:t>4</a:t>
              </a:r>
              <a:endParaRPr b="0" lang="en-US" sz="2000" spc="-1" strike="noStrike">
                <a:latin typeface="Arial"/>
              </a:endParaRPr>
            </a:p>
          </p:txBody>
        </p:sp>
        <p:sp>
          <p:nvSpPr>
            <p:cNvPr id="1247" name="CustomShape 32"/>
            <p:cNvSpPr/>
            <p:nvPr/>
          </p:nvSpPr>
          <p:spPr>
            <a:xfrm>
              <a:off x="1893960" y="2678040"/>
              <a:ext cx="1932840" cy="3040920"/>
            </a:xfrm>
            <a:custGeom>
              <a:avLst/>
              <a:gdLst/>
              <a:ahLst/>
              <a:rect l="l" t="t"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240">
              <a:solidFill>
                <a:srgbClr val="000000"/>
              </a:solidFill>
              <a:round/>
            </a:ln>
          </p:spPr>
          <p:style>
            <a:lnRef idx="0"/>
            <a:fillRef idx="0"/>
            <a:effectRef idx="0"/>
            <a:fontRef idx="minor"/>
          </p:style>
        </p:sp>
      </p:grpSp>
      <p:sp>
        <p:nvSpPr>
          <p:cNvPr id="1248" name="CustomShape 3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A3852F37-280A-42A2-A697-4C8414116117}"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269" dur="indefinite" restart="never" nodeType="tmRoot">
          <p:childTnLst>
            <p:seq>
              <p:cTn id="270" dur="indefinite" nodeType="mainSeq">
                <p:childTnLst>
                  <p:par>
                    <p:cTn id="271" nodeType="clickEffect" fill="hold">
                      <p:stCondLst>
                        <p:cond delay="indefinite"/>
                      </p:stCondLst>
                      <p:childTnLst>
                        <p:par>
                          <p:cTn id="272" nodeType="withEffect" fill="hold">
                            <p:stCondLst>
                              <p:cond delay="0"/>
                            </p:stCondLst>
                            <p:childTnLst>
                              <p:par>
                                <p:cTn id="273" nodeType="clickEffect" fill="hold" presetClass="entr" presetID="1">
                                  <p:stCondLst>
                                    <p:cond delay="0"/>
                                  </p:stCondLst>
                                  <p:childTnLst>
                                    <p:set>
                                      <p:cBhvr>
                                        <p:cTn id="274" dur="1" fill="hold">
                                          <p:stCondLst>
                                            <p:cond delay="499"/>
                                          </p:stCondLst>
                                        </p:cTn>
                                        <p:tgtEl>
                                          <p:spTgt spid="1233"/>
                                        </p:tgtEl>
                                        <p:attrNameLst>
                                          <p:attrName>style.visibility</p:attrName>
                                        </p:attrNameLst>
                                      </p:cBhvr>
                                      <p:to>
                                        <p:strVal val="visible"/>
                                      </p:to>
                                    </p:set>
                                  </p:childTnLst>
                                </p:cTn>
                              </p:par>
                            </p:childTnLst>
                          </p:cTn>
                        </p:par>
                      </p:childTnLst>
                    </p:cTn>
                  </p:par>
                  <p:par>
                    <p:cTn id="275" nodeType="clickEffect" fill="hold">
                      <p:stCondLst>
                        <p:cond delay="indefinite"/>
                      </p:stCondLst>
                      <p:childTnLst>
                        <p:par>
                          <p:cTn id="276" nodeType="withEffect" fill="hold">
                            <p:stCondLst>
                              <p:cond delay="0"/>
                            </p:stCondLst>
                            <p:childTnLst>
                              <p:par>
                                <p:cTn id="277" nodeType="clickEffect" fill="hold" presetClass="entr" presetID="1">
                                  <p:stCondLst>
                                    <p:cond delay="0"/>
                                  </p:stCondLst>
                                  <p:childTnLst>
                                    <p:set>
                                      <p:cBhvr>
                                        <p:cTn id="278" dur="1" fill="hold">
                                          <p:stCondLst>
                                            <p:cond delay="499"/>
                                          </p:stCondLst>
                                        </p:cTn>
                                        <p:tgtEl>
                                          <p:spTgt spid="1236"/>
                                        </p:tgtEl>
                                        <p:attrNameLst>
                                          <p:attrName>style.visibility</p:attrName>
                                        </p:attrNameLst>
                                      </p:cBhvr>
                                      <p:to>
                                        <p:strVal val="visible"/>
                                      </p:to>
                                    </p:set>
                                  </p:childTnLst>
                                </p:cTn>
                              </p:par>
                            </p:childTnLst>
                          </p:cTn>
                        </p:par>
                      </p:childTnLst>
                    </p:cTn>
                  </p:par>
                  <p:par>
                    <p:cTn id="279" nodeType="clickEffect" fill="hold">
                      <p:stCondLst>
                        <p:cond delay="indefinite"/>
                      </p:stCondLst>
                      <p:childTnLst>
                        <p:par>
                          <p:cTn id="280" nodeType="withEffect" fill="hold">
                            <p:stCondLst>
                              <p:cond delay="0"/>
                            </p:stCondLst>
                            <p:childTnLst>
                              <p:par>
                                <p:cTn id="281" nodeType="clickEffect" fill="hold" presetClass="entr" presetID="1">
                                  <p:stCondLst>
                                    <p:cond delay="0"/>
                                  </p:stCondLst>
                                  <p:childTnLst>
                                    <p:set>
                                      <p:cBhvr>
                                        <p:cTn id="282" dur="1" fill="hold">
                                          <p:stCondLst>
                                            <p:cond delay="499"/>
                                          </p:stCondLst>
                                        </p:cTn>
                                        <p:tgtEl>
                                          <p:spTgt spid="1242"/>
                                        </p:tgtEl>
                                        <p:attrNameLst>
                                          <p:attrName>style.visibility</p:attrName>
                                        </p:attrNameLst>
                                      </p:cBhvr>
                                      <p:to>
                                        <p:strVal val="visible"/>
                                      </p:to>
                                    </p:set>
                                  </p:childTnLst>
                                </p:cTn>
                              </p:par>
                            </p:childTnLst>
                          </p:cTn>
                        </p:par>
                      </p:childTnLst>
                    </p:cTn>
                  </p:par>
                  <p:par>
                    <p:cTn id="283" nodeType="clickEffect" fill="hold">
                      <p:stCondLst>
                        <p:cond delay="indefinite"/>
                      </p:stCondLst>
                      <p:childTnLst>
                        <p:par>
                          <p:cTn id="284" nodeType="withEffect" fill="hold">
                            <p:stCondLst>
                              <p:cond delay="0"/>
                            </p:stCondLst>
                            <p:childTnLst>
                              <p:par>
                                <p:cTn id="285" nodeType="clickEffect" fill="hold" presetClass="entr" presetID="1">
                                  <p:stCondLst>
                                    <p:cond delay="0"/>
                                  </p:stCondLst>
                                  <p:childTnLst>
                                    <p:set>
                                      <p:cBhvr>
                                        <p:cTn id="286" dur="1" fill="hold">
                                          <p:stCondLst>
                                            <p:cond delay="499"/>
                                          </p:stCondLst>
                                        </p:cTn>
                                        <p:tgtEl>
                                          <p:spTgt spid="1245"/>
                                        </p:tgtEl>
                                        <p:attrNameLst>
                                          <p:attrName>style.visibility</p:attrName>
                                        </p:attrNameLst>
                                      </p:cBhvr>
                                      <p:to>
                                        <p:strVal val="visible"/>
                                      </p:to>
                                    </p:set>
                                  </p:childTnLst>
                                </p:cTn>
                              </p:par>
                            </p:childTnLst>
                          </p:cTn>
                        </p:par>
                      </p:childTnLst>
                    </p:cTn>
                  </p:par>
                  <p:par>
                    <p:cTn id="287" nodeType="clickEffect" fill="hold">
                      <p:stCondLst>
                        <p:cond delay="indefinite"/>
                      </p:stCondLst>
                      <p:childTnLst>
                        <p:par>
                          <p:cTn id="288" nodeType="withEffect" fill="hold">
                            <p:stCondLst>
                              <p:cond delay="0"/>
                            </p:stCondLst>
                            <p:childTnLst>
                              <p:par>
                                <p:cTn id="289" nodeType="clickEffect" fill="hold" presetClass="entr" presetID="1">
                                  <p:stCondLst>
                                    <p:cond delay="0"/>
                                  </p:stCondLst>
                                  <p:childTnLst>
                                    <p:set>
                                      <p:cBhvr>
                                        <p:cTn id="290" dur="1" fill="hold">
                                          <p:stCondLst>
                                            <p:cond delay="499"/>
                                          </p:stCondLst>
                                        </p:cTn>
                                        <p:tgtEl>
                                          <p:spTgt spid="12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9" name="Picture 2" descr=""/>
          <p:cNvPicPr/>
          <p:nvPr/>
        </p:nvPicPr>
        <p:blipFill>
          <a:blip r:embed="rId1"/>
          <a:stretch/>
        </p:blipFill>
        <p:spPr>
          <a:xfrm>
            <a:off x="304920" y="1447920"/>
            <a:ext cx="3456720" cy="2485440"/>
          </a:xfrm>
          <a:prstGeom prst="rect">
            <a:avLst/>
          </a:prstGeom>
          <a:ln>
            <a:noFill/>
          </a:ln>
        </p:spPr>
      </p:pic>
      <p:pic>
        <p:nvPicPr>
          <p:cNvPr id="1250" name="Picture 3" descr=""/>
          <p:cNvPicPr/>
          <p:nvPr/>
        </p:nvPicPr>
        <p:blipFill>
          <a:blip r:embed="rId2"/>
          <a:stretch/>
        </p:blipFill>
        <p:spPr>
          <a:xfrm>
            <a:off x="3762360" y="1447920"/>
            <a:ext cx="3590280" cy="1799640"/>
          </a:xfrm>
          <a:prstGeom prst="rect">
            <a:avLst/>
          </a:prstGeom>
          <a:ln>
            <a:noFill/>
          </a:ln>
        </p:spPr>
      </p:pic>
      <p:pic>
        <p:nvPicPr>
          <p:cNvPr id="1251" name="Picture 4" descr=""/>
          <p:cNvPicPr/>
          <p:nvPr/>
        </p:nvPicPr>
        <p:blipFill>
          <a:blip r:embed="rId3"/>
          <a:stretch/>
        </p:blipFill>
        <p:spPr>
          <a:xfrm>
            <a:off x="704880" y="3939840"/>
            <a:ext cx="3056760" cy="1828080"/>
          </a:xfrm>
          <a:prstGeom prst="rect">
            <a:avLst/>
          </a:prstGeom>
          <a:ln>
            <a:noFill/>
          </a:ln>
        </p:spPr>
      </p:pic>
      <p:sp>
        <p:nvSpPr>
          <p:cNvPr id="1252"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1A47C690-8A9A-4459-A547-2E60EF1A3C1C}"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1" dur="indefinite" restart="never" nodeType="tmRoot">
          <p:childTnLst>
            <p:seq>
              <p:cTn id="292"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3" name="Picture 3" descr=""/>
          <p:cNvPicPr/>
          <p:nvPr/>
        </p:nvPicPr>
        <p:blipFill>
          <a:blip r:embed="rId1"/>
          <a:stretch/>
        </p:blipFill>
        <p:spPr>
          <a:xfrm>
            <a:off x="4929480" y="2362320"/>
            <a:ext cx="2885400" cy="1694880"/>
          </a:xfrm>
          <a:prstGeom prst="rect">
            <a:avLst/>
          </a:prstGeom>
          <a:ln>
            <a:noFill/>
          </a:ln>
        </p:spPr>
      </p:pic>
      <p:pic>
        <p:nvPicPr>
          <p:cNvPr id="1254" name="Picture 4" descr=""/>
          <p:cNvPicPr/>
          <p:nvPr/>
        </p:nvPicPr>
        <p:blipFill>
          <a:blip r:embed="rId2"/>
          <a:stretch/>
        </p:blipFill>
        <p:spPr>
          <a:xfrm>
            <a:off x="4732560" y="583920"/>
            <a:ext cx="3142440" cy="1590120"/>
          </a:xfrm>
          <a:prstGeom prst="rect">
            <a:avLst/>
          </a:prstGeom>
          <a:ln>
            <a:noFill/>
          </a:ln>
        </p:spPr>
      </p:pic>
      <p:pic>
        <p:nvPicPr>
          <p:cNvPr id="1255" name="Picture 5" descr=""/>
          <p:cNvPicPr/>
          <p:nvPr/>
        </p:nvPicPr>
        <p:blipFill>
          <a:blip r:embed="rId3"/>
          <a:stretch/>
        </p:blipFill>
        <p:spPr>
          <a:xfrm>
            <a:off x="4952880" y="4245120"/>
            <a:ext cx="3180600" cy="2199600"/>
          </a:xfrm>
          <a:prstGeom prst="rect">
            <a:avLst/>
          </a:prstGeom>
          <a:ln>
            <a:noFill/>
          </a:ln>
        </p:spPr>
      </p:pic>
      <p:pic>
        <p:nvPicPr>
          <p:cNvPr id="1256" name="Picture 6" descr=""/>
          <p:cNvPicPr/>
          <p:nvPr/>
        </p:nvPicPr>
        <p:blipFill>
          <a:blip r:embed="rId4"/>
          <a:stretch/>
        </p:blipFill>
        <p:spPr>
          <a:xfrm>
            <a:off x="8534520" y="743040"/>
            <a:ext cx="437400" cy="666000"/>
          </a:xfrm>
          <a:prstGeom prst="rect">
            <a:avLst/>
          </a:prstGeom>
          <a:ln>
            <a:noFill/>
          </a:ln>
        </p:spPr>
      </p:pic>
      <p:pic>
        <p:nvPicPr>
          <p:cNvPr id="1257" name="Picture 7" descr=""/>
          <p:cNvPicPr/>
          <p:nvPr/>
        </p:nvPicPr>
        <p:blipFill>
          <a:blip r:embed="rId5"/>
          <a:stretch/>
        </p:blipFill>
        <p:spPr>
          <a:xfrm>
            <a:off x="0" y="176040"/>
            <a:ext cx="4199760" cy="2466360"/>
          </a:xfrm>
          <a:prstGeom prst="rect">
            <a:avLst/>
          </a:prstGeom>
          <a:ln>
            <a:noFill/>
          </a:ln>
        </p:spPr>
      </p:pic>
      <p:pic>
        <p:nvPicPr>
          <p:cNvPr id="1258" name="Picture 8" descr=""/>
          <p:cNvPicPr/>
          <p:nvPr/>
        </p:nvPicPr>
        <p:blipFill>
          <a:blip r:embed="rId6"/>
          <a:stretch/>
        </p:blipFill>
        <p:spPr>
          <a:xfrm>
            <a:off x="222120" y="4648320"/>
            <a:ext cx="3885480" cy="1837440"/>
          </a:xfrm>
          <a:prstGeom prst="rect">
            <a:avLst/>
          </a:prstGeom>
          <a:ln>
            <a:noFill/>
          </a:ln>
        </p:spPr>
      </p:pic>
      <p:pic>
        <p:nvPicPr>
          <p:cNvPr id="1259" name="Picture 9" descr=""/>
          <p:cNvPicPr/>
          <p:nvPr/>
        </p:nvPicPr>
        <p:blipFill>
          <a:blip r:embed="rId7"/>
          <a:stretch/>
        </p:blipFill>
        <p:spPr>
          <a:xfrm>
            <a:off x="183960" y="2828880"/>
            <a:ext cx="3923640" cy="1818720"/>
          </a:xfrm>
          <a:prstGeom prst="rect">
            <a:avLst/>
          </a:prstGeom>
          <a:ln>
            <a:noFill/>
          </a:ln>
        </p:spPr>
      </p:pic>
      <p:sp>
        <p:nvSpPr>
          <p:cNvPr id="1260"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775ADB4-EC76-428B-B19C-90FB4BE14684}"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3" dur="indefinite" restart="never" nodeType="tmRoot">
          <p:childTnLst>
            <p:seq>
              <p:cTn id="294"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1" name="Picture 2" descr=""/>
          <p:cNvPicPr/>
          <p:nvPr/>
        </p:nvPicPr>
        <p:blipFill>
          <a:blip r:embed="rId1"/>
          <a:stretch/>
        </p:blipFill>
        <p:spPr>
          <a:xfrm>
            <a:off x="46800" y="16920"/>
            <a:ext cx="3622320" cy="3228840"/>
          </a:xfrm>
          <a:prstGeom prst="rect">
            <a:avLst/>
          </a:prstGeom>
          <a:ln>
            <a:noFill/>
          </a:ln>
        </p:spPr>
      </p:pic>
      <p:pic>
        <p:nvPicPr>
          <p:cNvPr id="1262" name="Picture 3" descr=""/>
          <p:cNvPicPr/>
          <p:nvPr/>
        </p:nvPicPr>
        <p:blipFill>
          <a:blip r:embed="rId2"/>
          <a:stretch/>
        </p:blipFill>
        <p:spPr>
          <a:xfrm>
            <a:off x="7696080" y="2290680"/>
            <a:ext cx="904320" cy="656640"/>
          </a:xfrm>
          <a:prstGeom prst="rect">
            <a:avLst/>
          </a:prstGeom>
          <a:ln>
            <a:noFill/>
          </a:ln>
        </p:spPr>
      </p:pic>
      <p:pic>
        <p:nvPicPr>
          <p:cNvPr id="1263" name="Picture 5" descr=""/>
          <p:cNvPicPr/>
          <p:nvPr/>
        </p:nvPicPr>
        <p:blipFill>
          <a:blip r:embed="rId3"/>
          <a:stretch/>
        </p:blipFill>
        <p:spPr>
          <a:xfrm>
            <a:off x="3962520" y="328320"/>
            <a:ext cx="3180600" cy="2513880"/>
          </a:xfrm>
          <a:prstGeom prst="rect">
            <a:avLst/>
          </a:prstGeom>
          <a:ln>
            <a:noFill/>
          </a:ln>
        </p:spPr>
      </p:pic>
      <p:pic>
        <p:nvPicPr>
          <p:cNvPr id="1264" name="Picture 6" descr=""/>
          <p:cNvPicPr/>
          <p:nvPr/>
        </p:nvPicPr>
        <p:blipFill>
          <a:blip r:embed="rId4"/>
          <a:stretch/>
        </p:blipFill>
        <p:spPr>
          <a:xfrm>
            <a:off x="3985920" y="2854440"/>
            <a:ext cx="3494880" cy="1974960"/>
          </a:xfrm>
          <a:prstGeom prst="rect">
            <a:avLst/>
          </a:prstGeom>
          <a:ln>
            <a:noFill/>
          </a:ln>
        </p:spPr>
      </p:pic>
      <p:pic>
        <p:nvPicPr>
          <p:cNvPr id="1265" name="Picture 7" descr=""/>
          <p:cNvPicPr/>
          <p:nvPr/>
        </p:nvPicPr>
        <p:blipFill>
          <a:blip r:embed="rId5"/>
          <a:stretch/>
        </p:blipFill>
        <p:spPr>
          <a:xfrm>
            <a:off x="390960" y="3235680"/>
            <a:ext cx="3009240" cy="2783520"/>
          </a:xfrm>
          <a:prstGeom prst="rect">
            <a:avLst/>
          </a:prstGeom>
          <a:ln>
            <a:noFill/>
          </a:ln>
        </p:spPr>
      </p:pic>
      <p:pic>
        <p:nvPicPr>
          <p:cNvPr id="1266" name="Picture 8" descr=""/>
          <p:cNvPicPr/>
          <p:nvPr/>
        </p:nvPicPr>
        <p:blipFill>
          <a:blip r:embed="rId6"/>
          <a:stretch/>
        </p:blipFill>
        <p:spPr>
          <a:xfrm>
            <a:off x="6221880" y="4078440"/>
            <a:ext cx="3161520" cy="2547000"/>
          </a:xfrm>
          <a:prstGeom prst="rect">
            <a:avLst/>
          </a:prstGeom>
          <a:ln>
            <a:noFill/>
          </a:ln>
        </p:spPr>
      </p:pic>
      <p:sp>
        <p:nvSpPr>
          <p:cNvPr id="1267"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A961BD92-A22E-4689-BD84-243640A7D8AF}"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5" dur="indefinite" restart="never" nodeType="tmRoot">
          <p:childTnLst>
            <p:seq>
              <p:cTn id="296"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8" name="Picture 2" descr=""/>
          <p:cNvPicPr/>
          <p:nvPr/>
        </p:nvPicPr>
        <p:blipFill>
          <a:blip r:embed="rId1"/>
          <a:stretch/>
        </p:blipFill>
        <p:spPr>
          <a:xfrm>
            <a:off x="144360" y="304920"/>
            <a:ext cx="3809160" cy="2047320"/>
          </a:xfrm>
          <a:prstGeom prst="rect">
            <a:avLst/>
          </a:prstGeom>
          <a:ln>
            <a:noFill/>
          </a:ln>
        </p:spPr>
      </p:pic>
      <p:pic>
        <p:nvPicPr>
          <p:cNvPr id="1269" name="Picture 3" descr=""/>
          <p:cNvPicPr/>
          <p:nvPr/>
        </p:nvPicPr>
        <p:blipFill>
          <a:blip r:embed="rId2"/>
          <a:stretch/>
        </p:blipFill>
        <p:spPr>
          <a:xfrm>
            <a:off x="4800600" y="223920"/>
            <a:ext cx="1608840" cy="1104120"/>
          </a:xfrm>
          <a:prstGeom prst="rect">
            <a:avLst/>
          </a:prstGeom>
          <a:ln>
            <a:noFill/>
          </a:ln>
        </p:spPr>
      </p:pic>
      <p:pic>
        <p:nvPicPr>
          <p:cNvPr id="1270" name="Picture 5" descr=""/>
          <p:cNvPicPr/>
          <p:nvPr/>
        </p:nvPicPr>
        <p:blipFill>
          <a:blip r:embed="rId3"/>
          <a:stretch/>
        </p:blipFill>
        <p:spPr>
          <a:xfrm>
            <a:off x="4252680" y="2109240"/>
            <a:ext cx="4723560" cy="2232000"/>
          </a:xfrm>
          <a:prstGeom prst="rect">
            <a:avLst/>
          </a:prstGeom>
          <a:ln>
            <a:noFill/>
          </a:ln>
        </p:spPr>
      </p:pic>
      <p:pic>
        <p:nvPicPr>
          <p:cNvPr id="1271" name="Picture 8" descr=""/>
          <p:cNvPicPr/>
          <p:nvPr/>
        </p:nvPicPr>
        <p:blipFill>
          <a:blip r:embed="rId4"/>
          <a:stretch/>
        </p:blipFill>
        <p:spPr>
          <a:xfrm>
            <a:off x="544320" y="2466720"/>
            <a:ext cx="3371040" cy="3018960"/>
          </a:xfrm>
          <a:prstGeom prst="rect">
            <a:avLst/>
          </a:prstGeom>
          <a:ln>
            <a:noFill/>
          </a:ln>
        </p:spPr>
      </p:pic>
      <p:pic>
        <p:nvPicPr>
          <p:cNvPr id="1272" name="Picture 9" descr=""/>
          <p:cNvPicPr/>
          <p:nvPr/>
        </p:nvPicPr>
        <p:blipFill>
          <a:blip r:embed="rId5"/>
          <a:stretch/>
        </p:blipFill>
        <p:spPr>
          <a:xfrm>
            <a:off x="5186160" y="4419720"/>
            <a:ext cx="3423960" cy="2056680"/>
          </a:xfrm>
          <a:prstGeom prst="rect">
            <a:avLst/>
          </a:prstGeom>
          <a:ln>
            <a:noFill/>
          </a:ln>
        </p:spPr>
      </p:pic>
      <p:sp>
        <p:nvSpPr>
          <p:cNvPr id="1273"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14B1000E-6465-417D-B628-C476D999644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7" dur="indefinite" restart="never" nodeType="tmRoot">
          <p:childTnLst>
            <p:seq>
              <p:cTn id="29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628560" y="254160"/>
            <a:ext cx="7886160" cy="548640"/>
          </a:xfrm>
          <a:prstGeom prst="rect">
            <a:avLst/>
          </a:prstGeom>
          <a:noFill/>
          <a:ln>
            <a:noFill/>
          </a:ln>
        </p:spPr>
        <p:style>
          <a:lnRef idx="0"/>
          <a:fillRef idx="0"/>
          <a:effectRef idx="0"/>
          <a:fontRef idx="minor"/>
        </p:style>
        <p:txBody>
          <a:bodyPr lIns="92160" rIns="92160" tIns="46080" bIns="46080" anchor="ctr"/>
          <a:p>
            <a:pPr>
              <a:lnSpc>
                <a:spcPct val="100000"/>
              </a:lnSpc>
            </a:pPr>
            <a:r>
              <a:rPr b="1" lang="en-US" sz="3200" spc="-1" strike="noStrike">
                <a:solidFill>
                  <a:srgbClr val="000000"/>
                </a:solidFill>
                <a:latin typeface="Calibri"/>
              </a:rPr>
              <a:t>Requirements of Clustering in Data Mining </a:t>
            </a:r>
            <a:endParaRPr b="0" lang="en-US" sz="3200" spc="-1" strike="noStrike">
              <a:latin typeface="Arial"/>
            </a:endParaRPr>
          </a:p>
        </p:txBody>
      </p:sp>
      <p:sp>
        <p:nvSpPr>
          <p:cNvPr id="333" name="CustomShape 2"/>
          <p:cNvSpPr/>
          <p:nvPr/>
        </p:nvSpPr>
        <p:spPr>
          <a:xfrm>
            <a:off x="795600" y="1116360"/>
            <a:ext cx="7719120" cy="5034240"/>
          </a:xfrm>
          <a:prstGeom prst="rect">
            <a:avLst/>
          </a:prstGeom>
          <a:noFill/>
          <a:ln>
            <a:noFill/>
          </a:ln>
        </p:spPr>
        <p:style>
          <a:lnRef idx="0"/>
          <a:fillRef idx="0"/>
          <a:effectRef idx="0"/>
          <a:fontRef idx="minor"/>
        </p:style>
        <p:txBody>
          <a:bodyPr lIns="92160" rIns="92160" tIns="46080" bIns="46080">
            <a:normAutofit/>
          </a:bodyPr>
          <a:p>
            <a:pPr marL="343080" indent="-342360">
              <a:lnSpc>
                <a:spcPct val="110000"/>
              </a:lnSpc>
              <a:buClr>
                <a:srgbClr val="000000"/>
              </a:buClr>
              <a:buFont typeface="Arial"/>
              <a:buChar char="•"/>
            </a:pPr>
            <a:r>
              <a:rPr b="0" lang="en-US" sz="2400" spc="-1" strike="noStrike">
                <a:solidFill>
                  <a:srgbClr val="000000"/>
                </a:solidFill>
                <a:latin typeface="Calibri"/>
              </a:rPr>
              <a:t>Scalability</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Ability to deal with different types of attributes</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Ability to handle dynamic data </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Discovery of clusters with arbitrary shape</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Minimal requirements for domain knowledge to determine input parameters</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Able to deal with noise and outliers</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Insensitive to order of input records</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High dimensionality</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Incorporation of user-specified constraints</a:t>
            </a:r>
            <a:endParaRPr b="0" lang="en-US" sz="2400" spc="-1" strike="noStrike">
              <a:latin typeface="Arial"/>
            </a:endParaRPr>
          </a:p>
          <a:p>
            <a:pPr marL="343080" indent="-342360">
              <a:lnSpc>
                <a:spcPct val="110000"/>
              </a:lnSpc>
              <a:buClr>
                <a:srgbClr val="000000"/>
              </a:buClr>
              <a:buFont typeface="Arial"/>
              <a:buChar char="•"/>
            </a:pPr>
            <a:r>
              <a:rPr b="0" lang="en-US" sz="2400" spc="-1" strike="noStrike">
                <a:solidFill>
                  <a:srgbClr val="000000"/>
                </a:solidFill>
                <a:latin typeface="Calibri"/>
              </a:rPr>
              <a:t>Interpretability and usability</a:t>
            </a:r>
            <a:endParaRPr b="0" lang="en-US" sz="2400" spc="-1" strike="noStrike">
              <a:latin typeface="Arial"/>
            </a:endParaRPr>
          </a:p>
        </p:txBody>
      </p:sp>
      <p:sp>
        <p:nvSpPr>
          <p:cNvPr id="334"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5BA92EA1-976E-46B7-B0C4-5D4383792AE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4" name="Picture 2" descr=""/>
          <p:cNvPicPr/>
          <p:nvPr/>
        </p:nvPicPr>
        <p:blipFill>
          <a:blip r:embed="rId1"/>
          <a:stretch/>
        </p:blipFill>
        <p:spPr>
          <a:xfrm>
            <a:off x="5257800" y="0"/>
            <a:ext cx="1180440" cy="1332720"/>
          </a:xfrm>
          <a:prstGeom prst="rect">
            <a:avLst/>
          </a:prstGeom>
          <a:ln>
            <a:noFill/>
          </a:ln>
        </p:spPr>
      </p:pic>
      <p:pic>
        <p:nvPicPr>
          <p:cNvPr id="1275" name="Picture 3" descr=""/>
          <p:cNvPicPr/>
          <p:nvPr/>
        </p:nvPicPr>
        <p:blipFill>
          <a:blip r:embed="rId2"/>
          <a:stretch/>
        </p:blipFill>
        <p:spPr>
          <a:xfrm>
            <a:off x="228600" y="76320"/>
            <a:ext cx="3423960" cy="2056680"/>
          </a:xfrm>
          <a:prstGeom prst="rect">
            <a:avLst/>
          </a:prstGeom>
          <a:ln>
            <a:noFill/>
          </a:ln>
        </p:spPr>
      </p:pic>
      <p:pic>
        <p:nvPicPr>
          <p:cNvPr id="1276" name="Picture 4" descr=""/>
          <p:cNvPicPr/>
          <p:nvPr/>
        </p:nvPicPr>
        <p:blipFill>
          <a:blip r:embed="rId3"/>
          <a:stretch/>
        </p:blipFill>
        <p:spPr>
          <a:xfrm>
            <a:off x="533520" y="2590920"/>
            <a:ext cx="4609440" cy="1723320"/>
          </a:xfrm>
          <a:prstGeom prst="rect">
            <a:avLst/>
          </a:prstGeom>
          <a:ln>
            <a:noFill/>
          </a:ln>
        </p:spPr>
      </p:pic>
      <p:pic>
        <p:nvPicPr>
          <p:cNvPr id="1277" name="Picture 5" descr=""/>
          <p:cNvPicPr/>
          <p:nvPr/>
        </p:nvPicPr>
        <p:blipFill>
          <a:blip r:embed="rId4"/>
          <a:stretch/>
        </p:blipFill>
        <p:spPr>
          <a:xfrm>
            <a:off x="4876920" y="3452760"/>
            <a:ext cx="4142520" cy="1361520"/>
          </a:xfrm>
          <a:prstGeom prst="rect">
            <a:avLst/>
          </a:prstGeom>
          <a:ln>
            <a:noFill/>
          </a:ln>
        </p:spPr>
      </p:pic>
      <p:sp>
        <p:nvSpPr>
          <p:cNvPr id="1278" name="CustomShape 1"/>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63859D1F-0796-47AB-879C-EDDA8BC9F0F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9" dur="indefinite" restart="never" nodeType="tmRoot">
          <p:childTnLst>
            <p:seq>
              <p:cTn id="300"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9" name="Picture 2" descr=""/>
          <p:cNvPicPr/>
          <p:nvPr/>
        </p:nvPicPr>
        <p:blipFill>
          <a:blip r:embed="rId1"/>
          <a:stretch/>
        </p:blipFill>
        <p:spPr>
          <a:xfrm>
            <a:off x="7267680" y="1572120"/>
            <a:ext cx="1875600" cy="1932840"/>
          </a:xfrm>
          <a:prstGeom prst="rect">
            <a:avLst/>
          </a:prstGeom>
          <a:ln>
            <a:noFill/>
          </a:ln>
        </p:spPr>
      </p:pic>
      <p:graphicFrame>
        <p:nvGraphicFramePr>
          <p:cNvPr id="1280" name="Table 1"/>
          <p:cNvGraphicFramePr/>
          <p:nvPr/>
        </p:nvGraphicFramePr>
        <p:xfrm>
          <a:off x="609480" y="2168280"/>
          <a:ext cx="6095160" cy="1564920"/>
        </p:xfrm>
        <a:graphic>
          <a:graphicData uri="http://schemas.openxmlformats.org/drawingml/2006/table">
            <a:tbl>
              <a:tblPr/>
              <a:tblGrid>
                <a:gridCol w="3047760"/>
                <a:gridCol w="3047760"/>
              </a:tblGrid>
              <a:tr h="78264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Calibri"/>
                        </a:rPr>
                        <a:t>p1p2p3p4p5p6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82640">
                <a:tc>
                  <a:txBody>
                    <a:bodyPr/>
                    <a:p>
                      <a:pPr>
                        <a:lnSpc>
                          <a:spcPct val="100000"/>
                        </a:lnSpc>
                      </a:pPr>
                      <a:r>
                        <a:rPr b="0" lang="en-US" sz="1800" spc="-1" strike="noStrike">
                          <a:solidFill>
                            <a:srgbClr val="000000"/>
                          </a:solidFill>
                          <a:latin typeface="Calibri"/>
                        </a:rPr>
                        <a:t>P1 p2p3p4p5p6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281"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ED3F9636-3CFD-44A2-933B-D8DFB23B87FB}"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01" dur="indefinite" restart="never" nodeType="tmRoot">
          <p:childTnLst>
            <p:seq>
              <p:cTn id="302"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CustomShape 1"/>
          <p:cNvSpPr/>
          <p:nvPr/>
        </p:nvSpPr>
        <p:spPr>
          <a:xfrm>
            <a:off x="723960" y="242640"/>
            <a:ext cx="7886160" cy="4770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Hierarchical Clustering: Comparison</a:t>
            </a:r>
            <a:endParaRPr b="0" lang="en-US" sz="3200" spc="-1" strike="noStrike">
              <a:latin typeface="Arial"/>
            </a:endParaRPr>
          </a:p>
        </p:txBody>
      </p:sp>
      <p:sp>
        <p:nvSpPr>
          <p:cNvPr id="1283" name="CustomShape 2"/>
          <p:cNvSpPr/>
          <p:nvPr/>
        </p:nvSpPr>
        <p:spPr>
          <a:xfrm>
            <a:off x="4114800" y="5105520"/>
            <a:ext cx="1675800" cy="57600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Group Average</a:t>
            </a:r>
            <a:endParaRPr b="0" lang="en-US" sz="1600" spc="-1" strike="noStrike">
              <a:latin typeface="Arial"/>
            </a:endParaRPr>
          </a:p>
        </p:txBody>
      </p:sp>
      <p:grpSp>
        <p:nvGrpSpPr>
          <p:cNvPr id="1284" name="Group 3"/>
          <p:cNvGrpSpPr/>
          <p:nvPr/>
        </p:nvGrpSpPr>
        <p:grpSpPr>
          <a:xfrm>
            <a:off x="6270480" y="4356000"/>
            <a:ext cx="1858680" cy="1693440"/>
            <a:chOff x="6270480" y="4356000"/>
            <a:chExt cx="1858680" cy="1693440"/>
          </a:xfrm>
        </p:grpSpPr>
        <p:sp>
          <p:nvSpPr>
            <p:cNvPr id="1285" name="CustomShape 4"/>
            <p:cNvSpPr/>
            <p:nvPr/>
          </p:nvSpPr>
          <p:spPr>
            <a:xfrm>
              <a:off x="6845400" y="5017680"/>
              <a:ext cx="82080" cy="84240"/>
            </a:xfrm>
            <a:custGeom>
              <a:avLst/>
              <a:gdLst/>
              <a:ahLst/>
              <a:rect l="l" t="t"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240">
              <a:solidFill>
                <a:srgbClr val="000000"/>
              </a:solidFill>
              <a:round/>
            </a:ln>
          </p:spPr>
          <p:style>
            <a:lnRef idx="0"/>
            <a:fillRef idx="0"/>
            <a:effectRef idx="0"/>
            <a:fontRef idx="minor"/>
          </p:style>
        </p:sp>
        <p:sp>
          <p:nvSpPr>
            <p:cNvPr id="1286" name="CustomShape 5"/>
            <p:cNvSpPr/>
            <p:nvPr/>
          </p:nvSpPr>
          <p:spPr>
            <a:xfrm>
              <a:off x="7632360" y="4405320"/>
              <a:ext cx="84240" cy="84240"/>
            </a:xfrm>
            <a:custGeom>
              <a:avLst/>
              <a:gdLst/>
              <a:ahLst/>
              <a:rect l="l" t="t"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240">
              <a:solidFill>
                <a:srgbClr val="000000"/>
              </a:solidFill>
              <a:round/>
            </a:ln>
          </p:spPr>
          <p:style>
            <a:lnRef idx="0"/>
            <a:fillRef idx="0"/>
            <a:effectRef idx="0"/>
            <a:fontRef idx="minor"/>
          </p:style>
        </p:sp>
        <p:sp>
          <p:nvSpPr>
            <p:cNvPr id="1287" name="CustomShape 6"/>
            <p:cNvSpPr/>
            <p:nvPr/>
          </p:nvSpPr>
          <p:spPr>
            <a:xfrm>
              <a:off x="7058880" y="5853240"/>
              <a:ext cx="84240" cy="84240"/>
            </a:xfrm>
            <a:custGeom>
              <a:avLst/>
              <a:gdLst/>
              <a:ahLst/>
              <a:rect l="l" t="t"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240">
              <a:solidFill>
                <a:srgbClr val="000000"/>
              </a:solidFill>
              <a:round/>
            </a:ln>
          </p:spPr>
          <p:style>
            <a:lnRef idx="0"/>
            <a:fillRef idx="0"/>
            <a:effectRef idx="0"/>
            <a:fontRef idx="minor"/>
          </p:style>
        </p:sp>
        <p:sp>
          <p:nvSpPr>
            <p:cNvPr id="1288" name="CustomShape 7"/>
            <p:cNvSpPr/>
            <p:nvPr/>
          </p:nvSpPr>
          <p:spPr>
            <a:xfrm>
              <a:off x="6270480" y="4896360"/>
              <a:ext cx="84240" cy="84240"/>
            </a:xfrm>
            <a:custGeom>
              <a:avLst/>
              <a:gdLst/>
              <a:ahLst/>
              <a:rect l="l" t="t"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240">
              <a:solidFill>
                <a:srgbClr val="000000"/>
              </a:solidFill>
              <a:round/>
            </a:ln>
          </p:spPr>
          <p:style>
            <a:lnRef idx="0"/>
            <a:fillRef idx="0"/>
            <a:effectRef idx="0"/>
            <a:fontRef idx="minor"/>
          </p:style>
        </p:sp>
        <p:sp>
          <p:nvSpPr>
            <p:cNvPr id="1289" name="CustomShape 8"/>
            <p:cNvSpPr/>
            <p:nvPr/>
          </p:nvSpPr>
          <p:spPr>
            <a:xfrm>
              <a:off x="7398000" y="5312880"/>
              <a:ext cx="84240" cy="82080"/>
            </a:xfrm>
            <a:custGeom>
              <a:avLst/>
              <a:gdLst/>
              <a:ahLst/>
              <a:rect l="l" t="t"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240">
              <a:solidFill>
                <a:srgbClr val="000000"/>
              </a:solidFill>
              <a:round/>
            </a:ln>
          </p:spPr>
          <p:style>
            <a:lnRef idx="0"/>
            <a:fillRef idx="0"/>
            <a:effectRef idx="0"/>
            <a:fontRef idx="minor"/>
          </p:style>
        </p:sp>
        <p:sp>
          <p:nvSpPr>
            <p:cNvPr id="1290" name="CustomShape 9"/>
            <p:cNvSpPr/>
            <p:nvPr/>
          </p:nvSpPr>
          <p:spPr>
            <a:xfrm>
              <a:off x="7861680" y="5368320"/>
              <a:ext cx="84240" cy="84240"/>
            </a:xfrm>
            <a:custGeom>
              <a:avLst/>
              <a:gdLst/>
              <a:ahLst/>
              <a:rect l="l" t="t"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240">
              <a:solidFill>
                <a:srgbClr val="000000"/>
              </a:solidFill>
              <a:round/>
            </a:ln>
          </p:spPr>
          <p:style>
            <a:lnRef idx="0"/>
            <a:fillRef idx="0"/>
            <a:effectRef idx="0"/>
            <a:fontRef idx="minor"/>
          </p:style>
        </p:sp>
        <p:sp>
          <p:nvSpPr>
            <p:cNvPr id="1291" name="CustomShape 10"/>
            <p:cNvSpPr/>
            <p:nvPr/>
          </p:nvSpPr>
          <p:spPr>
            <a:xfrm>
              <a:off x="7735680" y="435600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1</a:t>
              </a:r>
              <a:endParaRPr b="0" lang="en-US" sz="1600" spc="-1" strike="noStrike">
                <a:latin typeface="Arial"/>
              </a:endParaRPr>
            </a:p>
          </p:txBody>
        </p:sp>
        <p:sp>
          <p:nvSpPr>
            <p:cNvPr id="1292" name="CustomShape 11"/>
            <p:cNvSpPr/>
            <p:nvPr/>
          </p:nvSpPr>
          <p:spPr>
            <a:xfrm>
              <a:off x="6954840" y="496224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2</a:t>
              </a:r>
              <a:endParaRPr b="0" lang="en-US" sz="1600" spc="-1" strike="noStrike">
                <a:latin typeface="Arial"/>
              </a:endParaRPr>
            </a:p>
          </p:txBody>
        </p:sp>
        <p:sp>
          <p:nvSpPr>
            <p:cNvPr id="1293" name="CustomShape 12"/>
            <p:cNvSpPr/>
            <p:nvPr/>
          </p:nvSpPr>
          <p:spPr>
            <a:xfrm>
              <a:off x="7551360" y="526572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3</a:t>
              </a:r>
              <a:endParaRPr b="0" lang="en-US" sz="1600" spc="-1" strike="noStrike">
                <a:latin typeface="Arial"/>
              </a:endParaRPr>
            </a:p>
          </p:txBody>
        </p:sp>
        <p:sp>
          <p:nvSpPr>
            <p:cNvPr id="1294" name="CustomShape 13"/>
            <p:cNvSpPr/>
            <p:nvPr/>
          </p:nvSpPr>
          <p:spPr>
            <a:xfrm>
              <a:off x="7180920" y="580608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4</a:t>
              </a:r>
              <a:endParaRPr b="0" lang="en-US" sz="1600" spc="-1" strike="noStrike">
                <a:latin typeface="Arial"/>
              </a:endParaRPr>
            </a:p>
          </p:txBody>
        </p:sp>
        <p:sp>
          <p:nvSpPr>
            <p:cNvPr id="1295" name="CustomShape 14"/>
            <p:cNvSpPr/>
            <p:nvPr/>
          </p:nvSpPr>
          <p:spPr>
            <a:xfrm>
              <a:off x="6396840" y="484488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5</a:t>
              </a:r>
              <a:endParaRPr b="0" lang="en-US" sz="1600" spc="-1" strike="noStrike">
                <a:latin typeface="Arial"/>
              </a:endParaRPr>
            </a:p>
          </p:txBody>
        </p:sp>
        <p:sp>
          <p:nvSpPr>
            <p:cNvPr id="1296" name="CustomShape 15"/>
            <p:cNvSpPr/>
            <p:nvPr/>
          </p:nvSpPr>
          <p:spPr>
            <a:xfrm>
              <a:off x="8027640" y="531936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6</a:t>
              </a:r>
              <a:endParaRPr b="0" lang="en-US" sz="1600" spc="-1" strike="noStrike">
                <a:latin typeface="Arial"/>
              </a:endParaRPr>
            </a:p>
          </p:txBody>
        </p:sp>
      </p:grpSp>
      <p:grpSp>
        <p:nvGrpSpPr>
          <p:cNvPr id="1297" name="Group 16"/>
          <p:cNvGrpSpPr/>
          <p:nvPr/>
        </p:nvGrpSpPr>
        <p:grpSpPr>
          <a:xfrm>
            <a:off x="7324560" y="5203800"/>
            <a:ext cx="856440" cy="590760"/>
            <a:chOff x="7324560" y="5203800"/>
            <a:chExt cx="856440" cy="590760"/>
          </a:xfrm>
        </p:grpSpPr>
        <p:sp>
          <p:nvSpPr>
            <p:cNvPr id="1298" name="CustomShape 17"/>
            <p:cNvSpPr/>
            <p:nvPr/>
          </p:nvSpPr>
          <p:spPr>
            <a:xfrm>
              <a:off x="7324560" y="5203800"/>
              <a:ext cx="856440" cy="358200"/>
            </a:xfrm>
            <a:custGeom>
              <a:avLst/>
              <a:gdLst/>
              <a:ahLst/>
              <a:rect l="l" t="t"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240">
              <a:solidFill>
                <a:srgbClr val="000000"/>
              </a:solidFill>
              <a:round/>
            </a:ln>
          </p:spPr>
          <p:style>
            <a:lnRef idx="0"/>
            <a:fillRef idx="0"/>
            <a:effectRef idx="0"/>
            <a:fontRef idx="minor"/>
          </p:style>
        </p:sp>
        <p:sp>
          <p:nvSpPr>
            <p:cNvPr id="1299" name="CustomShape 18"/>
            <p:cNvSpPr/>
            <p:nvPr/>
          </p:nvSpPr>
          <p:spPr>
            <a:xfrm>
              <a:off x="7671960" y="555120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1</a:t>
              </a:r>
              <a:endParaRPr b="0" lang="en-US" sz="1600" spc="-1" strike="noStrike">
                <a:latin typeface="Arial"/>
              </a:endParaRPr>
            </a:p>
          </p:txBody>
        </p:sp>
      </p:grpSp>
      <p:grpSp>
        <p:nvGrpSpPr>
          <p:cNvPr id="1300" name="Group 19"/>
          <p:cNvGrpSpPr/>
          <p:nvPr/>
        </p:nvGrpSpPr>
        <p:grpSpPr>
          <a:xfrm>
            <a:off x="6211800" y="4616280"/>
            <a:ext cx="872280" cy="648720"/>
            <a:chOff x="6211800" y="4616280"/>
            <a:chExt cx="872280" cy="648720"/>
          </a:xfrm>
        </p:grpSpPr>
        <p:sp>
          <p:nvSpPr>
            <p:cNvPr id="1301" name="CustomShape 20"/>
            <p:cNvSpPr/>
            <p:nvPr/>
          </p:nvSpPr>
          <p:spPr>
            <a:xfrm>
              <a:off x="6211800" y="4784760"/>
              <a:ext cx="872280" cy="480240"/>
            </a:xfrm>
            <a:custGeom>
              <a:avLst/>
              <a:gdLst/>
              <a:ahLst/>
              <a:rect l="l" t="t"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240">
              <a:solidFill>
                <a:srgbClr val="000000"/>
              </a:solidFill>
              <a:round/>
            </a:ln>
          </p:spPr>
          <p:style>
            <a:lnRef idx="0"/>
            <a:fillRef idx="0"/>
            <a:effectRef idx="0"/>
            <a:fontRef idx="minor"/>
          </p:style>
        </p:sp>
        <p:sp>
          <p:nvSpPr>
            <p:cNvPr id="1302" name="CustomShape 21"/>
            <p:cNvSpPr/>
            <p:nvPr/>
          </p:nvSpPr>
          <p:spPr>
            <a:xfrm>
              <a:off x="6717600" y="46162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2</a:t>
              </a:r>
              <a:endParaRPr b="0" lang="en-US" sz="1600" spc="-1" strike="noStrike">
                <a:latin typeface="Arial"/>
              </a:endParaRPr>
            </a:p>
          </p:txBody>
        </p:sp>
      </p:grpSp>
      <p:grpSp>
        <p:nvGrpSpPr>
          <p:cNvPr id="1303" name="Group 22"/>
          <p:cNvGrpSpPr/>
          <p:nvPr/>
        </p:nvGrpSpPr>
        <p:grpSpPr>
          <a:xfrm>
            <a:off x="6004080" y="4114800"/>
            <a:ext cx="2412360" cy="2280600"/>
            <a:chOff x="6004080" y="4114800"/>
            <a:chExt cx="2412360" cy="2280600"/>
          </a:xfrm>
        </p:grpSpPr>
        <p:sp>
          <p:nvSpPr>
            <p:cNvPr id="1304" name="CustomShape 23"/>
            <p:cNvSpPr/>
            <p:nvPr/>
          </p:nvSpPr>
          <p:spPr>
            <a:xfrm>
              <a:off x="6319080" y="424656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5</a:t>
              </a:r>
              <a:endParaRPr b="0" lang="en-US" sz="1600" spc="-1" strike="noStrike">
                <a:latin typeface="Arial"/>
              </a:endParaRPr>
            </a:p>
          </p:txBody>
        </p:sp>
        <p:sp>
          <p:nvSpPr>
            <p:cNvPr id="1305" name="CustomShape 24"/>
            <p:cNvSpPr/>
            <p:nvPr/>
          </p:nvSpPr>
          <p:spPr>
            <a:xfrm>
              <a:off x="6004080" y="4114800"/>
              <a:ext cx="2412360" cy="2280600"/>
            </a:xfrm>
            <a:custGeom>
              <a:avLst/>
              <a:gdLst/>
              <a:ahLst/>
              <a:rect l="l" t="t"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240">
              <a:solidFill>
                <a:srgbClr val="000000"/>
              </a:solidFill>
              <a:round/>
            </a:ln>
          </p:spPr>
          <p:style>
            <a:lnRef idx="0"/>
            <a:fillRef idx="0"/>
            <a:effectRef idx="0"/>
            <a:fontRef idx="minor"/>
          </p:style>
        </p:sp>
      </p:grpSp>
      <p:grpSp>
        <p:nvGrpSpPr>
          <p:cNvPr id="1306" name="Group 25"/>
          <p:cNvGrpSpPr/>
          <p:nvPr/>
        </p:nvGrpSpPr>
        <p:grpSpPr>
          <a:xfrm>
            <a:off x="7012080" y="5089680"/>
            <a:ext cx="1186560" cy="1140480"/>
            <a:chOff x="7012080" y="5089680"/>
            <a:chExt cx="1186560" cy="1140480"/>
          </a:xfrm>
        </p:grpSpPr>
        <p:sp>
          <p:nvSpPr>
            <p:cNvPr id="1307" name="CustomShape 26"/>
            <p:cNvSpPr/>
            <p:nvPr/>
          </p:nvSpPr>
          <p:spPr>
            <a:xfrm>
              <a:off x="7473600" y="598680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3</a:t>
              </a:r>
              <a:endParaRPr b="0" lang="en-US" sz="1600" spc="-1" strike="noStrike">
                <a:latin typeface="Arial"/>
              </a:endParaRPr>
            </a:p>
          </p:txBody>
        </p:sp>
        <p:sp>
          <p:nvSpPr>
            <p:cNvPr id="1308" name="CustomShape 27"/>
            <p:cNvSpPr/>
            <p:nvPr/>
          </p:nvSpPr>
          <p:spPr>
            <a:xfrm>
              <a:off x="7012080" y="5089680"/>
              <a:ext cx="1186560" cy="951120"/>
            </a:xfrm>
            <a:custGeom>
              <a:avLst/>
              <a:gdLst/>
              <a:ahLst/>
              <a:rect l="l" t="t"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240">
              <a:solidFill>
                <a:srgbClr val="000000"/>
              </a:solidFill>
              <a:round/>
            </a:ln>
          </p:spPr>
          <p:style>
            <a:lnRef idx="0"/>
            <a:fillRef idx="0"/>
            <a:effectRef idx="0"/>
            <a:fontRef idx="minor"/>
          </p:style>
        </p:sp>
      </p:grpSp>
      <p:grpSp>
        <p:nvGrpSpPr>
          <p:cNvPr id="1309" name="Group 28"/>
          <p:cNvGrpSpPr/>
          <p:nvPr/>
        </p:nvGrpSpPr>
        <p:grpSpPr>
          <a:xfrm>
            <a:off x="6986520" y="4313160"/>
            <a:ext cx="1274040" cy="2040840"/>
            <a:chOff x="6986520" y="4313160"/>
            <a:chExt cx="1274040" cy="2040840"/>
          </a:xfrm>
        </p:grpSpPr>
        <p:sp>
          <p:nvSpPr>
            <p:cNvPr id="1310" name="CustomShape 29"/>
            <p:cNvSpPr/>
            <p:nvPr/>
          </p:nvSpPr>
          <p:spPr>
            <a:xfrm>
              <a:off x="7407000" y="431316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4</a:t>
              </a:r>
              <a:endParaRPr b="0" lang="en-US" sz="1600" spc="-1" strike="noStrike">
                <a:latin typeface="Arial"/>
              </a:endParaRPr>
            </a:p>
          </p:txBody>
        </p:sp>
        <p:sp>
          <p:nvSpPr>
            <p:cNvPr id="1311" name="CustomShape 30"/>
            <p:cNvSpPr/>
            <p:nvPr/>
          </p:nvSpPr>
          <p:spPr>
            <a:xfrm>
              <a:off x="6986520" y="4348800"/>
              <a:ext cx="1274040" cy="2005200"/>
            </a:xfrm>
            <a:custGeom>
              <a:avLst/>
              <a:gdLst/>
              <a:ahLst/>
              <a:rect l="l" t="t"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240">
              <a:solidFill>
                <a:srgbClr val="000000"/>
              </a:solidFill>
              <a:round/>
            </a:ln>
          </p:spPr>
          <p:style>
            <a:lnRef idx="0"/>
            <a:fillRef idx="0"/>
            <a:effectRef idx="0"/>
            <a:fontRef idx="minor"/>
          </p:style>
        </p:sp>
      </p:grpSp>
      <p:sp>
        <p:nvSpPr>
          <p:cNvPr id="1312" name="CustomShape 31"/>
          <p:cNvSpPr/>
          <p:nvPr/>
        </p:nvSpPr>
        <p:spPr>
          <a:xfrm>
            <a:off x="3387600" y="2357280"/>
            <a:ext cx="167580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MIN</a:t>
            </a:r>
            <a:endParaRPr b="0" lang="en-US" sz="1600" spc="-1" strike="noStrike">
              <a:latin typeface="Arial"/>
            </a:endParaRPr>
          </a:p>
        </p:txBody>
      </p:sp>
      <p:sp>
        <p:nvSpPr>
          <p:cNvPr id="1313" name="CustomShape 32"/>
          <p:cNvSpPr/>
          <p:nvPr/>
        </p:nvSpPr>
        <p:spPr>
          <a:xfrm>
            <a:off x="5292720" y="2357280"/>
            <a:ext cx="1751760" cy="33336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en-US" sz="1600" spc="-1" strike="noStrike">
                <a:solidFill>
                  <a:srgbClr val="000000"/>
                </a:solidFill>
                <a:latin typeface="Calibri"/>
                <a:ea typeface="DejaVu Sans"/>
              </a:rPr>
              <a:t>MAX</a:t>
            </a:r>
            <a:endParaRPr b="0" lang="en-US" sz="1600" spc="-1" strike="noStrike">
              <a:latin typeface="Arial"/>
            </a:endParaRPr>
          </a:p>
        </p:txBody>
      </p:sp>
      <p:grpSp>
        <p:nvGrpSpPr>
          <p:cNvPr id="1314" name="Group 33"/>
          <p:cNvGrpSpPr/>
          <p:nvPr/>
        </p:nvGrpSpPr>
        <p:grpSpPr>
          <a:xfrm>
            <a:off x="6157800" y="1676520"/>
            <a:ext cx="1979280" cy="1795680"/>
            <a:chOff x="6157800" y="1676520"/>
            <a:chExt cx="1979280" cy="1795680"/>
          </a:xfrm>
        </p:grpSpPr>
        <p:sp>
          <p:nvSpPr>
            <p:cNvPr id="1315" name="CustomShape 34"/>
            <p:cNvSpPr/>
            <p:nvPr/>
          </p:nvSpPr>
          <p:spPr>
            <a:xfrm>
              <a:off x="6773040" y="2385000"/>
              <a:ext cx="90000" cy="89640"/>
            </a:xfrm>
            <a:custGeom>
              <a:avLst/>
              <a:gdLst/>
              <a:ahLst/>
              <a:rect l="l" t="t" r="r" b="b"/>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240">
              <a:solidFill>
                <a:srgbClr val="000000"/>
              </a:solidFill>
              <a:round/>
            </a:ln>
          </p:spPr>
          <p:style>
            <a:lnRef idx="0"/>
            <a:fillRef idx="0"/>
            <a:effectRef idx="0"/>
            <a:fontRef idx="minor"/>
          </p:style>
        </p:sp>
        <p:sp>
          <p:nvSpPr>
            <p:cNvPr id="1316" name="CustomShape 35"/>
            <p:cNvSpPr/>
            <p:nvPr/>
          </p:nvSpPr>
          <p:spPr>
            <a:xfrm>
              <a:off x="7614000" y="1729440"/>
              <a:ext cx="90000" cy="89640"/>
            </a:xfrm>
            <a:custGeom>
              <a:avLst/>
              <a:gdLst/>
              <a:ahLst/>
              <a:rect l="l" t="t" r="r" b="b"/>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240">
              <a:solidFill>
                <a:srgbClr val="000000"/>
              </a:solidFill>
              <a:round/>
            </a:ln>
          </p:spPr>
          <p:style>
            <a:lnRef idx="0"/>
            <a:fillRef idx="0"/>
            <a:effectRef idx="0"/>
            <a:fontRef idx="minor"/>
          </p:style>
        </p:sp>
        <p:sp>
          <p:nvSpPr>
            <p:cNvPr id="1317" name="CustomShape 36"/>
            <p:cNvSpPr/>
            <p:nvPr/>
          </p:nvSpPr>
          <p:spPr>
            <a:xfrm>
              <a:off x="7000920" y="3276720"/>
              <a:ext cx="90000" cy="89640"/>
            </a:xfrm>
            <a:custGeom>
              <a:avLst/>
              <a:gdLst/>
              <a:ahLst/>
              <a:rect l="l" t="t" r="r" b="b"/>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240">
              <a:solidFill>
                <a:srgbClr val="000000"/>
              </a:solidFill>
              <a:round/>
            </a:ln>
          </p:spPr>
          <p:style>
            <a:lnRef idx="0"/>
            <a:fillRef idx="0"/>
            <a:effectRef idx="0"/>
            <a:fontRef idx="minor"/>
          </p:style>
        </p:sp>
        <p:sp>
          <p:nvSpPr>
            <p:cNvPr id="1318" name="CustomShape 37"/>
            <p:cNvSpPr/>
            <p:nvPr/>
          </p:nvSpPr>
          <p:spPr>
            <a:xfrm>
              <a:off x="6157800" y="2255040"/>
              <a:ext cx="90000" cy="89640"/>
            </a:xfrm>
            <a:custGeom>
              <a:avLst/>
              <a:gdLst/>
              <a:ahLst/>
              <a:rect l="l" t="t" r="r" b="b"/>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240">
              <a:solidFill>
                <a:srgbClr val="000000"/>
              </a:solidFill>
              <a:round/>
            </a:ln>
          </p:spPr>
          <p:style>
            <a:lnRef idx="0"/>
            <a:fillRef idx="0"/>
            <a:effectRef idx="0"/>
            <a:fontRef idx="minor"/>
          </p:style>
        </p:sp>
        <p:sp>
          <p:nvSpPr>
            <p:cNvPr id="1319" name="CustomShape 38"/>
            <p:cNvSpPr/>
            <p:nvPr/>
          </p:nvSpPr>
          <p:spPr>
            <a:xfrm>
              <a:off x="7366320" y="2698200"/>
              <a:ext cx="90000" cy="89640"/>
            </a:xfrm>
            <a:custGeom>
              <a:avLst/>
              <a:gdLst/>
              <a:ahLst/>
              <a:rect l="l" t="t" r="r" b="b"/>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240">
              <a:solidFill>
                <a:srgbClr val="000000"/>
              </a:solidFill>
              <a:round/>
            </a:ln>
          </p:spPr>
          <p:style>
            <a:lnRef idx="0"/>
            <a:fillRef idx="0"/>
            <a:effectRef idx="0"/>
            <a:fontRef idx="minor"/>
          </p:style>
        </p:sp>
        <p:sp>
          <p:nvSpPr>
            <p:cNvPr id="1320" name="CustomShape 39"/>
            <p:cNvSpPr/>
            <p:nvPr/>
          </p:nvSpPr>
          <p:spPr>
            <a:xfrm>
              <a:off x="7859520" y="2760840"/>
              <a:ext cx="90000" cy="89640"/>
            </a:xfrm>
            <a:custGeom>
              <a:avLst/>
              <a:gdLst/>
              <a:ahLst/>
              <a:rect l="l" t="t" r="r" b="b"/>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240">
              <a:solidFill>
                <a:srgbClr val="000000"/>
              </a:solidFill>
              <a:round/>
            </a:ln>
          </p:spPr>
          <p:style>
            <a:lnRef idx="0"/>
            <a:fillRef idx="0"/>
            <a:effectRef idx="0"/>
            <a:fontRef idx="minor"/>
          </p:style>
        </p:sp>
        <p:sp>
          <p:nvSpPr>
            <p:cNvPr id="1321" name="CustomShape 40"/>
            <p:cNvSpPr/>
            <p:nvPr/>
          </p:nvSpPr>
          <p:spPr>
            <a:xfrm>
              <a:off x="7725600" y="167652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1</a:t>
              </a:r>
              <a:endParaRPr b="0" lang="en-US" sz="1600" spc="-1" strike="noStrike">
                <a:latin typeface="Arial"/>
              </a:endParaRPr>
            </a:p>
          </p:txBody>
        </p:sp>
        <p:sp>
          <p:nvSpPr>
            <p:cNvPr id="1322" name="CustomShape 41"/>
            <p:cNvSpPr/>
            <p:nvPr/>
          </p:nvSpPr>
          <p:spPr>
            <a:xfrm>
              <a:off x="6892560" y="232560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2</a:t>
              </a:r>
              <a:endParaRPr b="0" lang="en-US" sz="1600" spc="-1" strike="noStrike">
                <a:latin typeface="Arial"/>
              </a:endParaRPr>
            </a:p>
          </p:txBody>
        </p:sp>
        <p:sp>
          <p:nvSpPr>
            <p:cNvPr id="1323" name="CustomShape 42"/>
            <p:cNvSpPr/>
            <p:nvPr/>
          </p:nvSpPr>
          <p:spPr>
            <a:xfrm>
              <a:off x="7527600" y="265140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3</a:t>
              </a:r>
              <a:endParaRPr b="0" lang="en-US" sz="1600" spc="-1" strike="noStrike">
                <a:latin typeface="Arial"/>
              </a:endParaRPr>
            </a:p>
          </p:txBody>
        </p:sp>
        <p:sp>
          <p:nvSpPr>
            <p:cNvPr id="1324" name="CustomShape 43"/>
            <p:cNvSpPr/>
            <p:nvPr/>
          </p:nvSpPr>
          <p:spPr>
            <a:xfrm>
              <a:off x="7131960" y="322884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4</a:t>
              </a:r>
              <a:endParaRPr b="0" lang="en-US" sz="1600" spc="-1" strike="noStrike">
                <a:latin typeface="Arial"/>
              </a:endParaRPr>
            </a:p>
          </p:txBody>
        </p:sp>
        <p:sp>
          <p:nvSpPr>
            <p:cNvPr id="1325" name="CustomShape 44"/>
            <p:cNvSpPr/>
            <p:nvPr/>
          </p:nvSpPr>
          <p:spPr>
            <a:xfrm>
              <a:off x="6297480" y="219996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5</a:t>
              </a:r>
              <a:endParaRPr b="0" lang="en-US" sz="1600" spc="-1" strike="noStrike">
                <a:latin typeface="Arial"/>
              </a:endParaRPr>
            </a:p>
          </p:txBody>
        </p:sp>
        <p:sp>
          <p:nvSpPr>
            <p:cNvPr id="1326" name="CustomShape 45"/>
            <p:cNvSpPr/>
            <p:nvPr/>
          </p:nvSpPr>
          <p:spPr>
            <a:xfrm>
              <a:off x="8035560" y="270864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6</a:t>
              </a:r>
              <a:endParaRPr b="0" lang="en-US" sz="1600" spc="-1" strike="noStrike">
                <a:latin typeface="Arial"/>
              </a:endParaRPr>
            </a:p>
          </p:txBody>
        </p:sp>
      </p:grpSp>
      <p:grpSp>
        <p:nvGrpSpPr>
          <p:cNvPr id="1327" name="Group 46"/>
          <p:cNvGrpSpPr/>
          <p:nvPr/>
        </p:nvGrpSpPr>
        <p:grpSpPr>
          <a:xfrm>
            <a:off x="7284960" y="2584440"/>
            <a:ext cx="918360" cy="616680"/>
            <a:chOff x="7284960" y="2584440"/>
            <a:chExt cx="918360" cy="616680"/>
          </a:xfrm>
        </p:grpSpPr>
        <p:sp>
          <p:nvSpPr>
            <p:cNvPr id="1328" name="CustomShape 47"/>
            <p:cNvSpPr/>
            <p:nvPr/>
          </p:nvSpPr>
          <p:spPr>
            <a:xfrm>
              <a:off x="7284960" y="2584440"/>
              <a:ext cx="918360" cy="383040"/>
            </a:xfrm>
            <a:custGeom>
              <a:avLst/>
              <a:gdLst/>
              <a:ahLst/>
              <a:rect l="l" t="t" r="r" b="b"/>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240">
              <a:solidFill>
                <a:srgbClr val="000000"/>
              </a:solidFill>
              <a:round/>
            </a:ln>
          </p:spPr>
          <p:style>
            <a:lnRef idx="0"/>
            <a:fillRef idx="0"/>
            <a:effectRef idx="0"/>
            <a:fontRef idx="minor"/>
          </p:style>
        </p:sp>
        <p:sp>
          <p:nvSpPr>
            <p:cNvPr id="1329" name="CustomShape 48"/>
            <p:cNvSpPr/>
            <p:nvPr/>
          </p:nvSpPr>
          <p:spPr>
            <a:xfrm>
              <a:off x="7657560" y="295776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1</a:t>
              </a:r>
              <a:endParaRPr b="0" lang="en-US" sz="1600" spc="-1" strike="noStrike">
                <a:latin typeface="Arial"/>
              </a:endParaRPr>
            </a:p>
          </p:txBody>
        </p:sp>
      </p:grpSp>
      <p:grpSp>
        <p:nvGrpSpPr>
          <p:cNvPr id="1330" name="Group 49"/>
          <p:cNvGrpSpPr/>
          <p:nvPr/>
        </p:nvGrpSpPr>
        <p:grpSpPr>
          <a:xfrm>
            <a:off x="6100920" y="1954080"/>
            <a:ext cx="1036080" cy="583560"/>
            <a:chOff x="6100920" y="1954080"/>
            <a:chExt cx="1036080" cy="583560"/>
          </a:xfrm>
        </p:grpSpPr>
        <p:sp>
          <p:nvSpPr>
            <p:cNvPr id="1331" name="CustomShape 50"/>
            <p:cNvSpPr/>
            <p:nvPr/>
          </p:nvSpPr>
          <p:spPr>
            <a:xfrm>
              <a:off x="6100920" y="2138400"/>
              <a:ext cx="1036080" cy="399240"/>
            </a:xfrm>
            <a:custGeom>
              <a:avLst/>
              <a:gdLst/>
              <a:ahLst/>
              <a:rect l="l" t="t" r="r" b="b"/>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240">
              <a:solidFill>
                <a:srgbClr val="000000"/>
              </a:solidFill>
              <a:round/>
            </a:ln>
          </p:spPr>
          <p:style>
            <a:lnRef idx="0"/>
            <a:fillRef idx="0"/>
            <a:effectRef idx="0"/>
            <a:fontRef idx="minor"/>
          </p:style>
        </p:sp>
        <p:sp>
          <p:nvSpPr>
            <p:cNvPr id="1332" name="CustomShape 51"/>
            <p:cNvSpPr/>
            <p:nvPr/>
          </p:nvSpPr>
          <p:spPr>
            <a:xfrm>
              <a:off x="6640560" y="19540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2</a:t>
              </a:r>
              <a:endParaRPr b="0" lang="en-US" sz="1600" spc="-1" strike="noStrike">
                <a:latin typeface="Arial"/>
              </a:endParaRPr>
            </a:p>
          </p:txBody>
        </p:sp>
      </p:grpSp>
      <p:grpSp>
        <p:nvGrpSpPr>
          <p:cNvPr id="1333" name="Group 52"/>
          <p:cNvGrpSpPr/>
          <p:nvPr/>
        </p:nvGrpSpPr>
        <p:grpSpPr>
          <a:xfrm>
            <a:off x="5875200" y="1517760"/>
            <a:ext cx="2590920" cy="2286720"/>
            <a:chOff x="5875200" y="1517760"/>
            <a:chExt cx="2590920" cy="2286720"/>
          </a:xfrm>
        </p:grpSpPr>
        <p:sp>
          <p:nvSpPr>
            <p:cNvPr id="1334" name="CustomShape 53"/>
            <p:cNvSpPr/>
            <p:nvPr/>
          </p:nvSpPr>
          <p:spPr>
            <a:xfrm>
              <a:off x="8337240" y="19540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5</a:t>
              </a:r>
              <a:endParaRPr b="0" lang="en-US" sz="1600" spc="-1" strike="noStrike">
                <a:latin typeface="Arial"/>
              </a:endParaRPr>
            </a:p>
          </p:txBody>
        </p:sp>
        <p:sp>
          <p:nvSpPr>
            <p:cNvPr id="1335" name="CustomShape 54"/>
            <p:cNvSpPr/>
            <p:nvPr/>
          </p:nvSpPr>
          <p:spPr>
            <a:xfrm>
              <a:off x="5875200" y="1517760"/>
              <a:ext cx="2580120" cy="2286720"/>
            </a:xfrm>
            <a:custGeom>
              <a:avLst/>
              <a:gdLst/>
              <a:ahLst/>
              <a:rect l="l" t="t" r="r" b="b"/>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240">
              <a:solidFill>
                <a:srgbClr val="000000"/>
              </a:solidFill>
              <a:round/>
            </a:ln>
          </p:spPr>
          <p:style>
            <a:lnRef idx="0"/>
            <a:fillRef idx="0"/>
            <a:effectRef idx="0"/>
            <a:fontRef idx="minor"/>
          </p:style>
        </p:sp>
      </p:grpSp>
      <p:grpSp>
        <p:nvGrpSpPr>
          <p:cNvPr id="1336" name="Group 55"/>
          <p:cNvGrpSpPr/>
          <p:nvPr/>
        </p:nvGrpSpPr>
        <p:grpSpPr>
          <a:xfrm>
            <a:off x="6865200" y="2435400"/>
            <a:ext cx="1423800" cy="1083600"/>
            <a:chOff x="6865200" y="2435400"/>
            <a:chExt cx="1423800" cy="1083600"/>
          </a:xfrm>
        </p:grpSpPr>
        <p:sp>
          <p:nvSpPr>
            <p:cNvPr id="1337" name="CustomShape 56"/>
            <p:cNvSpPr/>
            <p:nvPr/>
          </p:nvSpPr>
          <p:spPr>
            <a:xfrm>
              <a:off x="6865200" y="284472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3</a:t>
              </a:r>
              <a:endParaRPr b="0" lang="en-US" sz="1600" spc="-1" strike="noStrike">
                <a:latin typeface="Arial"/>
              </a:endParaRPr>
            </a:p>
          </p:txBody>
        </p:sp>
        <p:sp>
          <p:nvSpPr>
            <p:cNvPr id="1338" name="CustomShape 57"/>
            <p:cNvSpPr/>
            <p:nvPr/>
          </p:nvSpPr>
          <p:spPr>
            <a:xfrm>
              <a:off x="6919560" y="2435400"/>
              <a:ext cx="1369440" cy="1083600"/>
            </a:xfrm>
            <a:custGeom>
              <a:avLst/>
              <a:gdLst/>
              <a:ahLst/>
              <a:rect l="l" t="t" r="r" b="b"/>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240">
              <a:solidFill>
                <a:srgbClr val="000000"/>
              </a:solidFill>
              <a:round/>
            </a:ln>
          </p:spPr>
          <p:style>
            <a:lnRef idx="0"/>
            <a:fillRef idx="0"/>
            <a:effectRef idx="0"/>
            <a:fontRef idx="minor"/>
          </p:style>
        </p:sp>
      </p:grpSp>
      <p:grpSp>
        <p:nvGrpSpPr>
          <p:cNvPr id="1339" name="Group 58"/>
          <p:cNvGrpSpPr/>
          <p:nvPr/>
        </p:nvGrpSpPr>
        <p:grpSpPr>
          <a:xfrm>
            <a:off x="6043680" y="1608120"/>
            <a:ext cx="1904400" cy="996120"/>
            <a:chOff x="6043680" y="1608120"/>
            <a:chExt cx="1904400" cy="996120"/>
          </a:xfrm>
        </p:grpSpPr>
        <p:sp>
          <p:nvSpPr>
            <p:cNvPr id="1340" name="CustomShape 59"/>
            <p:cNvSpPr/>
            <p:nvPr/>
          </p:nvSpPr>
          <p:spPr>
            <a:xfrm>
              <a:off x="6964200" y="161640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4</a:t>
              </a:r>
              <a:endParaRPr b="0" lang="en-US" sz="1600" spc="-1" strike="noStrike">
                <a:latin typeface="Arial"/>
              </a:endParaRPr>
            </a:p>
          </p:txBody>
        </p:sp>
        <p:sp>
          <p:nvSpPr>
            <p:cNvPr id="1341" name="CustomShape 60"/>
            <p:cNvSpPr/>
            <p:nvPr/>
          </p:nvSpPr>
          <p:spPr>
            <a:xfrm>
              <a:off x="6043680" y="1608120"/>
              <a:ext cx="1904400" cy="996120"/>
            </a:xfrm>
            <a:custGeom>
              <a:avLst/>
              <a:gdLst/>
              <a:ahLst/>
              <a:rect l="l" t="t" r="r" b="b"/>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240">
              <a:solidFill>
                <a:srgbClr val="000000"/>
              </a:solidFill>
              <a:round/>
            </a:ln>
          </p:spPr>
          <p:style>
            <a:lnRef idx="0"/>
            <a:fillRef idx="0"/>
            <a:effectRef idx="0"/>
            <a:fontRef idx="minor"/>
          </p:style>
        </p:sp>
      </p:grpSp>
      <p:grpSp>
        <p:nvGrpSpPr>
          <p:cNvPr id="1342" name="Group 61"/>
          <p:cNvGrpSpPr/>
          <p:nvPr/>
        </p:nvGrpSpPr>
        <p:grpSpPr>
          <a:xfrm>
            <a:off x="1009800" y="1585800"/>
            <a:ext cx="1990080" cy="1806120"/>
            <a:chOff x="1009800" y="1585800"/>
            <a:chExt cx="1990080" cy="1806120"/>
          </a:xfrm>
        </p:grpSpPr>
        <p:sp>
          <p:nvSpPr>
            <p:cNvPr id="1343" name="CustomShape 62"/>
            <p:cNvSpPr/>
            <p:nvPr/>
          </p:nvSpPr>
          <p:spPr>
            <a:xfrm>
              <a:off x="1627920" y="2299320"/>
              <a:ext cx="90720" cy="88920"/>
            </a:xfrm>
            <a:custGeom>
              <a:avLst/>
              <a:gdLst/>
              <a:ahLst/>
              <a:rect l="l" t="t" r="r" b="b"/>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240">
              <a:solidFill>
                <a:srgbClr val="000000"/>
              </a:solidFill>
              <a:round/>
            </a:ln>
          </p:spPr>
          <p:style>
            <a:lnRef idx="0"/>
            <a:fillRef idx="0"/>
            <a:effectRef idx="0"/>
            <a:fontRef idx="minor"/>
          </p:style>
        </p:sp>
        <p:sp>
          <p:nvSpPr>
            <p:cNvPr id="1344" name="CustomShape 63"/>
            <p:cNvSpPr/>
            <p:nvPr/>
          </p:nvSpPr>
          <p:spPr>
            <a:xfrm>
              <a:off x="2473560" y="1639440"/>
              <a:ext cx="90720" cy="87840"/>
            </a:xfrm>
            <a:custGeom>
              <a:avLst/>
              <a:gdLst/>
              <a:ahLst/>
              <a:rect l="l" t="t" r="r" b="b"/>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240">
              <a:solidFill>
                <a:srgbClr val="000000"/>
              </a:solidFill>
              <a:round/>
            </a:ln>
          </p:spPr>
          <p:style>
            <a:lnRef idx="0"/>
            <a:fillRef idx="0"/>
            <a:effectRef idx="0"/>
            <a:fontRef idx="minor"/>
          </p:style>
        </p:sp>
        <p:sp>
          <p:nvSpPr>
            <p:cNvPr id="1345" name="CustomShape 64"/>
            <p:cNvSpPr/>
            <p:nvPr/>
          </p:nvSpPr>
          <p:spPr>
            <a:xfrm>
              <a:off x="1857240" y="3197880"/>
              <a:ext cx="90720" cy="90000"/>
            </a:xfrm>
            <a:custGeom>
              <a:avLst/>
              <a:gdLst/>
              <a:ahLst/>
              <a:rect l="l" t="t" r="r" b="b"/>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240">
              <a:solidFill>
                <a:srgbClr val="000000"/>
              </a:solidFill>
              <a:round/>
            </a:ln>
          </p:spPr>
          <p:style>
            <a:lnRef idx="0"/>
            <a:fillRef idx="0"/>
            <a:effectRef idx="0"/>
            <a:fontRef idx="minor"/>
          </p:style>
        </p:sp>
        <p:sp>
          <p:nvSpPr>
            <p:cNvPr id="1346" name="CustomShape 65"/>
            <p:cNvSpPr/>
            <p:nvPr/>
          </p:nvSpPr>
          <p:spPr>
            <a:xfrm>
              <a:off x="1009800" y="2168640"/>
              <a:ext cx="89640" cy="90000"/>
            </a:xfrm>
            <a:custGeom>
              <a:avLst/>
              <a:gdLst/>
              <a:ahLst/>
              <a:rect l="l" t="t" r="r" b="b"/>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240">
              <a:solidFill>
                <a:srgbClr val="000000"/>
              </a:solidFill>
              <a:round/>
            </a:ln>
          </p:spPr>
          <p:style>
            <a:lnRef idx="0"/>
            <a:fillRef idx="0"/>
            <a:effectRef idx="0"/>
            <a:fontRef idx="minor"/>
          </p:style>
        </p:sp>
        <p:sp>
          <p:nvSpPr>
            <p:cNvPr id="1347" name="CustomShape 66"/>
            <p:cNvSpPr/>
            <p:nvPr/>
          </p:nvSpPr>
          <p:spPr>
            <a:xfrm>
              <a:off x="2224800" y="2615400"/>
              <a:ext cx="89640" cy="90000"/>
            </a:xfrm>
            <a:custGeom>
              <a:avLst/>
              <a:gdLst/>
              <a:ahLst/>
              <a:rect l="l" t="t" r="r" b="b"/>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240">
              <a:solidFill>
                <a:srgbClr val="000000"/>
              </a:solidFill>
              <a:round/>
            </a:ln>
          </p:spPr>
          <p:style>
            <a:lnRef idx="0"/>
            <a:fillRef idx="0"/>
            <a:effectRef idx="0"/>
            <a:fontRef idx="minor"/>
          </p:style>
        </p:sp>
        <p:sp>
          <p:nvSpPr>
            <p:cNvPr id="1348" name="CustomShape 67"/>
            <p:cNvSpPr/>
            <p:nvPr/>
          </p:nvSpPr>
          <p:spPr>
            <a:xfrm>
              <a:off x="2720520" y="2676960"/>
              <a:ext cx="90720" cy="90720"/>
            </a:xfrm>
            <a:custGeom>
              <a:avLst/>
              <a:gdLst/>
              <a:ahLst/>
              <a:rect l="l" t="t" r="r" b="b"/>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240">
              <a:solidFill>
                <a:srgbClr val="000000"/>
              </a:solidFill>
              <a:round/>
            </a:ln>
          </p:spPr>
          <p:style>
            <a:lnRef idx="0"/>
            <a:fillRef idx="0"/>
            <a:effectRef idx="0"/>
            <a:fontRef idx="minor"/>
          </p:style>
        </p:sp>
        <p:sp>
          <p:nvSpPr>
            <p:cNvPr id="1349" name="CustomShape 68"/>
            <p:cNvSpPr/>
            <p:nvPr/>
          </p:nvSpPr>
          <p:spPr>
            <a:xfrm>
              <a:off x="2615760" y="158580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1</a:t>
              </a:r>
              <a:endParaRPr b="0" lang="en-US" sz="1600" spc="-1" strike="noStrike">
                <a:latin typeface="Arial"/>
              </a:endParaRPr>
            </a:p>
          </p:txBody>
        </p:sp>
        <p:sp>
          <p:nvSpPr>
            <p:cNvPr id="1350" name="CustomShape 69"/>
            <p:cNvSpPr/>
            <p:nvPr/>
          </p:nvSpPr>
          <p:spPr>
            <a:xfrm>
              <a:off x="1817280" y="225288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2</a:t>
              </a:r>
              <a:endParaRPr b="0" lang="en-US" sz="1600" spc="-1" strike="noStrike">
                <a:latin typeface="Arial"/>
              </a:endParaRPr>
            </a:p>
          </p:txBody>
        </p:sp>
        <p:sp>
          <p:nvSpPr>
            <p:cNvPr id="1351" name="CustomShape 70"/>
            <p:cNvSpPr/>
            <p:nvPr/>
          </p:nvSpPr>
          <p:spPr>
            <a:xfrm>
              <a:off x="2387160" y="256572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3</a:t>
              </a:r>
              <a:endParaRPr b="0" lang="en-US" sz="1600" spc="-1" strike="noStrike">
                <a:latin typeface="Arial"/>
              </a:endParaRPr>
            </a:p>
          </p:txBody>
        </p:sp>
        <p:sp>
          <p:nvSpPr>
            <p:cNvPr id="1352" name="CustomShape 71"/>
            <p:cNvSpPr/>
            <p:nvPr/>
          </p:nvSpPr>
          <p:spPr>
            <a:xfrm>
              <a:off x="1987200" y="314856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4</a:t>
              </a:r>
              <a:endParaRPr b="0" lang="en-US" sz="1600" spc="-1" strike="noStrike">
                <a:latin typeface="Arial"/>
              </a:endParaRPr>
            </a:p>
          </p:txBody>
        </p:sp>
        <p:sp>
          <p:nvSpPr>
            <p:cNvPr id="1353" name="CustomShape 72"/>
            <p:cNvSpPr/>
            <p:nvPr/>
          </p:nvSpPr>
          <p:spPr>
            <a:xfrm>
              <a:off x="1191600" y="210996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5</a:t>
              </a:r>
              <a:endParaRPr b="0" lang="en-US" sz="1600" spc="-1" strike="noStrike">
                <a:latin typeface="Arial"/>
              </a:endParaRPr>
            </a:p>
          </p:txBody>
        </p:sp>
        <p:sp>
          <p:nvSpPr>
            <p:cNvPr id="1354" name="CustomShape 73"/>
            <p:cNvSpPr/>
            <p:nvPr/>
          </p:nvSpPr>
          <p:spPr>
            <a:xfrm>
              <a:off x="2898360" y="2624400"/>
              <a:ext cx="10152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000000"/>
                  </a:solidFill>
                  <a:latin typeface="Times New Roman"/>
                  <a:ea typeface="DejaVu Sans"/>
                </a:rPr>
                <a:t>6</a:t>
              </a:r>
              <a:endParaRPr b="0" lang="en-US" sz="1600" spc="-1" strike="noStrike">
                <a:latin typeface="Arial"/>
              </a:endParaRPr>
            </a:p>
          </p:txBody>
        </p:sp>
      </p:grpSp>
      <p:grpSp>
        <p:nvGrpSpPr>
          <p:cNvPr id="1355" name="Group 74"/>
          <p:cNvGrpSpPr/>
          <p:nvPr/>
        </p:nvGrpSpPr>
        <p:grpSpPr>
          <a:xfrm>
            <a:off x="2141640" y="2293920"/>
            <a:ext cx="923040" cy="591480"/>
            <a:chOff x="2141640" y="2293920"/>
            <a:chExt cx="923040" cy="591480"/>
          </a:xfrm>
        </p:grpSpPr>
        <p:sp>
          <p:nvSpPr>
            <p:cNvPr id="1356" name="CustomShape 75"/>
            <p:cNvSpPr/>
            <p:nvPr/>
          </p:nvSpPr>
          <p:spPr>
            <a:xfrm>
              <a:off x="2141640" y="2499840"/>
              <a:ext cx="923040" cy="385560"/>
            </a:xfrm>
            <a:custGeom>
              <a:avLst/>
              <a:gdLst/>
              <a:ahLst/>
              <a:rect l="l" t="t" r="r" b="b"/>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240">
              <a:solidFill>
                <a:srgbClr val="000000"/>
              </a:solidFill>
              <a:round/>
            </a:ln>
          </p:spPr>
          <p:style>
            <a:lnRef idx="0"/>
            <a:fillRef idx="0"/>
            <a:effectRef idx="0"/>
            <a:fontRef idx="minor"/>
          </p:style>
        </p:sp>
        <p:sp>
          <p:nvSpPr>
            <p:cNvPr id="1357" name="CustomShape 76"/>
            <p:cNvSpPr/>
            <p:nvPr/>
          </p:nvSpPr>
          <p:spPr>
            <a:xfrm>
              <a:off x="2515680" y="229392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1</a:t>
              </a:r>
              <a:endParaRPr b="0" lang="en-US" sz="1600" spc="-1" strike="noStrike">
                <a:latin typeface="Arial"/>
              </a:endParaRPr>
            </a:p>
          </p:txBody>
        </p:sp>
      </p:grpSp>
      <p:grpSp>
        <p:nvGrpSpPr>
          <p:cNvPr id="1358" name="Group 77"/>
          <p:cNvGrpSpPr/>
          <p:nvPr/>
        </p:nvGrpSpPr>
        <p:grpSpPr>
          <a:xfrm>
            <a:off x="865080" y="2049480"/>
            <a:ext cx="1124640" cy="741960"/>
            <a:chOff x="865080" y="2049480"/>
            <a:chExt cx="1124640" cy="741960"/>
          </a:xfrm>
        </p:grpSpPr>
        <p:sp>
          <p:nvSpPr>
            <p:cNvPr id="1359" name="CustomShape 78"/>
            <p:cNvSpPr/>
            <p:nvPr/>
          </p:nvSpPr>
          <p:spPr>
            <a:xfrm>
              <a:off x="865080" y="2049480"/>
              <a:ext cx="1124640" cy="511560"/>
            </a:xfrm>
            <a:custGeom>
              <a:avLst/>
              <a:gdLst/>
              <a:ahLst/>
              <a:rect l="l" t="t" r="r" b="b"/>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240">
              <a:solidFill>
                <a:srgbClr val="000000"/>
              </a:solidFill>
              <a:round/>
            </a:ln>
          </p:spPr>
          <p:style>
            <a:lnRef idx="0"/>
            <a:fillRef idx="0"/>
            <a:effectRef idx="0"/>
            <a:fontRef idx="minor"/>
          </p:style>
        </p:sp>
        <p:sp>
          <p:nvSpPr>
            <p:cNvPr id="1360" name="CustomShape 79"/>
            <p:cNvSpPr/>
            <p:nvPr/>
          </p:nvSpPr>
          <p:spPr>
            <a:xfrm>
              <a:off x="1491840" y="25480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2</a:t>
              </a:r>
              <a:endParaRPr b="0" lang="en-US" sz="1600" spc="-1" strike="noStrike">
                <a:latin typeface="Arial"/>
              </a:endParaRPr>
            </a:p>
          </p:txBody>
        </p:sp>
      </p:grpSp>
      <p:grpSp>
        <p:nvGrpSpPr>
          <p:cNvPr id="1361" name="Group 80"/>
          <p:cNvGrpSpPr/>
          <p:nvPr/>
        </p:nvGrpSpPr>
        <p:grpSpPr>
          <a:xfrm>
            <a:off x="812880" y="1779480"/>
            <a:ext cx="2382120" cy="1358280"/>
            <a:chOff x="812880" y="1779480"/>
            <a:chExt cx="2382120" cy="1358280"/>
          </a:xfrm>
        </p:grpSpPr>
        <p:sp>
          <p:nvSpPr>
            <p:cNvPr id="1362" name="CustomShape 81"/>
            <p:cNvSpPr/>
            <p:nvPr/>
          </p:nvSpPr>
          <p:spPr>
            <a:xfrm>
              <a:off x="812880" y="1788840"/>
              <a:ext cx="2382120" cy="1348920"/>
            </a:xfrm>
            <a:custGeom>
              <a:avLst/>
              <a:gdLst/>
              <a:ahLst/>
              <a:rect l="l" t="t" r="r" b="b"/>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240">
              <a:solidFill>
                <a:srgbClr val="000000"/>
              </a:solidFill>
              <a:round/>
            </a:ln>
          </p:spPr>
          <p:style>
            <a:lnRef idx="0"/>
            <a:fillRef idx="0"/>
            <a:effectRef idx="0"/>
            <a:fontRef idx="minor"/>
          </p:style>
        </p:sp>
        <p:sp>
          <p:nvSpPr>
            <p:cNvPr id="1363" name="CustomShape 82"/>
            <p:cNvSpPr/>
            <p:nvPr/>
          </p:nvSpPr>
          <p:spPr>
            <a:xfrm>
              <a:off x="1947240" y="17794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3</a:t>
              </a:r>
              <a:endParaRPr b="0" lang="en-US" sz="1600" spc="-1" strike="noStrike">
                <a:latin typeface="Arial"/>
              </a:endParaRPr>
            </a:p>
          </p:txBody>
        </p:sp>
      </p:grpSp>
      <p:grpSp>
        <p:nvGrpSpPr>
          <p:cNvPr id="1364" name="Group 83"/>
          <p:cNvGrpSpPr/>
          <p:nvPr/>
        </p:nvGrpSpPr>
        <p:grpSpPr>
          <a:xfrm>
            <a:off x="771480" y="1701720"/>
            <a:ext cx="2461320" cy="1887120"/>
            <a:chOff x="771480" y="1701720"/>
            <a:chExt cx="2461320" cy="1887120"/>
          </a:xfrm>
        </p:grpSpPr>
        <p:sp>
          <p:nvSpPr>
            <p:cNvPr id="1365" name="CustomShape 84"/>
            <p:cNvSpPr/>
            <p:nvPr/>
          </p:nvSpPr>
          <p:spPr>
            <a:xfrm>
              <a:off x="771480" y="1701720"/>
              <a:ext cx="2461320" cy="1657440"/>
            </a:xfrm>
            <a:custGeom>
              <a:avLst/>
              <a:gdLst/>
              <a:ahLst/>
              <a:rect l="l" t="t" r="r" b="b"/>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240">
              <a:solidFill>
                <a:srgbClr val="000000"/>
              </a:solidFill>
              <a:round/>
            </a:ln>
          </p:spPr>
          <p:style>
            <a:lnRef idx="0"/>
            <a:fillRef idx="0"/>
            <a:effectRef idx="0"/>
            <a:fontRef idx="minor"/>
          </p:style>
        </p:sp>
        <p:sp>
          <p:nvSpPr>
            <p:cNvPr id="1366" name="CustomShape 85"/>
            <p:cNvSpPr/>
            <p:nvPr/>
          </p:nvSpPr>
          <p:spPr>
            <a:xfrm>
              <a:off x="1790280" y="334548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4</a:t>
              </a:r>
              <a:endParaRPr b="0" lang="en-US" sz="1600" spc="-1" strike="noStrike">
                <a:latin typeface="Arial"/>
              </a:endParaRPr>
            </a:p>
          </p:txBody>
        </p:sp>
      </p:grpSp>
      <p:grpSp>
        <p:nvGrpSpPr>
          <p:cNvPr id="1367" name="Group 86"/>
          <p:cNvGrpSpPr/>
          <p:nvPr/>
        </p:nvGrpSpPr>
        <p:grpSpPr>
          <a:xfrm>
            <a:off x="723960" y="1440000"/>
            <a:ext cx="2594880" cy="2288520"/>
            <a:chOff x="723960" y="1440000"/>
            <a:chExt cx="2594880" cy="2288520"/>
          </a:xfrm>
        </p:grpSpPr>
        <p:sp>
          <p:nvSpPr>
            <p:cNvPr id="1368" name="CustomShape 87"/>
            <p:cNvSpPr/>
            <p:nvPr/>
          </p:nvSpPr>
          <p:spPr>
            <a:xfrm>
              <a:off x="2715840" y="1440000"/>
              <a:ext cx="128880" cy="243360"/>
            </a:xfrm>
            <a:prstGeom prst="rect">
              <a:avLst/>
            </a:prstGeom>
            <a:noFill/>
            <a:ln>
              <a:noFill/>
            </a:ln>
          </p:spPr>
          <p:style>
            <a:lnRef idx="0"/>
            <a:fillRef idx="0"/>
            <a:effectRef idx="0"/>
            <a:fontRef idx="minor"/>
          </p:style>
          <p:txBody>
            <a:bodyPr wrap="none" lIns="0" rIns="0" tIns="0" bIns="0"/>
            <a:p>
              <a:pPr>
                <a:lnSpc>
                  <a:spcPct val="100000"/>
                </a:lnSpc>
              </a:pPr>
              <a:r>
                <a:rPr b="0" lang="en-US" sz="1600" spc="-1" strike="noStrike">
                  <a:solidFill>
                    <a:srgbClr val="ff0000"/>
                  </a:solidFill>
                  <a:latin typeface="Calibri"/>
                  <a:ea typeface="DejaVu Sans"/>
                </a:rPr>
                <a:t>5</a:t>
              </a:r>
              <a:endParaRPr b="0" lang="en-US" sz="1600" spc="-1" strike="noStrike">
                <a:latin typeface="Arial"/>
              </a:endParaRPr>
            </a:p>
          </p:txBody>
        </p:sp>
        <p:sp>
          <p:nvSpPr>
            <p:cNvPr id="1369" name="CustomShape 88"/>
            <p:cNvSpPr/>
            <p:nvPr/>
          </p:nvSpPr>
          <p:spPr>
            <a:xfrm>
              <a:off x="723960" y="1453320"/>
              <a:ext cx="2594880" cy="2275200"/>
            </a:xfrm>
            <a:custGeom>
              <a:avLst/>
              <a:gdLst/>
              <a:ahLst/>
              <a:rect l="l" t="t" r="r" b="b"/>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240">
              <a:solidFill>
                <a:srgbClr val="000000"/>
              </a:solidFill>
              <a:round/>
            </a:ln>
          </p:spPr>
          <p:style>
            <a:lnRef idx="0"/>
            <a:fillRef idx="0"/>
            <a:effectRef idx="0"/>
            <a:fontRef idx="minor"/>
          </p:style>
        </p:sp>
      </p:grpSp>
      <p:sp>
        <p:nvSpPr>
          <p:cNvPr id="1370" name="CustomShape 89"/>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C8B950D5-2F2E-416C-85EA-033E02252B30}"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303" dur="indefinite" restart="never" nodeType="tmRoot">
          <p:childTnLst>
            <p:seq>
              <p:cTn id="304" dur="indefinite" nodeType="mainSeq">
                <p:childTnLst>
                  <p:par>
                    <p:cTn id="305" nodeType="clickEffect" fill="hold">
                      <p:stCondLst>
                        <p:cond delay="indefinite"/>
                      </p:stCondLst>
                      <p:childTnLst>
                        <p:par>
                          <p:cTn id="306" nodeType="withEffect" fill="hold">
                            <p:stCondLst>
                              <p:cond delay="0"/>
                            </p:stCondLst>
                            <p:childTnLst>
                              <p:par>
                                <p:cTn id="307" nodeType="clickEffect" fill="hold" presetClass="entr" presetID="1">
                                  <p:stCondLst>
                                    <p:cond delay="0"/>
                                  </p:stCondLst>
                                  <p:childTnLst>
                                    <p:set>
                                      <p:cBhvr>
                                        <p:cTn id="308" dur="1" fill="hold">
                                          <p:stCondLst>
                                            <p:cond delay="499"/>
                                          </p:stCondLst>
                                        </p:cTn>
                                        <p:tgtEl>
                                          <p:spTgt spid="1297"/>
                                        </p:tgtEl>
                                        <p:attrNameLst>
                                          <p:attrName>style.visibility</p:attrName>
                                        </p:attrNameLst>
                                      </p:cBhvr>
                                      <p:to>
                                        <p:strVal val="visible"/>
                                      </p:to>
                                    </p:set>
                                  </p:childTnLst>
                                </p:cTn>
                              </p:par>
                            </p:childTnLst>
                          </p:cTn>
                        </p:par>
                      </p:childTnLst>
                    </p:cTn>
                  </p:par>
                  <p:par>
                    <p:cTn id="309" nodeType="clickEffect" fill="hold">
                      <p:stCondLst>
                        <p:cond delay="indefinite"/>
                      </p:stCondLst>
                      <p:childTnLst>
                        <p:par>
                          <p:cTn id="310" nodeType="withEffect" fill="hold">
                            <p:stCondLst>
                              <p:cond delay="0"/>
                            </p:stCondLst>
                            <p:childTnLst>
                              <p:par>
                                <p:cTn id="311" nodeType="clickEffect" fill="hold" presetClass="entr" presetID="1">
                                  <p:stCondLst>
                                    <p:cond delay="0"/>
                                  </p:stCondLst>
                                  <p:childTnLst>
                                    <p:set>
                                      <p:cBhvr>
                                        <p:cTn id="312" dur="1" fill="hold">
                                          <p:stCondLst>
                                            <p:cond delay="499"/>
                                          </p:stCondLst>
                                        </p:cTn>
                                        <p:tgtEl>
                                          <p:spTgt spid="1327"/>
                                        </p:tgtEl>
                                        <p:attrNameLst>
                                          <p:attrName>style.visibility</p:attrName>
                                        </p:attrNameLst>
                                      </p:cBhvr>
                                      <p:to>
                                        <p:strVal val="visible"/>
                                      </p:to>
                                    </p:set>
                                  </p:childTnLst>
                                </p:cTn>
                              </p:par>
                            </p:childTnLst>
                          </p:cTn>
                        </p:par>
                      </p:childTnLst>
                    </p:cTn>
                  </p:par>
                  <p:par>
                    <p:cTn id="313" nodeType="clickEffect" fill="hold">
                      <p:stCondLst>
                        <p:cond delay="indefinite"/>
                      </p:stCondLst>
                      <p:childTnLst>
                        <p:par>
                          <p:cTn id="314" nodeType="withEffect" fill="hold">
                            <p:stCondLst>
                              <p:cond delay="0"/>
                            </p:stCondLst>
                            <p:childTnLst>
                              <p:par>
                                <p:cTn id="315" nodeType="clickEffect" fill="hold" presetClass="entr" presetID="1">
                                  <p:stCondLst>
                                    <p:cond delay="0"/>
                                  </p:stCondLst>
                                  <p:childTnLst>
                                    <p:set>
                                      <p:cBhvr>
                                        <p:cTn id="316" dur="1" fill="hold">
                                          <p:stCondLst>
                                            <p:cond delay="499"/>
                                          </p:stCondLst>
                                        </p:cTn>
                                        <p:tgtEl>
                                          <p:spTgt spid="1355"/>
                                        </p:tgtEl>
                                        <p:attrNameLst>
                                          <p:attrName>style.visibility</p:attrName>
                                        </p:attrNameLst>
                                      </p:cBhvr>
                                      <p:to>
                                        <p:strVal val="visible"/>
                                      </p:to>
                                    </p:set>
                                  </p:childTnLst>
                                </p:cTn>
                              </p:par>
                            </p:childTnLst>
                          </p:cTn>
                        </p:par>
                      </p:childTnLst>
                    </p:cTn>
                  </p:par>
                  <p:par>
                    <p:cTn id="317" nodeType="clickEffect" fill="hold">
                      <p:stCondLst>
                        <p:cond delay="indefinite"/>
                      </p:stCondLst>
                      <p:childTnLst>
                        <p:par>
                          <p:cTn id="318" nodeType="withEffect" fill="hold">
                            <p:stCondLst>
                              <p:cond delay="0"/>
                            </p:stCondLst>
                            <p:childTnLst>
                              <p:par>
                                <p:cTn id="319" nodeType="clickEffect" fill="hold" presetClass="entr" presetID="1">
                                  <p:stCondLst>
                                    <p:cond delay="0"/>
                                  </p:stCondLst>
                                  <p:childTnLst>
                                    <p:set>
                                      <p:cBhvr>
                                        <p:cTn id="320" dur="1" fill="hold">
                                          <p:stCondLst>
                                            <p:cond delay="499"/>
                                          </p:stCondLst>
                                        </p:cTn>
                                        <p:tgtEl>
                                          <p:spTgt spid="1300"/>
                                        </p:tgtEl>
                                        <p:attrNameLst>
                                          <p:attrName>style.visibility</p:attrName>
                                        </p:attrNameLst>
                                      </p:cBhvr>
                                      <p:to>
                                        <p:strVal val="visible"/>
                                      </p:to>
                                    </p:set>
                                  </p:childTnLst>
                                </p:cTn>
                              </p:par>
                            </p:childTnLst>
                          </p:cTn>
                        </p:par>
                      </p:childTnLst>
                    </p:cTn>
                  </p:par>
                  <p:par>
                    <p:cTn id="321" nodeType="clickEffect" fill="hold">
                      <p:stCondLst>
                        <p:cond delay="indefinite"/>
                      </p:stCondLst>
                      <p:childTnLst>
                        <p:par>
                          <p:cTn id="322" nodeType="withEffect" fill="hold">
                            <p:stCondLst>
                              <p:cond delay="0"/>
                            </p:stCondLst>
                            <p:childTnLst>
                              <p:par>
                                <p:cTn id="323" nodeType="clickEffect" fill="hold" presetClass="entr" presetID="1">
                                  <p:stCondLst>
                                    <p:cond delay="0"/>
                                  </p:stCondLst>
                                  <p:childTnLst>
                                    <p:set>
                                      <p:cBhvr>
                                        <p:cTn id="324" dur="1" fill="hold">
                                          <p:stCondLst>
                                            <p:cond delay="499"/>
                                          </p:stCondLst>
                                        </p:cTn>
                                        <p:tgtEl>
                                          <p:spTgt spid="1330"/>
                                        </p:tgtEl>
                                        <p:attrNameLst>
                                          <p:attrName>style.visibility</p:attrName>
                                        </p:attrNameLst>
                                      </p:cBhvr>
                                      <p:to>
                                        <p:strVal val="visible"/>
                                      </p:to>
                                    </p:set>
                                  </p:childTnLst>
                                </p:cTn>
                              </p:par>
                            </p:childTnLst>
                          </p:cTn>
                        </p:par>
                      </p:childTnLst>
                    </p:cTn>
                  </p:par>
                  <p:par>
                    <p:cTn id="325" nodeType="clickEffect" fill="hold">
                      <p:stCondLst>
                        <p:cond delay="indefinite"/>
                      </p:stCondLst>
                      <p:childTnLst>
                        <p:par>
                          <p:cTn id="326" nodeType="withEffect" fill="hold">
                            <p:stCondLst>
                              <p:cond delay="0"/>
                            </p:stCondLst>
                            <p:childTnLst>
                              <p:par>
                                <p:cTn id="327" nodeType="clickEffect" fill="hold" presetClass="entr" presetID="1">
                                  <p:stCondLst>
                                    <p:cond delay="0"/>
                                  </p:stCondLst>
                                  <p:childTnLst>
                                    <p:set>
                                      <p:cBhvr>
                                        <p:cTn id="328" dur="1" fill="hold">
                                          <p:stCondLst>
                                            <p:cond delay="499"/>
                                          </p:stCondLst>
                                        </p:cTn>
                                        <p:tgtEl>
                                          <p:spTgt spid="1358"/>
                                        </p:tgtEl>
                                        <p:attrNameLst>
                                          <p:attrName>style.visibility</p:attrName>
                                        </p:attrNameLst>
                                      </p:cBhvr>
                                      <p:to>
                                        <p:strVal val="visible"/>
                                      </p:to>
                                    </p:set>
                                  </p:childTnLst>
                                </p:cTn>
                              </p:par>
                            </p:childTnLst>
                          </p:cTn>
                        </p:par>
                      </p:childTnLst>
                    </p:cTn>
                  </p:par>
                  <p:par>
                    <p:cTn id="329" nodeType="clickEffect" fill="hold">
                      <p:stCondLst>
                        <p:cond delay="indefinite"/>
                      </p:stCondLst>
                      <p:childTnLst>
                        <p:par>
                          <p:cTn id="330" nodeType="withEffect" fill="hold">
                            <p:stCondLst>
                              <p:cond delay="0"/>
                            </p:stCondLst>
                            <p:childTnLst>
                              <p:par>
                                <p:cTn id="331" nodeType="clickEffect" fill="hold" presetClass="entr" presetID="1">
                                  <p:stCondLst>
                                    <p:cond delay="0"/>
                                  </p:stCondLst>
                                  <p:childTnLst>
                                    <p:set>
                                      <p:cBhvr>
                                        <p:cTn id="332" dur="1" fill="hold">
                                          <p:stCondLst>
                                            <p:cond delay="499"/>
                                          </p:stCondLst>
                                        </p:cTn>
                                        <p:tgtEl>
                                          <p:spTgt spid="1306"/>
                                        </p:tgtEl>
                                        <p:attrNameLst>
                                          <p:attrName>style.visibility</p:attrName>
                                        </p:attrNameLst>
                                      </p:cBhvr>
                                      <p:to>
                                        <p:strVal val="visible"/>
                                      </p:to>
                                    </p:set>
                                  </p:childTnLst>
                                </p:cTn>
                              </p:par>
                            </p:childTnLst>
                          </p:cTn>
                        </p:par>
                      </p:childTnLst>
                    </p:cTn>
                  </p:par>
                  <p:par>
                    <p:cTn id="333" nodeType="clickEffect" fill="hold">
                      <p:stCondLst>
                        <p:cond delay="indefinite"/>
                      </p:stCondLst>
                      <p:childTnLst>
                        <p:par>
                          <p:cTn id="334" nodeType="withEffect" fill="hold">
                            <p:stCondLst>
                              <p:cond delay="0"/>
                            </p:stCondLst>
                            <p:childTnLst>
                              <p:par>
                                <p:cTn id="335" nodeType="clickEffect" fill="hold" presetClass="entr" presetID="1">
                                  <p:stCondLst>
                                    <p:cond delay="0"/>
                                  </p:stCondLst>
                                  <p:childTnLst>
                                    <p:set>
                                      <p:cBhvr>
                                        <p:cTn id="336" dur="1" fill="hold">
                                          <p:stCondLst>
                                            <p:cond delay="499"/>
                                          </p:stCondLst>
                                        </p:cTn>
                                        <p:tgtEl>
                                          <p:spTgt spid="1336"/>
                                        </p:tgtEl>
                                        <p:attrNameLst>
                                          <p:attrName>style.visibility</p:attrName>
                                        </p:attrNameLst>
                                      </p:cBhvr>
                                      <p:to>
                                        <p:strVal val="visible"/>
                                      </p:to>
                                    </p:set>
                                  </p:childTnLst>
                                </p:cTn>
                              </p:par>
                            </p:childTnLst>
                          </p:cTn>
                        </p:par>
                      </p:childTnLst>
                    </p:cTn>
                  </p:par>
                  <p:par>
                    <p:cTn id="337" nodeType="clickEffect" fill="hold">
                      <p:stCondLst>
                        <p:cond delay="indefinite"/>
                      </p:stCondLst>
                      <p:childTnLst>
                        <p:par>
                          <p:cTn id="338" nodeType="withEffect" fill="hold">
                            <p:stCondLst>
                              <p:cond delay="0"/>
                            </p:stCondLst>
                            <p:childTnLst>
                              <p:par>
                                <p:cTn id="339" nodeType="clickEffect" fill="hold" presetClass="entr" presetID="1">
                                  <p:stCondLst>
                                    <p:cond delay="0"/>
                                  </p:stCondLst>
                                  <p:childTnLst>
                                    <p:set>
                                      <p:cBhvr>
                                        <p:cTn id="340" dur="1" fill="hold">
                                          <p:stCondLst>
                                            <p:cond delay="499"/>
                                          </p:stCondLst>
                                        </p:cTn>
                                        <p:tgtEl>
                                          <p:spTgt spid="1361"/>
                                        </p:tgtEl>
                                        <p:attrNameLst>
                                          <p:attrName>style.visibility</p:attrName>
                                        </p:attrNameLst>
                                      </p:cBhvr>
                                      <p:to>
                                        <p:strVal val="visible"/>
                                      </p:to>
                                    </p:set>
                                  </p:childTnLst>
                                </p:cTn>
                              </p:par>
                            </p:childTnLst>
                          </p:cTn>
                        </p:par>
                      </p:childTnLst>
                    </p:cTn>
                  </p:par>
                  <p:par>
                    <p:cTn id="341" nodeType="clickEffect" fill="hold">
                      <p:stCondLst>
                        <p:cond delay="indefinite"/>
                      </p:stCondLst>
                      <p:childTnLst>
                        <p:par>
                          <p:cTn id="342" nodeType="withEffect" fill="hold">
                            <p:stCondLst>
                              <p:cond delay="0"/>
                            </p:stCondLst>
                            <p:childTnLst>
                              <p:par>
                                <p:cTn id="343" nodeType="clickEffect" fill="hold" presetClass="entr" presetID="1">
                                  <p:stCondLst>
                                    <p:cond delay="0"/>
                                  </p:stCondLst>
                                  <p:childTnLst>
                                    <p:set>
                                      <p:cBhvr>
                                        <p:cTn id="344" dur="1" fill="hold">
                                          <p:stCondLst>
                                            <p:cond delay="499"/>
                                          </p:stCondLst>
                                        </p:cTn>
                                        <p:tgtEl>
                                          <p:spTgt spid="1309"/>
                                        </p:tgtEl>
                                        <p:attrNameLst>
                                          <p:attrName>style.visibility</p:attrName>
                                        </p:attrNameLst>
                                      </p:cBhvr>
                                      <p:to>
                                        <p:strVal val="visible"/>
                                      </p:to>
                                    </p:set>
                                  </p:childTnLst>
                                </p:cTn>
                              </p:par>
                            </p:childTnLst>
                          </p:cTn>
                        </p:par>
                      </p:childTnLst>
                    </p:cTn>
                  </p:par>
                  <p:par>
                    <p:cTn id="345" nodeType="clickEffect" fill="hold">
                      <p:stCondLst>
                        <p:cond delay="indefinite"/>
                      </p:stCondLst>
                      <p:childTnLst>
                        <p:par>
                          <p:cTn id="346" nodeType="withEffect" fill="hold">
                            <p:stCondLst>
                              <p:cond delay="0"/>
                            </p:stCondLst>
                            <p:childTnLst>
                              <p:par>
                                <p:cTn id="347" nodeType="clickEffect" fill="hold" presetClass="entr" presetID="1">
                                  <p:stCondLst>
                                    <p:cond delay="0"/>
                                  </p:stCondLst>
                                  <p:childTnLst>
                                    <p:set>
                                      <p:cBhvr>
                                        <p:cTn id="348" dur="1" fill="hold">
                                          <p:stCondLst>
                                            <p:cond delay="499"/>
                                          </p:stCondLst>
                                        </p:cTn>
                                        <p:tgtEl>
                                          <p:spTgt spid="1339"/>
                                        </p:tgtEl>
                                        <p:attrNameLst>
                                          <p:attrName>style.visibility</p:attrName>
                                        </p:attrNameLst>
                                      </p:cBhvr>
                                      <p:to>
                                        <p:strVal val="visible"/>
                                      </p:to>
                                    </p:set>
                                  </p:childTnLst>
                                </p:cTn>
                              </p:par>
                            </p:childTnLst>
                          </p:cTn>
                        </p:par>
                      </p:childTnLst>
                    </p:cTn>
                  </p:par>
                  <p:par>
                    <p:cTn id="349" nodeType="clickEffect" fill="hold">
                      <p:stCondLst>
                        <p:cond delay="indefinite"/>
                      </p:stCondLst>
                      <p:childTnLst>
                        <p:par>
                          <p:cTn id="350" nodeType="withEffect" fill="hold">
                            <p:stCondLst>
                              <p:cond delay="0"/>
                            </p:stCondLst>
                            <p:childTnLst>
                              <p:par>
                                <p:cTn id="351" nodeType="clickEffect" fill="hold" presetClass="entr" presetID="1">
                                  <p:stCondLst>
                                    <p:cond delay="0"/>
                                  </p:stCondLst>
                                  <p:childTnLst>
                                    <p:set>
                                      <p:cBhvr>
                                        <p:cTn id="352" dur="1" fill="hold">
                                          <p:stCondLst>
                                            <p:cond delay="499"/>
                                          </p:stCondLst>
                                        </p:cTn>
                                        <p:tgtEl>
                                          <p:spTgt spid="1364"/>
                                        </p:tgtEl>
                                        <p:attrNameLst>
                                          <p:attrName>style.visibility</p:attrName>
                                        </p:attrNameLst>
                                      </p:cBhvr>
                                      <p:to>
                                        <p:strVal val="visible"/>
                                      </p:to>
                                    </p:set>
                                  </p:childTnLst>
                                </p:cTn>
                              </p:par>
                            </p:childTnLst>
                          </p:cTn>
                        </p:par>
                      </p:childTnLst>
                    </p:cTn>
                  </p:par>
                  <p:par>
                    <p:cTn id="353" nodeType="clickEffect" fill="hold">
                      <p:stCondLst>
                        <p:cond delay="indefinite"/>
                      </p:stCondLst>
                      <p:childTnLst>
                        <p:par>
                          <p:cTn id="354" nodeType="withEffect" fill="hold">
                            <p:stCondLst>
                              <p:cond delay="0"/>
                            </p:stCondLst>
                            <p:childTnLst>
                              <p:par>
                                <p:cTn id="355" nodeType="clickEffect" fill="hold" presetClass="entr" presetID="1">
                                  <p:stCondLst>
                                    <p:cond delay="0"/>
                                  </p:stCondLst>
                                  <p:childTnLst>
                                    <p:set>
                                      <p:cBhvr>
                                        <p:cTn id="356" dur="1" fill="hold">
                                          <p:stCondLst>
                                            <p:cond delay="499"/>
                                          </p:stCondLst>
                                        </p:cTn>
                                        <p:tgtEl>
                                          <p:spTgt spid="1303"/>
                                        </p:tgtEl>
                                        <p:attrNameLst>
                                          <p:attrName>style.visibility</p:attrName>
                                        </p:attrNameLst>
                                      </p:cBhvr>
                                      <p:to>
                                        <p:strVal val="visible"/>
                                      </p:to>
                                    </p:set>
                                  </p:childTnLst>
                                </p:cTn>
                              </p:par>
                            </p:childTnLst>
                          </p:cTn>
                        </p:par>
                      </p:childTnLst>
                    </p:cTn>
                  </p:par>
                  <p:par>
                    <p:cTn id="357" nodeType="clickEffect" fill="hold">
                      <p:stCondLst>
                        <p:cond delay="indefinite"/>
                      </p:stCondLst>
                      <p:childTnLst>
                        <p:par>
                          <p:cTn id="358" nodeType="withEffect" fill="hold">
                            <p:stCondLst>
                              <p:cond delay="0"/>
                            </p:stCondLst>
                            <p:childTnLst>
                              <p:par>
                                <p:cTn id="359" nodeType="clickEffect" fill="hold" presetClass="entr" presetID="1">
                                  <p:stCondLst>
                                    <p:cond delay="0"/>
                                  </p:stCondLst>
                                  <p:childTnLst>
                                    <p:set>
                                      <p:cBhvr>
                                        <p:cTn id="360" dur="1" fill="hold">
                                          <p:stCondLst>
                                            <p:cond delay="499"/>
                                          </p:stCondLst>
                                        </p:cTn>
                                        <p:tgtEl>
                                          <p:spTgt spid="1333"/>
                                        </p:tgtEl>
                                        <p:attrNameLst>
                                          <p:attrName>style.visibility</p:attrName>
                                        </p:attrNameLst>
                                      </p:cBhvr>
                                      <p:to>
                                        <p:strVal val="visible"/>
                                      </p:to>
                                    </p:set>
                                  </p:childTnLst>
                                </p:cTn>
                              </p:par>
                            </p:childTnLst>
                          </p:cTn>
                        </p:par>
                      </p:childTnLst>
                    </p:cTn>
                  </p:par>
                  <p:par>
                    <p:cTn id="361" nodeType="clickEffect" fill="hold">
                      <p:stCondLst>
                        <p:cond delay="indefinite"/>
                      </p:stCondLst>
                      <p:childTnLst>
                        <p:par>
                          <p:cTn id="362" nodeType="withEffect" fill="hold">
                            <p:stCondLst>
                              <p:cond delay="0"/>
                            </p:stCondLst>
                            <p:childTnLst>
                              <p:par>
                                <p:cTn id="363" nodeType="clickEffect" fill="hold" presetClass="entr" presetID="1">
                                  <p:stCondLst>
                                    <p:cond delay="0"/>
                                  </p:stCondLst>
                                  <p:childTnLst>
                                    <p:set>
                                      <p:cBhvr>
                                        <p:cTn id="364" dur="1" fill="hold">
                                          <p:stCondLst>
                                            <p:cond delay="499"/>
                                          </p:stCondLst>
                                        </p:cTn>
                                        <p:tgtEl>
                                          <p:spTgt spid="136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CustomShape 1"/>
          <p:cNvSpPr/>
          <p:nvPr/>
        </p:nvSpPr>
        <p:spPr>
          <a:xfrm>
            <a:off x="914400" y="3124080"/>
            <a:ext cx="8040960" cy="43020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Divisive Hierarchical Clustering algorithm</a:t>
            </a:r>
            <a:endParaRPr b="0" lang="en-US" sz="2800" spc="-1" strike="noStrike">
              <a:latin typeface="Arial"/>
            </a:endParaRPr>
          </a:p>
        </p:txBody>
      </p:sp>
      <p:sp>
        <p:nvSpPr>
          <p:cNvPr id="1372"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CAB4D54F-8F43-4473-9BD1-F330416B8CA6}"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65" dur="indefinite" restart="never" nodeType="tmRoot">
          <p:childTnLst>
            <p:seq>
              <p:cTn id="366"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CustomShape 1"/>
          <p:cNvSpPr/>
          <p:nvPr/>
        </p:nvSpPr>
        <p:spPr>
          <a:xfrm>
            <a:off x="476280" y="282240"/>
            <a:ext cx="7886160" cy="7009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MST: Divisive Hierarchical Clustering</a:t>
            </a:r>
            <a:endParaRPr b="0" lang="en-US" sz="3200" spc="-1" strike="noStrike">
              <a:latin typeface="Arial"/>
            </a:endParaRPr>
          </a:p>
        </p:txBody>
      </p:sp>
      <p:sp>
        <p:nvSpPr>
          <p:cNvPr id="1374" name="CustomShape 2"/>
          <p:cNvSpPr/>
          <p:nvPr/>
        </p:nvSpPr>
        <p:spPr>
          <a:xfrm>
            <a:off x="291960" y="1523880"/>
            <a:ext cx="8317800" cy="1599480"/>
          </a:xfrm>
          <a:prstGeom prst="rect">
            <a:avLst/>
          </a:prstGeom>
          <a:noFill/>
          <a:ln>
            <a:noFill/>
          </a:ln>
        </p:spPr>
        <p:style>
          <a:lnRef idx="0"/>
          <a:fillRef idx="0"/>
          <a:effectRef idx="0"/>
          <a:fontRef idx="minor"/>
        </p:style>
        <p:txBody>
          <a:bodyPr lIns="0" rIns="0" tIns="0" bIns="0">
            <a:normAutofit/>
          </a:bodyPr>
          <a:p>
            <a:pPr marL="457200" indent="-456480">
              <a:lnSpc>
                <a:spcPct val="100000"/>
              </a:lnSpc>
              <a:buClr>
                <a:srgbClr val="000000"/>
              </a:buClr>
              <a:buFont typeface="Arial"/>
              <a:buChar char="•"/>
            </a:pPr>
            <a:r>
              <a:rPr b="0" lang="en-US" sz="2800" spc="-1" strike="noStrike">
                <a:solidFill>
                  <a:srgbClr val="000000"/>
                </a:solidFill>
                <a:latin typeface="Calibri"/>
              </a:rPr>
              <a:t>Build Minimum spanning tree</a:t>
            </a:r>
            <a:endParaRPr b="0" lang="en-US" sz="2800" spc="-1" strike="noStrike">
              <a:latin typeface="Arial"/>
            </a:endParaRPr>
          </a:p>
        </p:txBody>
      </p:sp>
      <p:sp>
        <p:nvSpPr>
          <p:cNvPr id="1375"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6583C9ED-1988-4F1C-9E32-1DCB2CA2BE93}" type="slidenum">
              <a:rPr b="0" lang="en-US" sz="1800" spc="-1" strike="noStrike">
                <a:solidFill>
                  <a:srgbClr val="8b8b8b"/>
                </a:solidFill>
                <a:latin typeface="Calibri"/>
              </a:rPr>
              <a:t>&lt;number&gt;</a:t>
            </a:fld>
            <a:endParaRPr b="0" lang="en-US" sz="1800" spc="-1" strike="noStrike">
              <a:latin typeface="Arial"/>
            </a:endParaRPr>
          </a:p>
        </p:txBody>
      </p:sp>
      <p:pic>
        <p:nvPicPr>
          <p:cNvPr id="1376" name="Picture 4" descr=""/>
          <p:cNvPicPr/>
          <p:nvPr/>
        </p:nvPicPr>
        <p:blipFill>
          <a:blip r:embed="rId1"/>
          <a:stretch/>
        </p:blipFill>
        <p:spPr>
          <a:xfrm>
            <a:off x="990720" y="2514600"/>
            <a:ext cx="6238080" cy="3542760"/>
          </a:xfrm>
          <a:prstGeom prst="rect">
            <a:avLst/>
          </a:prstGeom>
          <a:ln>
            <a:noFill/>
          </a:ln>
        </p:spPr>
      </p:pic>
    </p:spTree>
  </p:cSld>
  <p:timing>
    <p:tnLst>
      <p:par>
        <p:cTn id="367" dur="indefinite" restart="never" nodeType="tmRoot">
          <p:childTnLst>
            <p:seq>
              <p:cTn id="368"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CustomShape 1"/>
          <p:cNvSpPr/>
          <p:nvPr/>
        </p:nvSpPr>
        <p:spPr>
          <a:xfrm>
            <a:off x="628560" y="220680"/>
            <a:ext cx="7886160" cy="62460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MST: Divisive Hierarchical Clustering</a:t>
            </a:r>
            <a:endParaRPr b="0" lang="en-US" sz="3200" spc="-1" strike="noStrike">
              <a:latin typeface="Arial"/>
            </a:endParaRPr>
          </a:p>
        </p:txBody>
      </p:sp>
      <p:pic>
        <p:nvPicPr>
          <p:cNvPr id="1378" name="Picture 4" descr=""/>
          <p:cNvPicPr/>
          <p:nvPr/>
        </p:nvPicPr>
        <p:blipFill>
          <a:blip r:embed="rId1"/>
          <a:stretch/>
        </p:blipFill>
        <p:spPr>
          <a:xfrm>
            <a:off x="304920" y="2514600"/>
            <a:ext cx="7886160" cy="2104920"/>
          </a:xfrm>
          <a:prstGeom prst="rect">
            <a:avLst/>
          </a:prstGeom>
          <a:ln>
            <a:noFill/>
          </a:ln>
        </p:spPr>
      </p:pic>
      <p:sp>
        <p:nvSpPr>
          <p:cNvPr id="1379" name="CustomShape 2"/>
          <p:cNvSpPr/>
          <p:nvPr/>
        </p:nvSpPr>
        <p:spPr>
          <a:xfrm>
            <a:off x="0" y="1600200"/>
            <a:ext cx="8317800" cy="472356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Use MST for constructing hierarchy of clusters</a:t>
            </a:r>
            <a:endParaRPr b="0" lang="en-US" sz="2800" spc="-1" strike="noStrike">
              <a:latin typeface="Arial"/>
            </a:endParaRPr>
          </a:p>
        </p:txBody>
      </p:sp>
      <p:sp>
        <p:nvSpPr>
          <p:cNvPr id="1380"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1FCCFFDE-277B-42C2-937D-CDD81E6E14BC}"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369" dur="indefinite" restart="never" nodeType="tmRoot">
          <p:childTnLst>
            <p:seq>
              <p:cTn id="370"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CustomShape 1"/>
          <p:cNvSpPr/>
          <p:nvPr/>
        </p:nvSpPr>
        <p:spPr>
          <a:xfrm>
            <a:off x="847440" y="380880"/>
            <a:ext cx="327888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a:t>
            </a:r>
            <a:endParaRPr b="0" lang="en-US" sz="3200" spc="-1" strike="noStrike">
              <a:latin typeface="Arial"/>
            </a:endParaRPr>
          </a:p>
        </p:txBody>
      </p:sp>
      <p:graphicFrame>
        <p:nvGraphicFramePr>
          <p:cNvPr id="1382" name="Table 2"/>
          <p:cNvGraphicFramePr/>
          <p:nvPr/>
        </p:nvGraphicFramePr>
        <p:xfrm>
          <a:off x="182880" y="1310040"/>
          <a:ext cx="2638440" cy="2407680"/>
        </p:xfrm>
        <a:graphic>
          <a:graphicData uri="http://schemas.openxmlformats.org/drawingml/2006/table">
            <a:tbl>
              <a:tblPr/>
              <a:tblGrid>
                <a:gridCol w="369360"/>
                <a:gridCol w="520200"/>
                <a:gridCol w="611280"/>
                <a:gridCol w="257040"/>
                <a:gridCol w="439560"/>
                <a:gridCol w="441360"/>
              </a:tblGrid>
              <a:tr h="3571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57120">
                <a:tc>
                  <a:txBody>
                    <a:bodyPr/>
                    <a:p>
                      <a:pPr>
                        <a:lnSpc>
                          <a:spcPct val="100000"/>
                        </a:lnSpc>
                      </a:pPr>
                      <a:r>
                        <a:rPr b="0" lang="en-US" sz="1800" spc="-1" strike="noStrike">
                          <a:solidFill>
                            <a:srgbClr val="000000"/>
                          </a:solidFill>
                          <a:latin typeface="Calibri"/>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57120">
                <a:tc>
                  <a:txBody>
                    <a:bodyPr/>
                    <a:p>
                      <a:pPr>
                        <a:lnSpc>
                          <a:spcPct val="100000"/>
                        </a:lnSpc>
                      </a:pPr>
                      <a:r>
                        <a:rPr b="0" lang="en-US" sz="1800" spc="-1" strike="noStrike">
                          <a:solidFill>
                            <a:srgbClr val="000000"/>
                          </a:solidFill>
                          <a:latin typeface="Calibri"/>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57120">
                <a:tc>
                  <a:txBody>
                    <a:bodyPr/>
                    <a:p>
                      <a:pPr>
                        <a:lnSpc>
                          <a:spcPct val="100000"/>
                        </a:lnSpc>
                      </a:pPr>
                      <a:r>
                        <a:rPr b="0" lang="en-US" sz="1800" spc="-1" strike="noStrike">
                          <a:solidFill>
                            <a:srgbClr val="000000"/>
                          </a:solidFill>
                          <a:latin typeface="Calibri"/>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7</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57120">
                <a:tc>
                  <a:txBody>
                    <a:bodyPr/>
                    <a:p>
                      <a:pPr>
                        <a:lnSpc>
                          <a:spcPct val="100000"/>
                        </a:lnSpc>
                      </a:pPr>
                      <a:r>
                        <a:rPr b="0" lang="en-US" sz="1800" spc="-1" strike="noStrike">
                          <a:solidFill>
                            <a:srgbClr val="000000"/>
                          </a:solidFill>
                          <a:latin typeface="Calibri"/>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22080">
                <a:tc>
                  <a:txBody>
                    <a:bodyPr/>
                    <a:p>
                      <a:pPr>
                        <a:lnSpc>
                          <a:spcPct val="100000"/>
                        </a:lnSpc>
                      </a:pPr>
                      <a:r>
                        <a:rPr b="0" lang="en-US" sz="1800" spc="-1" strike="noStrike">
                          <a:solidFill>
                            <a:srgbClr val="000000"/>
                          </a:solidFill>
                          <a:latin typeface="Calibri"/>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11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10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8</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graphicFrame>
        <p:nvGraphicFramePr>
          <p:cNvPr id="1383" name="Table 3"/>
          <p:cNvGraphicFramePr/>
          <p:nvPr/>
        </p:nvGraphicFramePr>
        <p:xfrm>
          <a:off x="2872800" y="1317240"/>
          <a:ext cx="1980360" cy="4078440"/>
        </p:xfrm>
        <a:graphic>
          <a:graphicData uri="http://schemas.openxmlformats.org/drawingml/2006/table">
            <a:tbl>
              <a:tblPr/>
              <a:tblGrid>
                <a:gridCol w="990360"/>
                <a:gridCol w="990360"/>
              </a:tblGrid>
              <a:tr h="370800">
                <a:tc>
                  <a:txBody>
                    <a:bodyPr/>
                    <a:p>
                      <a:pPr>
                        <a:lnSpc>
                          <a:spcPct val="100000"/>
                        </a:lnSpc>
                      </a:pPr>
                      <a:r>
                        <a:rPr b="1" lang="en-US" sz="1800" spc="-1" strike="noStrike">
                          <a:solidFill>
                            <a:srgbClr val="ffffff"/>
                          </a:solidFill>
                          <a:latin typeface="Calibri"/>
                        </a:rPr>
                        <a:t>Edge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cost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p>
                      <a:pPr>
                        <a:lnSpc>
                          <a:spcPct val="100000"/>
                        </a:lnSpc>
                      </a:pPr>
                      <a:r>
                        <a:rPr b="0" lang="en-US" sz="1800" spc="-1" strike="noStrike">
                          <a:solidFill>
                            <a:srgbClr val="000000"/>
                          </a:solidFill>
                          <a:latin typeface="Calibri"/>
                        </a:rPr>
                        <a:t>3-5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p>
                      <a:pPr>
                        <a:lnSpc>
                          <a:spcPct val="100000"/>
                        </a:lnSpc>
                      </a:pPr>
                      <a:r>
                        <a:rPr b="0" lang="en-US" sz="1800" spc="-1" strike="noStrike">
                          <a:solidFill>
                            <a:srgbClr val="000000"/>
                          </a:solidFill>
                          <a:latin typeface="Calibri"/>
                        </a:rPr>
                        <a:t>1-3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b="0" lang="en-US" sz="1800" spc="-1" strike="noStrike">
                          <a:solidFill>
                            <a:srgbClr val="000000"/>
                          </a:solidFill>
                          <a:latin typeface="Calibri"/>
                        </a:rPr>
                        <a:t>2-4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p>
                      <a:pPr>
                        <a:lnSpc>
                          <a:spcPct val="100000"/>
                        </a:lnSpc>
                      </a:pPr>
                      <a:r>
                        <a:rPr b="0" lang="en-US" sz="1800" spc="-1" strike="noStrike">
                          <a:solidFill>
                            <a:srgbClr val="000000"/>
                          </a:solidFill>
                          <a:latin typeface="Calibri"/>
                        </a:rPr>
                        <a:t>1-4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b="0" lang="en-US" sz="1800" spc="-1" strike="noStrike">
                          <a:solidFill>
                            <a:srgbClr val="000000"/>
                          </a:solidFill>
                          <a:latin typeface="Calibri"/>
                        </a:rPr>
                        <a:t>2-3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7</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p>
                      <a:pPr>
                        <a:lnSpc>
                          <a:spcPct val="100000"/>
                        </a:lnSpc>
                      </a:pPr>
                      <a:r>
                        <a:rPr b="0" lang="en-US" sz="1800" spc="-1" strike="noStrike">
                          <a:solidFill>
                            <a:srgbClr val="000000"/>
                          </a:solidFill>
                          <a:latin typeface="Calibri"/>
                        </a:rPr>
                        <a:t>4-5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8</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b="0" lang="en-US" sz="1800" spc="-1" strike="noStrike">
                          <a:solidFill>
                            <a:srgbClr val="000000"/>
                          </a:solidFill>
                          <a:latin typeface="Calibri"/>
                        </a:rPr>
                        <a:t>1-2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p>
                      <a:pPr>
                        <a:lnSpc>
                          <a:spcPct val="100000"/>
                        </a:lnSpc>
                      </a:pPr>
                      <a:r>
                        <a:rPr b="0" lang="en-US" sz="1800" spc="-1" strike="noStrike">
                          <a:solidFill>
                            <a:srgbClr val="000000"/>
                          </a:solidFill>
                          <a:latin typeface="Calibri"/>
                        </a:rPr>
                        <a:t>3-4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b="0" lang="en-US" sz="1800" spc="-1" strike="noStrike">
                          <a:solidFill>
                            <a:srgbClr val="000000"/>
                          </a:solidFill>
                          <a:latin typeface="Calibri"/>
                        </a:rPr>
                        <a:t>2-5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10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440">
                <a:tc>
                  <a:txBody>
                    <a:bodyPr/>
                    <a:p>
                      <a:pPr>
                        <a:lnSpc>
                          <a:spcPct val="100000"/>
                        </a:lnSpc>
                      </a:pPr>
                      <a:r>
                        <a:rPr b="0" lang="en-US" sz="1800" spc="-1" strike="noStrike">
                          <a:solidFill>
                            <a:srgbClr val="000000"/>
                          </a:solidFill>
                          <a:latin typeface="Calibri"/>
                        </a:rPr>
                        <a:t>5-1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11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graphicFrame>
        <p:nvGraphicFramePr>
          <p:cNvPr id="1384" name="Table 4"/>
          <p:cNvGraphicFramePr/>
          <p:nvPr/>
        </p:nvGraphicFramePr>
        <p:xfrm>
          <a:off x="5715000" y="1314720"/>
          <a:ext cx="1904400" cy="1853640"/>
        </p:xfrm>
        <a:graphic>
          <a:graphicData uri="http://schemas.openxmlformats.org/drawingml/2006/table">
            <a:tbl>
              <a:tblPr/>
              <a:tblGrid>
                <a:gridCol w="952200"/>
                <a:gridCol w="952560"/>
              </a:tblGrid>
              <a:tr h="370800">
                <a:tc>
                  <a:txBody>
                    <a:bodyPr/>
                    <a:p>
                      <a:pPr>
                        <a:lnSpc>
                          <a:spcPct val="100000"/>
                        </a:lnSpc>
                      </a:pPr>
                      <a:r>
                        <a:rPr b="1" lang="en-US" sz="1800" spc="-1" strike="noStrike">
                          <a:solidFill>
                            <a:srgbClr val="ffffff"/>
                          </a:solidFill>
                          <a:latin typeface="Calibri"/>
                        </a:rPr>
                        <a:t>Edge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800" spc="-1" strike="noStrike">
                          <a:solidFill>
                            <a:srgbClr val="ffffff"/>
                          </a:solidFill>
                          <a:latin typeface="Calibri"/>
                        </a:rPr>
                        <a:t>Cost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p>
                      <a:pPr>
                        <a:lnSpc>
                          <a:spcPct val="100000"/>
                        </a:lnSpc>
                      </a:pPr>
                      <a:r>
                        <a:rPr b="0" lang="en-US" sz="1800" spc="-1" strike="noStrike">
                          <a:solidFill>
                            <a:srgbClr val="000000"/>
                          </a:solidFill>
                          <a:latin typeface="Calibri"/>
                        </a:rPr>
                        <a:t>3-5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p>
                      <a:pPr>
                        <a:lnSpc>
                          <a:spcPct val="100000"/>
                        </a:lnSpc>
                      </a:pPr>
                      <a:r>
                        <a:rPr b="0" lang="en-US" sz="1800" spc="-1" strike="noStrike">
                          <a:solidFill>
                            <a:srgbClr val="000000"/>
                          </a:solidFill>
                          <a:latin typeface="Calibri"/>
                        </a:rPr>
                        <a:t>1-3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b="0" lang="en-US" sz="1800" spc="-1" strike="noStrike">
                          <a:solidFill>
                            <a:srgbClr val="000000"/>
                          </a:solidFill>
                          <a:latin typeface="Calibri"/>
                        </a:rPr>
                        <a:t>2-4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800" spc="-1" strike="noStrike">
                          <a:solidFill>
                            <a:srgbClr val="000000"/>
                          </a:solidFill>
                          <a:latin typeface="Calibri"/>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440">
                <a:tc>
                  <a:txBody>
                    <a:bodyPr/>
                    <a:p>
                      <a:pPr>
                        <a:lnSpc>
                          <a:spcPct val="100000"/>
                        </a:lnSpc>
                      </a:pPr>
                      <a:r>
                        <a:rPr b="0" lang="en-US" sz="1800" spc="-1" strike="noStrike">
                          <a:solidFill>
                            <a:srgbClr val="000000"/>
                          </a:solidFill>
                          <a:latin typeface="Calibri"/>
                        </a:rPr>
                        <a:t>1-4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800" spc="-1" strike="noStrike">
                          <a:solidFill>
                            <a:srgbClr val="000000"/>
                          </a:solidFill>
                          <a:latin typeface="Calibri"/>
                        </a:rPr>
                        <a:t>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385" name="CustomShape 5"/>
          <p:cNvSpPr/>
          <p:nvPr/>
        </p:nvSpPr>
        <p:spPr>
          <a:xfrm>
            <a:off x="7162920" y="4800600"/>
            <a:ext cx="45000" cy="45000"/>
          </a:xfrm>
          <a:prstGeom prst="ellipse">
            <a:avLst/>
          </a:prstGeom>
          <a:ln>
            <a:round/>
          </a:ln>
        </p:spPr>
        <p:style>
          <a:lnRef idx="2">
            <a:schemeClr val="accent1">
              <a:shade val="50000"/>
            </a:schemeClr>
          </a:lnRef>
          <a:fillRef idx="1">
            <a:schemeClr val="accent1"/>
          </a:fillRef>
          <a:effectRef idx="0">
            <a:schemeClr val="accent1"/>
          </a:effectRef>
          <a:fontRef idx="minor"/>
        </p:style>
      </p:sp>
      <p:pic>
        <p:nvPicPr>
          <p:cNvPr id="1386" name="Picture 8" descr=""/>
          <p:cNvPicPr/>
          <p:nvPr/>
        </p:nvPicPr>
        <p:blipFill>
          <a:blip r:embed="rId1"/>
          <a:stretch/>
        </p:blipFill>
        <p:spPr>
          <a:xfrm>
            <a:off x="563040" y="4177800"/>
            <a:ext cx="2258280" cy="2050920"/>
          </a:xfrm>
          <a:prstGeom prst="rect">
            <a:avLst/>
          </a:prstGeom>
          <a:ln>
            <a:noFill/>
          </a:ln>
        </p:spPr>
      </p:pic>
      <p:sp>
        <p:nvSpPr>
          <p:cNvPr id="1387" name="CustomShape 6"/>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38E7B88A-C6E2-4CC3-BAD6-3BDE827E981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71" dur="indefinite" restart="never" nodeType="tmRoot">
          <p:childTnLst>
            <p:seq>
              <p:cTn id="372"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8" name="Picture 3" descr=""/>
          <p:cNvPicPr/>
          <p:nvPr/>
        </p:nvPicPr>
        <p:blipFill>
          <a:blip r:embed="rId1"/>
          <a:stretch/>
        </p:blipFill>
        <p:spPr>
          <a:xfrm>
            <a:off x="609480" y="1430640"/>
            <a:ext cx="2894760" cy="2133000"/>
          </a:xfrm>
          <a:prstGeom prst="rect">
            <a:avLst/>
          </a:prstGeom>
          <a:ln>
            <a:noFill/>
          </a:ln>
        </p:spPr>
      </p:pic>
      <p:pic>
        <p:nvPicPr>
          <p:cNvPr id="1389" name="Picture 4" descr=""/>
          <p:cNvPicPr/>
          <p:nvPr/>
        </p:nvPicPr>
        <p:blipFill>
          <a:blip r:embed="rId2"/>
          <a:stretch/>
        </p:blipFill>
        <p:spPr>
          <a:xfrm>
            <a:off x="4876920" y="1523880"/>
            <a:ext cx="2894760" cy="1946520"/>
          </a:xfrm>
          <a:prstGeom prst="rect">
            <a:avLst/>
          </a:prstGeom>
          <a:ln>
            <a:noFill/>
          </a:ln>
        </p:spPr>
      </p:pic>
      <p:pic>
        <p:nvPicPr>
          <p:cNvPr id="1390" name="Picture 5" descr=""/>
          <p:cNvPicPr/>
          <p:nvPr/>
        </p:nvPicPr>
        <p:blipFill>
          <a:blip r:embed="rId3"/>
          <a:stretch/>
        </p:blipFill>
        <p:spPr>
          <a:xfrm>
            <a:off x="618840" y="4038480"/>
            <a:ext cx="3239640" cy="1713960"/>
          </a:xfrm>
          <a:prstGeom prst="rect">
            <a:avLst/>
          </a:prstGeom>
          <a:ln>
            <a:noFill/>
          </a:ln>
        </p:spPr>
      </p:pic>
      <p:pic>
        <p:nvPicPr>
          <p:cNvPr id="1391" name="Picture 6" descr=""/>
          <p:cNvPicPr/>
          <p:nvPr/>
        </p:nvPicPr>
        <p:blipFill>
          <a:blip r:embed="rId4"/>
          <a:stretch/>
        </p:blipFill>
        <p:spPr>
          <a:xfrm>
            <a:off x="5257800" y="3962520"/>
            <a:ext cx="2818800" cy="1904400"/>
          </a:xfrm>
          <a:prstGeom prst="rect">
            <a:avLst/>
          </a:prstGeom>
          <a:ln>
            <a:noFill/>
          </a:ln>
        </p:spPr>
      </p:pic>
      <p:sp>
        <p:nvSpPr>
          <p:cNvPr id="1392" name="CustomShape 1"/>
          <p:cNvSpPr/>
          <p:nvPr/>
        </p:nvSpPr>
        <p:spPr>
          <a:xfrm>
            <a:off x="533520" y="304920"/>
            <a:ext cx="4037760" cy="51660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Calibri"/>
                <a:ea typeface="DejaVu Sans"/>
              </a:rPr>
              <a:t>Contd..</a:t>
            </a:r>
            <a:endParaRPr b="0" lang="en-US" sz="2800" spc="-1" strike="noStrike">
              <a:latin typeface="Arial"/>
            </a:endParaRPr>
          </a:p>
        </p:txBody>
      </p:sp>
      <p:sp>
        <p:nvSpPr>
          <p:cNvPr id="1393"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C1779AE-64CC-4BF6-9F79-0EF78983C500}"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73" dur="indefinite" restart="never" nodeType="tmRoot">
          <p:childTnLst>
            <p:seq>
              <p:cTn id="374"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CustomShape 1"/>
          <p:cNvSpPr/>
          <p:nvPr/>
        </p:nvSpPr>
        <p:spPr>
          <a:xfrm>
            <a:off x="628560" y="131760"/>
            <a:ext cx="7886160" cy="73440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Hierarchical Clustering:  Time and Space requirements</a:t>
            </a:r>
            <a:endParaRPr b="0" lang="en-US" sz="2800" spc="-1" strike="noStrike">
              <a:latin typeface="Arial"/>
            </a:endParaRPr>
          </a:p>
        </p:txBody>
      </p:sp>
      <p:sp>
        <p:nvSpPr>
          <p:cNvPr id="1395" name="CustomShape 2"/>
          <p:cNvSpPr/>
          <p:nvPr/>
        </p:nvSpPr>
        <p:spPr>
          <a:xfrm>
            <a:off x="551160" y="1611360"/>
            <a:ext cx="8040960" cy="129204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000000"/>
                </a:solidFill>
                <a:latin typeface="Calibri"/>
              </a:rPr>
              <a:t>O(N</a:t>
            </a:r>
            <a:r>
              <a:rPr b="0" lang="en-US" sz="2800" spc="-1" strike="noStrike" baseline="30000">
                <a:solidFill>
                  <a:srgbClr val="000000"/>
                </a:solidFill>
                <a:latin typeface="Calibri"/>
              </a:rPr>
              <a:t>2</a:t>
            </a:r>
            <a:r>
              <a:rPr b="0" lang="en-US" sz="2800" spc="-1" strike="noStrike">
                <a:solidFill>
                  <a:srgbClr val="000000"/>
                </a:solidFill>
                <a:latin typeface="Calibri"/>
              </a:rPr>
              <a:t>) space</a:t>
            </a:r>
            <a:endParaRPr b="0" lang="en-US" sz="2800" spc="-1" strike="noStrike">
              <a:latin typeface="Arial"/>
            </a:endParaRPr>
          </a:p>
          <a:p>
            <a:pPr>
              <a:lnSpc>
                <a:spcPct val="100000"/>
              </a:lnSpc>
            </a:pPr>
            <a:r>
              <a:rPr b="0" lang="en-US" sz="2800" spc="-1" strike="noStrike">
                <a:solidFill>
                  <a:srgbClr val="000000"/>
                </a:solidFill>
                <a:latin typeface="Calibri"/>
              </a:rPr>
              <a:t>O(N</a:t>
            </a:r>
            <a:r>
              <a:rPr b="0" lang="en-US" sz="2800" spc="-1" strike="noStrike" baseline="30000">
                <a:solidFill>
                  <a:srgbClr val="000000"/>
                </a:solidFill>
                <a:latin typeface="Calibri"/>
              </a:rPr>
              <a:t>3</a:t>
            </a:r>
            <a:r>
              <a:rPr b="0" lang="en-US" sz="2800" spc="-1" strike="noStrike">
                <a:solidFill>
                  <a:srgbClr val="000000"/>
                </a:solidFill>
                <a:latin typeface="Calibri"/>
              </a:rPr>
              <a:t>) time in many cases</a:t>
            </a:r>
            <a:endParaRPr b="0" lang="en-US" sz="2800" spc="-1" strike="noStrike">
              <a:latin typeface="Arial"/>
            </a:endParaRPr>
          </a:p>
          <a:p>
            <a:pPr>
              <a:lnSpc>
                <a:spcPct val="100000"/>
              </a:lnSpc>
            </a:pPr>
            <a:endParaRPr b="0" lang="en-US" sz="2800" spc="-1" strike="noStrike">
              <a:latin typeface="Arial"/>
            </a:endParaRPr>
          </a:p>
        </p:txBody>
      </p:sp>
      <p:sp>
        <p:nvSpPr>
          <p:cNvPr id="1396"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0BDF843A-D7A0-4B43-98E7-4DEED23C0256}"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375" dur="indefinite" restart="never" nodeType="tmRoot">
          <p:childTnLst>
            <p:seq>
              <p:cTn id="376"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CustomShape 1"/>
          <p:cNvSpPr/>
          <p:nvPr/>
        </p:nvSpPr>
        <p:spPr>
          <a:xfrm>
            <a:off x="741240" y="383040"/>
            <a:ext cx="7886160" cy="396000"/>
          </a:xfrm>
          <a:prstGeom prst="rect">
            <a:avLst/>
          </a:prstGeom>
          <a:noFill/>
          <a:ln>
            <a:noFill/>
          </a:ln>
        </p:spPr>
        <p:style>
          <a:lnRef idx="0"/>
          <a:fillRef idx="0"/>
          <a:effectRef idx="0"/>
          <a:fontRef idx="minor"/>
        </p:style>
        <p:txBody>
          <a:bodyPr lIns="0" rIns="0" tIns="0" bIns="0"/>
          <a:p>
            <a:pPr>
              <a:lnSpc>
                <a:spcPct val="100000"/>
              </a:lnSpc>
            </a:pPr>
            <a:r>
              <a:rPr b="1" lang="en-US" sz="2800" spc="-1" strike="noStrike">
                <a:solidFill>
                  <a:srgbClr val="000000"/>
                </a:solidFill>
                <a:latin typeface="Calibri"/>
              </a:rPr>
              <a:t>Hierarchical Clustering:  Problems and Limitations</a:t>
            </a:r>
            <a:endParaRPr b="0" lang="en-US" sz="2800" spc="-1" strike="noStrike">
              <a:latin typeface="Arial"/>
            </a:endParaRPr>
          </a:p>
        </p:txBody>
      </p:sp>
      <p:sp>
        <p:nvSpPr>
          <p:cNvPr id="1398" name="CustomShape 2"/>
          <p:cNvSpPr/>
          <p:nvPr/>
        </p:nvSpPr>
        <p:spPr>
          <a:xfrm>
            <a:off x="628560" y="1506240"/>
            <a:ext cx="7886160" cy="4350600"/>
          </a:xfrm>
          <a:prstGeom prst="rect">
            <a:avLst/>
          </a:prstGeom>
          <a:noFill/>
          <a:ln>
            <a:noFill/>
          </a:ln>
        </p:spPr>
        <p:style>
          <a:lnRef idx="0"/>
          <a:fillRef idx="0"/>
          <a:effectRef idx="0"/>
          <a:fontRef idx="minor"/>
        </p:style>
        <p:txBody>
          <a:bodyPr lIns="0" rIns="0" tIns="0" bIns="0">
            <a:normAutofit/>
          </a:bodyPr>
          <a:p>
            <a:pPr marL="457200" indent="-456480">
              <a:lnSpc>
                <a:spcPct val="100000"/>
              </a:lnSpc>
              <a:buClr>
                <a:srgbClr val="000000"/>
              </a:buClr>
              <a:buFont typeface="Wingdings" charset="2"/>
              <a:buChar char=""/>
            </a:pPr>
            <a:r>
              <a:rPr b="0" lang="en-US" sz="2800" spc="-1" strike="noStrike">
                <a:solidFill>
                  <a:srgbClr val="000000"/>
                </a:solidFill>
                <a:latin typeface="Calibri"/>
              </a:rPr>
              <a:t>Once a decision is made to combine two clusters, it cannot be undone</a:t>
            </a:r>
            <a:endParaRPr b="0" lang="en-US" sz="2800" spc="-1" strike="noStrike">
              <a:latin typeface="Arial"/>
            </a:endParaRPr>
          </a:p>
          <a:p>
            <a:pPr>
              <a:lnSpc>
                <a:spcPct val="100000"/>
              </a:lnSpc>
            </a:pP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rPr>
              <a:t>No objective function is directly minimized</a:t>
            </a:r>
            <a:endParaRPr b="0" lang="en-US" sz="2800" spc="-1" strike="noStrike">
              <a:latin typeface="Arial"/>
            </a:endParaRPr>
          </a:p>
          <a:p>
            <a:pPr>
              <a:lnSpc>
                <a:spcPct val="100000"/>
              </a:lnSpc>
            </a:pP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rPr>
              <a:t>Different schemes have problems with one or more of the following:</a:t>
            </a:r>
            <a:endParaRPr b="0" lang="en-US" sz="2800" spc="-1" strike="noStrike">
              <a:latin typeface="Arial"/>
            </a:endParaRPr>
          </a:p>
          <a:p>
            <a:pPr lvl="1" marL="743040" indent="-285120">
              <a:lnSpc>
                <a:spcPct val="100000"/>
              </a:lnSpc>
              <a:buClr>
                <a:srgbClr val="000000"/>
              </a:buClr>
              <a:buFont typeface="Arial"/>
              <a:buChar char="•"/>
            </a:pPr>
            <a:r>
              <a:rPr b="0" lang="en-US" sz="1800" spc="-1" strike="noStrike">
                <a:solidFill>
                  <a:srgbClr val="000000"/>
                </a:solidFill>
                <a:latin typeface="Calibri"/>
              </a:rPr>
              <a:t>Sensitivity to noise and outliers</a:t>
            </a:r>
            <a:endParaRPr b="0" lang="en-US" sz="1800" spc="-1" strike="noStrike">
              <a:latin typeface="Arial"/>
            </a:endParaRPr>
          </a:p>
          <a:p>
            <a:pPr lvl="1" marL="743040" indent="-285120">
              <a:lnSpc>
                <a:spcPct val="100000"/>
              </a:lnSpc>
              <a:buClr>
                <a:srgbClr val="000000"/>
              </a:buClr>
              <a:buFont typeface="Arial"/>
              <a:buChar char="•"/>
            </a:pPr>
            <a:r>
              <a:rPr b="0" lang="en-US" sz="1800" spc="-1" strike="noStrike">
                <a:solidFill>
                  <a:srgbClr val="000000"/>
                </a:solidFill>
                <a:latin typeface="Calibri"/>
              </a:rPr>
              <a:t>Difficulty handling different sized clusters and convex shapes</a:t>
            </a:r>
            <a:endParaRPr b="0" lang="en-US" sz="1800" spc="-1" strike="noStrike">
              <a:latin typeface="Arial"/>
            </a:endParaRPr>
          </a:p>
          <a:p>
            <a:pPr lvl="1" marL="743040" indent="-285120">
              <a:lnSpc>
                <a:spcPct val="100000"/>
              </a:lnSpc>
              <a:buClr>
                <a:srgbClr val="000000"/>
              </a:buClr>
              <a:buFont typeface="Arial"/>
              <a:buChar char="•"/>
            </a:pPr>
            <a:r>
              <a:rPr b="0" lang="en-US" sz="1800" spc="-1" strike="noStrike">
                <a:solidFill>
                  <a:srgbClr val="000000"/>
                </a:solidFill>
                <a:latin typeface="Calibri"/>
              </a:rPr>
              <a:t>Breaking large clusters</a:t>
            </a:r>
            <a:endParaRPr b="0" lang="en-US" sz="1800" spc="-1" strike="noStrike">
              <a:latin typeface="Arial"/>
            </a:endParaRPr>
          </a:p>
          <a:p>
            <a:pPr>
              <a:lnSpc>
                <a:spcPct val="100000"/>
              </a:lnSpc>
            </a:pPr>
            <a:endParaRPr b="0" lang="en-US" sz="1800" spc="-1" strike="noStrike">
              <a:latin typeface="Arial"/>
            </a:endParaRPr>
          </a:p>
        </p:txBody>
      </p:sp>
      <p:sp>
        <p:nvSpPr>
          <p:cNvPr id="1399"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55E11096-DBF6-40B0-B0CC-1FF3647065A9}"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377" dur="indefinite" restart="never" nodeType="tmRoot">
          <p:childTnLst>
            <p:seq>
              <p:cTn id="378"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740520" y="245520"/>
            <a:ext cx="7886160" cy="47232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Notion of a Cluster can be Ambiguous</a:t>
            </a:r>
            <a:endParaRPr b="0" lang="en-US" sz="3200" spc="-1" strike="noStrike">
              <a:latin typeface="Arial"/>
            </a:endParaRPr>
          </a:p>
        </p:txBody>
      </p:sp>
      <p:grpSp>
        <p:nvGrpSpPr>
          <p:cNvPr id="336" name="Group 2"/>
          <p:cNvGrpSpPr/>
          <p:nvPr/>
        </p:nvGrpSpPr>
        <p:grpSpPr>
          <a:xfrm>
            <a:off x="685800" y="1796040"/>
            <a:ext cx="3344040" cy="1585440"/>
            <a:chOff x="685800" y="1796040"/>
            <a:chExt cx="3344040" cy="1585440"/>
          </a:xfrm>
        </p:grpSpPr>
        <p:grpSp>
          <p:nvGrpSpPr>
            <p:cNvPr id="337" name="Group 3"/>
            <p:cNvGrpSpPr/>
            <p:nvPr/>
          </p:nvGrpSpPr>
          <p:grpSpPr>
            <a:xfrm>
              <a:off x="685800" y="1796040"/>
              <a:ext cx="3344040" cy="927360"/>
              <a:chOff x="685800" y="1796040"/>
              <a:chExt cx="3344040" cy="927360"/>
            </a:xfrm>
          </p:grpSpPr>
          <p:sp>
            <p:nvSpPr>
              <p:cNvPr id="338" name="CustomShape 4"/>
              <p:cNvSpPr/>
              <p:nvPr/>
            </p:nvSpPr>
            <p:spPr>
              <a:xfrm>
                <a:off x="3352680" y="24552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39" name="CustomShape 5"/>
              <p:cNvSpPr/>
              <p:nvPr/>
            </p:nvSpPr>
            <p:spPr>
              <a:xfrm>
                <a:off x="3032640" y="25974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0" name="CustomShape 6"/>
              <p:cNvSpPr/>
              <p:nvPr/>
            </p:nvSpPr>
            <p:spPr>
              <a:xfrm>
                <a:off x="3228120" y="261504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1" name="CustomShape 7"/>
              <p:cNvSpPr/>
              <p:nvPr/>
            </p:nvSpPr>
            <p:spPr>
              <a:xfrm>
                <a:off x="3156840" y="24732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2" name="CustomShape 8"/>
              <p:cNvSpPr/>
              <p:nvPr/>
            </p:nvSpPr>
            <p:spPr>
              <a:xfrm>
                <a:off x="3050280" y="213588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3" name="CustomShape 9"/>
              <p:cNvSpPr/>
              <p:nvPr/>
            </p:nvSpPr>
            <p:spPr>
              <a:xfrm>
                <a:off x="2836800" y="20646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4" name="CustomShape 10"/>
              <p:cNvSpPr/>
              <p:nvPr/>
            </p:nvSpPr>
            <p:spPr>
              <a:xfrm>
                <a:off x="2943720" y="190512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5" name="CustomShape 11"/>
              <p:cNvSpPr/>
              <p:nvPr/>
            </p:nvSpPr>
            <p:spPr>
              <a:xfrm>
                <a:off x="3637080" y="243756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6" name="CustomShape 12"/>
              <p:cNvSpPr/>
              <p:nvPr/>
            </p:nvSpPr>
            <p:spPr>
              <a:xfrm>
                <a:off x="3921480" y="231336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7" name="CustomShape 13"/>
              <p:cNvSpPr/>
              <p:nvPr/>
            </p:nvSpPr>
            <p:spPr>
              <a:xfrm>
                <a:off x="3637080" y="22068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8" name="CustomShape 14"/>
              <p:cNvSpPr/>
              <p:nvPr/>
            </p:nvSpPr>
            <p:spPr>
              <a:xfrm flipV="1">
                <a:off x="1201320" y="18468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49" name="CustomShape 15"/>
              <p:cNvSpPr/>
              <p:nvPr/>
            </p:nvSpPr>
            <p:spPr>
              <a:xfrm flipV="1">
                <a:off x="881280" y="170496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0" name="CustomShape 16"/>
              <p:cNvSpPr/>
              <p:nvPr/>
            </p:nvSpPr>
            <p:spPr>
              <a:xfrm flipV="1">
                <a:off x="1076760" y="168732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1" name="CustomShape 17"/>
              <p:cNvSpPr/>
              <p:nvPr/>
            </p:nvSpPr>
            <p:spPr>
              <a:xfrm flipV="1">
                <a:off x="1005840" y="182916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2" name="CustomShape 18"/>
              <p:cNvSpPr/>
              <p:nvPr/>
            </p:nvSpPr>
            <p:spPr>
              <a:xfrm flipV="1">
                <a:off x="899280" y="216648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3" name="CustomShape 19"/>
              <p:cNvSpPr/>
              <p:nvPr/>
            </p:nvSpPr>
            <p:spPr>
              <a:xfrm flipV="1">
                <a:off x="685800" y="22374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4" name="CustomShape 20"/>
              <p:cNvSpPr/>
              <p:nvPr/>
            </p:nvSpPr>
            <p:spPr>
              <a:xfrm flipV="1">
                <a:off x="792360" y="239724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5" name="CustomShape 21"/>
              <p:cNvSpPr/>
              <p:nvPr/>
            </p:nvSpPr>
            <p:spPr>
              <a:xfrm flipV="1">
                <a:off x="1485720" y="18648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6" name="CustomShape 22"/>
              <p:cNvSpPr/>
              <p:nvPr/>
            </p:nvSpPr>
            <p:spPr>
              <a:xfrm flipV="1">
                <a:off x="1770120" y="1989000"/>
                <a:ext cx="108360" cy="108360"/>
              </a:xfrm>
              <a:prstGeom prst="ellipse">
                <a:avLst/>
              </a:prstGeom>
              <a:solidFill>
                <a:srgbClr val="000000"/>
              </a:solidFill>
              <a:ln w="9360">
                <a:solidFill>
                  <a:srgbClr val="000000"/>
                </a:solidFill>
                <a:round/>
              </a:ln>
            </p:spPr>
            <p:style>
              <a:lnRef idx="0"/>
              <a:fillRef idx="0"/>
              <a:effectRef idx="0"/>
              <a:fontRef idx="minor"/>
            </p:style>
          </p:sp>
          <p:sp>
            <p:nvSpPr>
              <p:cNvPr id="357" name="CustomShape 23"/>
              <p:cNvSpPr/>
              <p:nvPr/>
            </p:nvSpPr>
            <p:spPr>
              <a:xfrm flipV="1">
                <a:off x="1485720" y="2095560"/>
                <a:ext cx="108360" cy="108360"/>
              </a:xfrm>
              <a:prstGeom prst="ellipse">
                <a:avLst/>
              </a:prstGeom>
              <a:solidFill>
                <a:srgbClr val="000000"/>
              </a:solidFill>
              <a:ln w="9360">
                <a:solidFill>
                  <a:srgbClr val="000000"/>
                </a:solidFill>
                <a:round/>
              </a:ln>
            </p:spPr>
            <p:style>
              <a:lnRef idx="0"/>
              <a:fillRef idx="0"/>
              <a:effectRef idx="0"/>
              <a:fontRef idx="minor"/>
            </p:style>
          </p:sp>
        </p:grpSp>
        <p:sp>
          <p:nvSpPr>
            <p:cNvPr id="358" name="CustomShape 24"/>
            <p:cNvSpPr/>
            <p:nvPr/>
          </p:nvSpPr>
          <p:spPr>
            <a:xfrm>
              <a:off x="990720" y="3048120"/>
              <a:ext cx="228528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imes New Roman"/>
                  <a:ea typeface="DejaVu Sans"/>
                </a:rPr>
                <a:t>How many clusters?</a:t>
              </a:r>
              <a:endParaRPr b="0" lang="en-US" sz="1600" spc="-1" strike="noStrike">
                <a:latin typeface="Arial"/>
              </a:endParaRPr>
            </a:p>
          </p:txBody>
        </p:sp>
      </p:grpSp>
      <p:grpSp>
        <p:nvGrpSpPr>
          <p:cNvPr id="359" name="Group 25"/>
          <p:cNvGrpSpPr/>
          <p:nvPr/>
        </p:nvGrpSpPr>
        <p:grpSpPr>
          <a:xfrm>
            <a:off x="4960800" y="4005000"/>
            <a:ext cx="3344040" cy="1478160"/>
            <a:chOff x="4960800" y="4005000"/>
            <a:chExt cx="3344040" cy="1478160"/>
          </a:xfrm>
        </p:grpSpPr>
        <p:grpSp>
          <p:nvGrpSpPr>
            <p:cNvPr id="360" name="Group 26"/>
            <p:cNvGrpSpPr/>
            <p:nvPr/>
          </p:nvGrpSpPr>
          <p:grpSpPr>
            <a:xfrm>
              <a:off x="4960800" y="4005000"/>
              <a:ext cx="3344040" cy="931320"/>
              <a:chOff x="4960800" y="4005000"/>
              <a:chExt cx="3344040" cy="931320"/>
            </a:xfrm>
          </p:grpSpPr>
          <p:sp>
            <p:nvSpPr>
              <p:cNvPr id="361" name="CustomShape 27"/>
              <p:cNvSpPr/>
              <p:nvPr/>
            </p:nvSpPr>
            <p:spPr>
              <a:xfrm>
                <a:off x="7628040" y="4667400"/>
                <a:ext cx="108720" cy="108720"/>
              </a:xfrm>
              <a:prstGeom prst="diamond">
                <a:avLst/>
              </a:prstGeom>
              <a:solidFill>
                <a:srgbClr val="ffcc00"/>
              </a:solidFill>
              <a:ln w="9360">
                <a:solidFill>
                  <a:srgbClr val="000000"/>
                </a:solidFill>
                <a:miter/>
              </a:ln>
            </p:spPr>
            <p:style>
              <a:lnRef idx="0"/>
              <a:fillRef idx="0"/>
              <a:effectRef idx="0"/>
              <a:fontRef idx="minor"/>
            </p:style>
          </p:sp>
          <p:sp>
            <p:nvSpPr>
              <p:cNvPr id="362" name="CustomShape 28"/>
              <p:cNvSpPr/>
              <p:nvPr/>
            </p:nvSpPr>
            <p:spPr>
              <a:xfrm>
                <a:off x="7307280" y="4809960"/>
                <a:ext cx="108720" cy="108720"/>
              </a:xfrm>
              <a:prstGeom prst="diamond">
                <a:avLst/>
              </a:prstGeom>
              <a:solidFill>
                <a:srgbClr val="ffcc00"/>
              </a:solidFill>
              <a:ln w="9360">
                <a:solidFill>
                  <a:srgbClr val="000000"/>
                </a:solidFill>
                <a:miter/>
              </a:ln>
            </p:spPr>
            <p:style>
              <a:lnRef idx="0"/>
              <a:fillRef idx="0"/>
              <a:effectRef idx="0"/>
              <a:fontRef idx="minor"/>
            </p:style>
          </p:sp>
          <p:sp>
            <p:nvSpPr>
              <p:cNvPr id="363" name="CustomShape 29"/>
              <p:cNvSpPr/>
              <p:nvPr/>
            </p:nvSpPr>
            <p:spPr>
              <a:xfrm>
                <a:off x="7502400" y="4827600"/>
                <a:ext cx="108720" cy="108720"/>
              </a:xfrm>
              <a:prstGeom prst="diamond">
                <a:avLst/>
              </a:prstGeom>
              <a:solidFill>
                <a:srgbClr val="ffcc00"/>
              </a:solidFill>
              <a:ln w="9360">
                <a:solidFill>
                  <a:srgbClr val="000000"/>
                </a:solidFill>
                <a:miter/>
              </a:ln>
            </p:spPr>
            <p:style>
              <a:lnRef idx="0"/>
              <a:fillRef idx="0"/>
              <a:effectRef idx="0"/>
              <a:fontRef idx="minor"/>
            </p:style>
          </p:sp>
          <p:sp>
            <p:nvSpPr>
              <p:cNvPr id="364" name="CustomShape 30"/>
              <p:cNvSpPr/>
              <p:nvPr/>
            </p:nvSpPr>
            <p:spPr>
              <a:xfrm>
                <a:off x="7432560" y="4684680"/>
                <a:ext cx="107280" cy="108720"/>
              </a:xfrm>
              <a:prstGeom prst="diamond">
                <a:avLst/>
              </a:prstGeom>
              <a:solidFill>
                <a:srgbClr val="ffcc00"/>
              </a:solidFill>
              <a:ln w="9360">
                <a:solidFill>
                  <a:srgbClr val="000000"/>
                </a:solidFill>
                <a:miter/>
              </a:ln>
            </p:spPr>
            <p:style>
              <a:lnRef idx="0"/>
              <a:fillRef idx="0"/>
              <a:effectRef idx="0"/>
              <a:fontRef idx="minor"/>
            </p:style>
          </p:sp>
          <p:sp>
            <p:nvSpPr>
              <p:cNvPr id="365" name="CustomShape 31"/>
              <p:cNvSpPr/>
              <p:nvPr/>
            </p:nvSpPr>
            <p:spPr>
              <a:xfrm>
                <a:off x="7324560" y="434664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366" name="CustomShape 32"/>
              <p:cNvSpPr/>
              <p:nvPr/>
            </p:nvSpPr>
            <p:spPr>
              <a:xfrm>
                <a:off x="7112160" y="427500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367" name="CustomShape 33"/>
              <p:cNvSpPr/>
              <p:nvPr/>
            </p:nvSpPr>
            <p:spPr>
              <a:xfrm>
                <a:off x="7218360" y="411480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368" name="CustomShape 34"/>
              <p:cNvSpPr/>
              <p:nvPr/>
            </p:nvSpPr>
            <p:spPr>
              <a:xfrm>
                <a:off x="7912080" y="4649760"/>
                <a:ext cx="108720" cy="108720"/>
              </a:xfrm>
              <a:prstGeom prst="diamond">
                <a:avLst/>
              </a:prstGeom>
              <a:solidFill>
                <a:srgbClr val="ffcc00"/>
              </a:solidFill>
              <a:ln w="9360">
                <a:solidFill>
                  <a:srgbClr val="000000"/>
                </a:solidFill>
                <a:miter/>
              </a:ln>
            </p:spPr>
            <p:style>
              <a:lnRef idx="0"/>
              <a:fillRef idx="0"/>
              <a:effectRef idx="0"/>
              <a:fontRef idx="minor"/>
            </p:style>
          </p:sp>
          <p:sp>
            <p:nvSpPr>
              <p:cNvPr id="369" name="CustomShape 35"/>
              <p:cNvSpPr/>
              <p:nvPr/>
            </p:nvSpPr>
            <p:spPr>
              <a:xfrm>
                <a:off x="8196120" y="4524480"/>
                <a:ext cx="108720" cy="108720"/>
              </a:xfrm>
              <a:prstGeom prst="diamond">
                <a:avLst/>
              </a:prstGeom>
              <a:solidFill>
                <a:srgbClr val="ffcc00"/>
              </a:solidFill>
              <a:ln w="9360">
                <a:solidFill>
                  <a:srgbClr val="000000"/>
                </a:solidFill>
                <a:miter/>
              </a:ln>
            </p:spPr>
            <p:style>
              <a:lnRef idx="0"/>
              <a:fillRef idx="0"/>
              <a:effectRef idx="0"/>
              <a:fontRef idx="minor"/>
            </p:style>
          </p:sp>
          <p:sp>
            <p:nvSpPr>
              <p:cNvPr id="370" name="CustomShape 36"/>
              <p:cNvSpPr/>
              <p:nvPr/>
            </p:nvSpPr>
            <p:spPr>
              <a:xfrm>
                <a:off x="7912080" y="4417920"/>
                <a:ext cx="108720" cy="108720"/>
              </a:xfrm>
              <a:prstGeom prst="diamond">
                <a:avLst/>
              </a:prstGeom>
              <a:solidFill>
                <a:srgbClr val="ffcc00"/>
              </a:solidFill>
              <a:ln w="9360">
                <a:solidFill>
                  <a:srgbClr val="000000"/>
                </a:solidFill>
                <a:miter/>
              </a:ln>
            </p:spPr>
            <p:style>
              <a:lnRef idx="0"/>
              <a:fillRef idx="0"/>
              <a:effectRef idx="0"/>
              <a:fontRef idx="minor"/>
            </p:style>
          </p:sp>
          <p:sp>
            <p:nvSpPr>
              <p:cNvPr id="371" name="CustomShape 37"/>
              <p:cNvSpPr/>
              <p:nvPr/>
            </p:nvSpPr>
            <p:spPr>
              <a:xfrm flipV="1">
                <a:off x="5477040" y="405648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72" name="CustomShape 38"/>
              <p:cNvSpPr/>
              <p:nvPr/>
            </p:nvSpPr>
            <p:spPr>
              <a:xfrm flipV="1">
                <a:off x="5156280" y="391392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73" name="CustomShape 39"/>
              <p:cNvSpPr/>
              <p:nvPr/>
            </p:nvSpPr>
            <p:spPr>
              <a:xfrm flipV="1">
                <a:off x="5351400" y="389628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74" name="CustomShape 40"/>
              <p:cNvSpPr/>
              <p:nvPr/>
            </p:nvSpPr>
            <p:spPr>
              <a:xfrm flipV="1">
                <a:off x="5281560" y="4039200"/>
                <a:ext cx="10728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75" name="CustomShape 41"/>
              <p:cNvSpPr/>
              <p:nvPr/>
            </p:nvSpPr>
            <p:spPr>
              <a:xfrm flipV="1">
                <a:off x="5173560" y="4377240"/>
                <a:ext cx="108720" cy="108720"/>
              </a:xfrm>
              <a:prstGeom prst="flowChartExtract">
                <a:avLst/>
              </a:prstGeom>
              <a:solidFill>
                <a:srgbClr val="3366ff"/>
              </a:solidFill>
              <a:ln w="9360">
                <a:solidFill>
                  <a:srgbClr val="000000"/>
                </a:solidFill>
                <a:miter/>
              </a:ln>
            </p:spPr>
            <p:style>
              <a:lnRef idx="0"/>
              <a:fillRef idx="0"/>
              <a:effectRef idx="0"/>
              <a:fontRef idx="minor"/>
            </p:style>
          </p:sp>
          <p:sp>
            <p:nvSpPr>
              <p:cNvPr id="376" name="CustomShape 42"/>
              <p:cNvSpPr/>
              <p:nvPr/>
            </p:nvSpPr>
            <p:spPr>
              <a:xfrm flipV="1">
                <a:off x="4960800" y="4448880"/>
                <a:ext cx="108720" cy="108720"/>
              </a:xfrm>
              <a:prstGeom prst="flowChartExtract">
                <a:avLst/>
              </a:prstGeom>
              <a:solidFill>
                <a:srgbClr val="3366ff"/>
              </a:solidFill>
              <a:ln w="9360">
                <a:solidFill>
                  <a:srgbClr val="000000"/>
                </a:solidFill>
                <a:miter/>
              </a:ln>
            </p:spPr>
            <p:style>
              <a:lnRef idx="0"/>
              <a:fillRef idx="0"/>
              <a:effectRef idx="0"/>
              <a:fontRef idx="minor"/>
            </p:style>
          </p:sp>
          <p:sp>
            <p:nvSpPr>
              <p:cNvPr id="377" name="CustomShape 43"/>
              <p:cNvSpPr/>
              <p:nvPr/>
            </p:nvSpPr>
            <p:spPr>
              <a:xfrm flipV="1">
                <a:off x="5067360" y="4609080"/>
                <a:ext cx="108720" cy="108720"/>
              </a:xfrm>
              <a:prstGeom prst="flowChartExtract">
                <a:avLst/>
              </a:prstGeom>
              <a:solidFill>
                <a:srgbClr val="3366ff"/>
              </a:solidFill>
              <a:ln w="9360">
                <a:solidFill>
                  <a:srgbClr val="000000"/>
                </a:solidFill>
                <a:miter/>
              </a:ln>
            </p:spPr>
            <p:style>
              <a:lnRef idx="0"/>
              <a:fillRef idx="0"/>
              <a:effectRef idx="0"/>
              <a:fontRef idx="minor"/>
            </p:style>
          </p:sp>
          <p:sp>
            <p:nvSpPr>
              <p:cNvPr id="378" name="CustomShape 44"/>
              <p:cNvSpPr/>
              <p:nvPr/>
            </p:nvSpPr>
            <p:spPr>
              <a:xfrm flipV="1">
                <a:off x="5761080" y="407412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79" name="CustomShape 45"/>
              <p:cNvSpPr/>
              <p:nvPr/>
            </p:nvSpPr>
            <p:spPr>
              <a:xfrm flipV="1">
                <a:off x="6045120" y="419940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380" name="CustomShape 46"/>
              <p:cNvSpPr/>
              <p:nvPr/>
            </p:nvSpPr>
            <p:spPr>
              <a:xfrm flipV="1">
                <a:off x="5761080" y="430596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grpSp>
        <p:sp>
          <p:nvSpPr>
            <p:cNvPr id="381" name="CustomShape 47"/>
            <p:cNvSpPr/>
            <p:nvPr/>
          </p:nvSpPr>
          <p:spPr>
            <a:xfrm>
              <a:off x="5418000" y="5149800"/>
              <a:ext cx="228528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imes New Roman"/>
                  <a:ea typeface="DejaVu Sans"/>
                </a:rPr>
                <a:t>Four Clusters </a:t>
              </a:r>
              <a:endParaRPr b="0" lang="en-US" sz="1600" spc="-1" strike="noStrike">
                <a:latin typeface="Arial"/>
              </a:endParaRPr>
            </a:p>
          </p:txBody>
        </p:sp>
      </p:grpSp>
      <p:grpSp>
        <p:nvGrpSpPr>
          <p:cNvPr id="382" name="Group 48"/>
          <p:cNvGrpSpPr/>
          <p:nvPr/>
        </p:nvGrpSpPr>
        <p:grpSpPr>
          <a:xfrm>
            <a:off x="685800" y="4005000"/>
            <a:ext cx="3344040" cy="1478160"/>
            <a:chOff x="685800" y="4005000"/>
            <a:chExt cx="3344040" cy="1478160"/>
          </a:xfrm>
        </p:grpSpPr>
        <p:grpSp>
          <p:nvGrpSpPr>
            <p:cNvPr id="383" name="Group 49"/>
            <p:cNvGrpSpPr/>
            <p:nvPr/>
          </p:nvGrpSpPr>
          <p:grpSpPr>
            <a:xfrm>
              <a:off x="685800" y="4005000"/>
              <a:ext cx="3344040" cy="928080"/>
              <a:chOff x="685800" y="4005000"/>
              <a:chExt cx="3344040" cy="928080"/>
            </a:xfrm>
          </p:grpSpPr>
          <p:sp>
            <p:nvSpPr>
              <p:cNvPr id="384" name="CustomShape 50"/>
              <p:cNvSpPr/>
              <p:nvPr/>
            </p:nvSpPr>
            <p:spPr>
              <a:xfrm>
                <a:off x="3352680" y="4665600"/>
                <a:ext cx="108720" cy="10728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85" name="CustomShape 51"/>
              <p:cNvSpPr/>
              <p:nvPr/>
            </p:nvSpPr>
            <p:spPr>
              <a:xfrm>
                <a:off x="3032280" y="480708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86" name="CustomShape 52"/>
              <p:cNvSpPr/>
              <p:nvPr/>
            </p:nvSpPr>
            <p:spPr>
              <a:xfrm>
                <a:off x="3227400" y="482436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87" name="CustomShape 53"/>
              <p:cNvSpPr/>
              <p:nvPr/>
            </p:nvSpPr>
            <p:spPr>
              <a:xfrm>
                <a:off x="3157560" y="4683240"/>
                <a:ext cx="10728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88" name="CustomShape 54"/>
              <p:cNvSpPr/>
              <p:nvPr/>
            </p:nvSpPr>
            <p:spPr>
              <a:xfrm>
                <a:off x="3049560" y="434484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89" name="CustomShape 55"/>
              <p:cNvSpPr/>
              <p:nvPr/>
            </p:nvSpPr>
            <p:spPr>
              <a:xfrm>
                <a:off x="2836800" y="4275000"/>
                <a:ext cx="108720" cy="10728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90" name="CustomShape 56"/>
              <p:cNvSpPr/>
              <p:nvPr/>
            </p:nvSpPr>
            <p:spPr>
              <a:xfrm>
                <a:off x="2943360" y="411480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91" name="CustomShape 57"/>
              <p:cNvSpPr/>
              <p:nvPr/>
            </p:nvSpPr>
            <p:spPr>
              <a:xfrm>
                <a:off x="3637080" y="464652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92" name="CustomShape 58"/>
              <p:cNvSpPr/>
              <p:nvPr/>
            </p:nvSpPr>
            <p:spPr>
              <a:xfrm>
                <a:off x="3921120" y="452268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93" name="CustomShape 59"/>
              <p:cNvSpPr/>
              <p:nvPr/>
            </p:nvSpPr>
            <p:spPr>
              <a:xfrm>
                <a:off x="3637080" y="4416480"/>
                <a:ext cx="108720" cy="108720"/>
              </a:xfrm>
              <a:prstGeom prst="triangle">
                <a:avLst>
                  <a:gd name="adj" fmla="val 50000"/>
                </a:avLst>
              </a:prstGeom>
              <a:solidFill>
                <a:srgbClr val="3366ff"/>
              </a:solidFill>
              <a:ln w="9360">
                <a:solidFill>
                  <a:srgbClr val="000000"/>
                </a:solidFill>
                <a:miter/>
              </a:ln>
            </p:spPr>
            <p:style>
              <a:lnRef idx="0"/>
              <a:fillRef idx="0"/>
              <a:effectRef idx="0"/>
              <a:fontRef idx="minor"/>
            </p:style>
          </p:sp>
          <p:sp>
            <p:nvSpPr>
              <p:cNvPr id="394" name="CustomShape 60"/>
              <p:cNvSpPr/>
              <p:nvPr/>
            </p:nvSpPr>
            <p:spPr>
              <a:xfrm flipV="1">
                <a:off x="1201680" y="4059360"/>
                <a:ext cx="108720" cy="107280"/>
              </a:xfrm>
              <a:prstGeom prst="rect">
                <a:avLst/>
              </a:prstGeom>
              <a:solidFill>
                <a:srgbClr val="ff0000"/>
              </a:solidFill>
              <a:ln w="9360">
                <a:solidFill>
                  <a:srgbClr val="000000"/>
                </a:solidFill>
                <a:miter/>
              </a:ln>
            </p:spPr>
            <p:style>
              <a:lnRef idx="0"/>
              <a:fillRef idx="0"/>
              <a:effectRef idx="0"/>
              <a:fontRef idx="minor"/>
            </p:style>
          </p:sp>
          <p:sp>
            <p:nvSpPr>
              <p:cNvPr id="395" name="CustomShape 61"/>
              <p:cNvSpPr/>
              <p:nvPr/>
            </p:nvSpPr>
            <p:spPr>
              <a:xfrm flipV="1">
                <a:off x="880920" y="3913920"/>
                <a:ext cx="108720" cy="108720"/>
              </a:xfrm>
              <a:prstGeom prst="rect">
                <a:avLst/>
              </a:prstGeom>
              <a:solidFill>
                <a:srgbClr val="ff0000"/>
              </a:solidFill>
              <a:ln w="9360">
                <a:solidFill>
                  <a:srgbClr val="000000"/>
                </a:solidFill>
                <a:miter/>
              </a:ln>
            </p:spPr>
            <p:style>
              <a:lnRef idx="0"/>
              <a:fillRef idx="0"/>
              <a:effectRef idx="0"/>
              <a:fontRef idx="minor"/>
            </p:style>
          </p:sp>
          <p:sp>
            <p:nvSpPr>
              <p:cNvPr id="396" name="CustomShape 62"/>
              <p:cNvSpPr/>
              <p:nvPr/>
            </p:nvSpPr>
            <p:spPr>
              <a:xfrm flipV="1">
                <a:off x="1076400" y="3896280"/>
                <a:ext cx="108720" cy="108720"/>
              </a:xfrm>
              <a:prstGeom prst="rect">
                <a:avLst/>
              </a:prstGeom>
              <a:solidFill>
                <a:srgbClr val="ff0000"/>
              </a:solidFill>
              <a:ln w="9360">
                <a:solidFill>
                  <a:srgbClr val="000000"/>
                </a:solidFill>
                <a:miter/>
              </a:ln>
            </p:spPr>
            <p:style>
              <a:lnRef idx="0"/>
              <a:fillRef idx="0"/>
              <a:effectRef idx="0"/>
              <a:fontRef idx="minor"/>
            </p:style>
          </p:sp>
          <p:sp>
            <p:nvSpPr>
              <p:cNvPr id="397" name="CustomShape 63"/>
              <p:cNvSpPr/>
              <p:nvPr/>
            </p:nvSpPr>
            <p:spPr>
              <a:xfrm flipV="1">
                <a:off x="1006560" y="4037400"/>
                <a:ext cx="107280" cy="108720"/>
              </a:xfrm>
              <a:prstGeom prst="rect">
                <a:avLst/>
              </a:prstGeom>
              <a:solidFill>
                <a:srgbClr val="ff0000"/>
              </a:solidFill>
              <a:ln w="9360">
                <a:solidFill>
                  <a:srgbClr val="000000"/>
                </a:solidFill>
                <a:miter/>
              </a:ln>
            </p:spPr>
            <p:style>
              <a:lnRef idx="0"/>
              <a:fillRef idx="0"/>
              <a:effectRef idx="0"/>
              <a:fontRef idx="minor"/>
            </p:style>
          </p:sp>
          <p:sp>
            <p:nvSpPr>
              <p:cNvPr id="398" name="CustomShape 64"/>
              <p:cNvSpPr/>
              <p:nvPr/>
            </p:nvSpPr>
            <p:spPr>
              <a:xfrm flipV="1">
                <a:off x="898560" y="4375800"/>
                <a:ext cx="108720" cy="108720"/>
              </a:xfrm>
              <a:prstGeom prst="rect">
                <a:avLst/>
              </a:prstGeom>
              <a:solidFill>
                <a:srgbClr val="ff0000"/>
              </a:solidFill>
              <a:ln w="9360">
                <a:solidFill>
                  <a:srgbClr val="000000"/>
                </a:solidFill>
                <a:miter/>
              </a:ln>
            </p:spPr>
            <p:style>
              <a:lnRef idx="0"/>
              <a:fillRef idx="0"/>
              <a:effectRef idx="0"/>
              <a:fontRef idx="minor"/>
            </p:style>
          </p:sp>
          <p:sp>
            <p:nvSpPr>
              <p:cNvPr id="399" name="CustomShape 65"/>
              <p:cNvSpPr/>
              <p:nvPr/>
            </p:nvSpPr>
            <p:spPr>
              <a:xfrm flipV="1">
                <a:off x="685800" y="4449960"/>
                <a:ext cx="108720" cy="107280"/>
              </a:xfrm>
              <a:prstGeom prst="rect">
                <a:avLst/>
              </a:prstGeom>
              <a:solidFill>
                <a:srgbClr val="ff0000"/>
              </a:solidFill>
              <a:ln w="9360">
                <a:solidFill>
                  <a:srgbClr val="000000"/>
                </a:solidFill>
                <a:miter/>
              </a:ln>
            </p:spPr>
            <p:style>
              <a:lnRef idx="0"/>
              <a:fillRef idx="0"/>
              <a:effectRef idx="0"/>
              <a:fontRef idx="minor"/>
            </p:style>
          </p:sp>
          <p:sp>
            <p:nvSpPr>
              <p:cNvPr id="400" name="CustomShape 66"/>
              <p:cNvSpPr/>
              <p:nvPr/>
            </p:nvSpPr>
            <p:spPr>
              <a:xfrm flipV="1">
                <a:off x="792000" y="4605840"/>
                <a:ext cx="108720" cy="108720"/>
              </a:xfrm>
              <a:prstGeom prst="rect">
                <a:avLst/>
              </a:prstGeom>
              <a:solidFill>
                <a:srgbClr val="ff0000"/>
              </a:solidFill>
              <a:ln w="9360">
                <a:solidFill>
                  <a:srgbClr val="000000"/>
                </a:solidFill>
                <a:miter/>
              </a:ln>
            </p:spPr>
            <p:style>
              <a:lnRef idx="0"/>
              <a:fillRef idx="0"/>
              <a:effectRef idx="0"/>
              <a:fontRef idx="minor"/>
            </p:style>
          </p:sp>
          <p:sp>
            <p:nvSpPr>
              <p:cNvPr id="401" name="CustomShape 67"/>
              <p:cNvSpPr/>
              <p:nvPr/>
            </p:nvSpPr>
            <p:spPr>
              <a:xfrm flipV="1">
                <a:off x="1486080" y="4074120"/>
                <a:ext cx="108720" cy="108720"/>
              </a:xfrm>
              <a:prstGeom prst="rect">
                <a:avLst/>
              </a:prstGeom>
              <a:solidFill>
                <a:srgbClr val="ff0000"/>
              </a:solidFill>
              <a:ln w="9360">
                <a:solidFill>
                  <a:srgbClr val="000000"/>
                </a:solidFill>
                <a:miter/>
              </a:ln>
            </p:spPr>
            <p:style>
              <a:lnRef idx="0"/>
              <a:fillRef idx="0"/>
              <a:effectRef idx="0"/>
              <a:fontRef idx="minor"/>
            </p:style>
          </p:sp>
          <p:sp>
            <p:nvSpPr>
              <p:cNvPr id="402" name="CustomShape 68"/>
              <p:cNvSpPr/>
              <p:nvPr/>
            </p:nvSpPr>
            <p:spPr>
              <a:xfrm flipV="1">
                <a:off x="1770120" y="4197960"/>
                <a:ext cx="108720" cy="108720"/>
              </a:xfrm>
              <a:prstGeom prst="rect">
                <a:avLst/>
              </a:prstGeom>
              <a:solidFill>
                <a:srgbClr val="ff0000"/>
              </a:solidFill>
              <a:ln w="9360">
                <a:solidFill>
                  <a:srgbClr val="000000"/>
                </a:solidFill>
                <a:miter/>
              </a:ln>
            </p:spPr>
            <p:style>
              <a:lnRef idx="0"/>
              <a:fillRef idx="0"/>
              <a:effectRef idx="0"/>
              <a:fontRef idx="minor"/>
            </p:style>
          </p:sp>
          <p:sp>
            <p:nvSpPr>
              <p:cNvPr id="403" name="CustomShape 69"/>
              <p:cNvSpPr/>
              <p:nvPr/>
            </p:nvSpPr>
            <p:spPr>
              <a:xfrm flipV="1">
                <a:off x="1486080" y="4304160"/>
                <a:ext cx="108720" cy="108720"/>
              </a:xfrm>
              <a:prstGeom prst="rect">
                <a:avLst/>
              </a:prstGeom>
              <a:solidFill>
                <a:srgbClr val="ff0000"/>
              </a:solidFill>
              <a:ln w="9360">
                <a:solidFill>
                  <a:srgbClr val="000000"/>
                </a:solidFill>
                <a:miter/>
              </a:ln>
            </p:spPr>
            <p:style>
              <a:lnRef idx="0"/>
              <a:fillRef idx="0"/>
              <a:effectRef idx="0"/>
              <a:fontRef idx="minor"/>
            </p:style>
          </p:sp>
        </p:grpSp>
        <p:sp>
          <p:nvSpPr>
            <p:cNvPr id="404" name="CustomShape 70"/>
            <p:cNvSpPr/>
            <p:nvPr/>
          </p:nvSpPr>
          <p:spPr>
            <a:xfrm>
              <a:off x="990720" y="5149800"/>
              <a:ext cx="228528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imes New Roman"/>
                  <a:ea typeface="DejaVu Sans"/>
                </a:rPr>
                <a:t>Two Clusters </a:t>
              </a:r>
              <a:endParaRPr b="0" lang="en-US" sz="1600" spc="-1" strike="noStrike">
                <a:latin typeface="Arial"/>
              </a:endParaRPr>
            </a:p>
          </p:txBody>
        </p:sp>
      </p:grpSp>
      <p:grpSp>
        <p:nvGrpSpPr>
          <p:cNvPr id="405" name="Group 71"/>
          <p:cNvGrpSpPr/>
          <p:nvPr/>
        </p:nvGrpSpPr>
        <p:grpSpPr>
          <a:xfrm>
            <a:off x="4960800" y="1795320"/>
            <a:ext cx="3344040" cy="1586160"/>
            <a:chOff x="4960800" y="1795320"/>
            <a:chExt cx="3344040" cy="1586160"/>
          </a:xfrm>
        </p:grpSpPr>
        <p:grpSp>
          <p:nvGrpSpPr>
            <p:cNvPr id="406" name="Group 72"/>
            <p:cNvGrpSpPr/>
            <p:nvPr/>
          </p:nvGrpSpPr>
          <p:grpSpPr>
            <a:xfrm>
              <a:off x="4960800" y="1795320"/>
              <a:ext cx="3344040" cy="931320"/>
              <a:chOff x="4960800" y="1795320"/>
              <a:chExt cx="3344040" cy="931320"/>
            </a:xfrm>
          </p:grpSpPr>
          <p:sp>
            <p:nvSpPr>
              <p:cNvPr id="407" name="CustomShape 73"/>
              <p:cNvSpPr/>
              <p:nvPr/>
            </p:nvSpPr>
            <p:spPr>
              <a:xfrm>
                <a:off x="7628040" y="2457360"/>
                <a:ext cx="108720" cy="108720"/>
              </a:xfrm>
              <a:prstGeom prst="diamond">
                <a:avLst/>
              </a:prstGeom>
              <a:solidFill>
                <a:srgbClr val="ff9900"/>
              </a:solidFill>
              <a:ln w="9360">
                <a:solidFill>
                  <a:srgbClr val="000000"/>
                </a:solidFill>
                <a:miter/>
              </a:ln>
            </p:spPr>
            <p:style>
              <a:lnRef idx="0"/>
              <a:fillRef idx="0"/>
              <a:effectRef idx="0"/>
              <a:fontRef idx="minor"/>
            </p:style>
          </p:sp>
          <p:sp>
            <p:nvSpPr>
              <p:cNvPr id="408" name="CustomShape 74"/>
              <p:cNvSpPr/>
              <p:nvPr/>
            </p:nvSpPr>
            <p:spPr>
              <a:xfrm>
                <a:off x="7307280" y="2600280"/>
                <a:ext cx="108720" cy="108720"/>
              </a:xfrm>
              <a:prstGeom prst="diamond">
                <a:avLst/>
              </a:prstGeom>
              <a:solidFill>
                <a:srgbClr val="ff9900"/>
              </a:solidFill>
              <a:ln w="9360">
                <a:solidFill>
                  <a:srgbClr val="000000"/>
                </a:solidFill>
                <a:miter/>
              </a:ln>
            </p:spPr>
            <p:style>
              <a:lnRef idx="0"/>
              <a:fillRef idx="0"/>
              <a:effectRef idx="0"/>
              <a:fontRef idx="minor"/>
            </p:style>
          </p:sp>
          <p:sp>
            <p:nvSpPr>
              <p:cNvPr id="409" name="CustomShape 75"/>
              <p:cNvSpPr/>
              <p:nvPr/>
            </p:nvSpPr>
            <p:spPr>
              <a:xfrm>
                <a:off x="7502400" y="2617920"/>
                <a:ext cx="108720" cy="108720"/>
              </a:xfrm>
              <a:prstGeom prst="diamond">
                <a:avLst/>
              </a:prstGeom>
              <a:solidFill>
                <a:srgbClr val="ff9900"/>
              </a:solidFill>
              <a:ln w="9360">
                <a:solidFill>
                  <a:srgbClr val="000000"/>
                </a:solidFill>
                <a:miter/>
              </a:ln>
            </p:spPr>
            <p:style>
              <a:lnRef idx="0"/>
              <a:fillRef idx="0"/>
              <a:effectRef idx="0"/>
              <a:fontRef idx="minor"/>
            </p:style>
          </p:sp>
          <p:sp>
            <p:nvSpPr>
              <p:cNvPr id="410" name="CustomShape 76"/>
              <p:cNvSpPr/>
              <p:nvPr/>
            </p:nvSpPr>
            <p:spPr>
              <a:xfrm>
                <a:off x="7432560" y="2475000"/>
                <a:ext cx="107280" cy="108720"/>
              </a:xfrm>
              <a:prstGeom prst="diamond">
                <a:avLst/>
              </a:prstGeom>
              <a:solidFill>
                <a:srgbClr val="ff9900"/>
              </a:solidFill>
              <a:ln w="9360">
                <a:solidFill>
                  <a:srgbClr val="000000"/>
                </a:solidFill>
                <a:miter/>
              </a:ln>
            </p:spPr>
            <p:style>
              <a:lnRef idx="0"/>
              <a:fillRef idx="0"/>
              <a:effectRef idx="0"/>
              <a:fontRef idx="minor"/>
            </p:style>
          </p:sp>
          <p:sp>
            <p:nvSpPr>
              <p:cNvPr id="411" name="CustomShape 77"/>
              <p:cNvSpPr/>
              <p:nvPr/>
            </p:nvSpPr>
            <p:spPr>
              <a:xfrm>
                <a:off x="7324560" y="213660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412" name="CustomShape 78"/>
              <p:cNvSpPr/>
              <p:nvPr/>
            </p:nvSpPr>
            <p:spPr>
              <a:xfrm>
                <a:off x="7112160" y="206532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413" name="CustomShape 79"/>
              <p:cNvSpPr/>
              <p:nvPr/>
            </p:nvSpPr>
            <p:spPr>
              <a:xfrm>
                <a:off x="7218360" y="1905120"/>
                <a:ext cx="108720" cy="108720"/>
              </a:xfrm>
              <a:prstGeom prst="star5">
                <a:avLst>
                  <a:gd name="adj" fmla="val 19098"/>
                  <a:gd name="hf" fmla="val 105146"/>
                  <a:gd name="vf" fmla="val 110557"/>
                </a:avLst>
              </a:prstGeom>
              <a:solidFill>
                <a:schemeClr val="accent1"/>
              </a:solidFill>
              <a:ln w="9360">
                <a:solidFill>
                  <a:srgbClr val="000000"/>
                </a:solidFill>
                <a:miter/>
              </a:ln>
            </p:spPr>
            <p:style>
              <a:lnRef idx="0"/>
              <a:fillRef idx="0"/>
              <a:effectRef idx="0"/>
              <a:fontRef idx="minor"/>
            </p:style>
          </p:sp>
          <p:sp>
            <p:nvSpPr>
              <p:cNvPr id="414" name="CustomShape 80"/>
              <p:cNvSpPr/>
              <p:nvPr/>
            </p:nvSpPr>
            <p:spPr>
              <a:xfrm>
                <a:off x="7912080" y="2440080"/>
                <a:ext cx="108720" cy="108720"/>
              </a:xfrm>
              <a:prstGeom prst="rect">
                <a:avLst/>
              </a:prstGeom>
              <a:solidFill>
                <a:srgbClr val="ffff00"/>
              </a:solidFill>
              <a:ln w="9360">
                <a:solidFill>
                  <a:srgbClr val="000000"/>
                </a:solidFill>
                <a:miter/>
              </a:ln>
            </p:spPr>
            <p:style>
              <a:lnRef idx="0"/>
              <a:fillRef idx="0"/>
              <a:effectRef idx="0"/>
              <a:fontRef idx="minor"/>
            </p:style>
          </p:sp>
          <p:sp>
            <p:nvSpPr>
              <p:cNvPr id="415" name="CustomShape 81"/>
              <p:cNvSpPr/>
              <p:nvPr/>
            </p:nvSpPr>
            <p:spPr>
              <a:xfrm>
                <a:off x="8196120" y="2314440"/>
                <a:ext cx="108720" cy="108720"/>
              </a:xfrm>
              <a:prstGeom prst="rect">
                <a:avLst/>
              </a:prstGeom>
              <a:solidFill>
                <a:srgbClr val="ffff00"/>
              </a:solidFill>
              <a:ln w="9360">
                <a:solidFill>
                  <a:srgbClr val="000000"/>
                </a:solidFill>
                <a:miter/>
              </a:ln>
            </p:spPr>
            <p:style>
              <a:lnRef idx="0"/>
              <a:fillRef idx="0"/>
              <a:effectRef idx="0"/>
              <a:fontRef idx="minor"/>
            </p:style>
          </p:sp>
          <p:sp>
            <p:nvSpPr>
              <p:cNvPr id="416" name="CustomShape 82"/>
              <p:cNvSpPr/>
              <p:nvPr/>
            </p:nvSpPr>
            <p:spPr>
              <a:xfrm>
                <a:off x="7912080" y="2208240"/>
                <a:ext cx="108720" cy="108720"/>
              </a:xfrm>
              <a:prstGeom prst="rect">
                <a:avLst/>
              </a:prstGeom>
              <a:solidFill>
                <a:srgbClr val="ffff00"/>
              </a:solidFill>
              <a:ln w="9360">
                <a:solidFill>
                  <a:srgbClr val="000000"/>
                </a:solidFill>
                <a:miter/>
              </a:ln>
            </p:spPr>
            <p:style>
              <a:lnRef idx="0"/>
              <a:fillRef idx="0"/>
              <a:effectRef idx="0"/>
              <a:fontRef idx="minor"/>
            </p:style>
          </p:sp>
          <p:sp>
            <p:nvSpPr>
              <p:cNvPr id="417" name="CustomShape 83"/>
              <p:cNvSpPr/>
              <p:nvPr/>
            </p:nvSpPr>
            <p:spPr>
              <a:xfrm flipV="1">
                <a:off x="5477040" y="184680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418" name="CustomShape 84"/>
              <p:cNvSpPr/>
              <p:nvPr/>
            </p:nvSpPr>
            <p:spPr>
              <a:xfrm flipV="1">
                <a:off x="5156280" y="170388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419" name="CustomShape 85"/>
              <p:cNvSpPr/>
              <p:nvPr/>
            </p:nvSpPr>
            <p:spPr>
              <a:xfrm flipV="1">
                <a:off x="5351400" y="1686600"/>
                <a:ext cx="10872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420" name="CustomShape 86"/>
              <p:cNvSpPr/>
              <p:nvPr/>
            </p:nvSpPr>
            <p:spPr>
              <a:xfrm flipV="1">
                <a:off x="5281560" y="1829520"/>
                <a:ext cx="107280" cy="108720"/>
              </a:xfrm>
              <a:prstGeom prst="star4">
                <a:avLst>
                  <a:gd name="adj" fmla="val 12500"/>
                </a:avLst>
              </a:prstGeom>
              <a:solidFill>
                <a:srgbClr val="ff0000"/>
              </a:solidFill>
              <a:ln w="9360">
                <a:solidFill>
                  <a:srgbClr val="000000"/>
                </a:solidFill>
                <a:miter/>
              </a:ln>
            </p:spPr>
            <p:style>
              <a:lnRef idx="0"/>
              <a:fillRef idx="0"/>
              <a:effectRef idx="0"/>
              <a:fontRef idx="minor"/>
            </p:style>
          </p:sp>
          <p:sp>
            <p:nvSpPr>
              <p:cNvPr id="421" name="CustomShape 87"/>
              <p:cNvSpPr/>
              <p:nvPr/>
            </p:nvSpPr>
            <p:spPr>
              <a:xfrm flipV="1">
                <a:off x="5173560" y="2167560"/>
                <a:ext cx="108720" cy="108720"/>
              </a:xfrm>
              <a:prstGeom prst="triangle">
                <a:avLst>
                  <a:gd name="adj" fmla="val 50000"/>
                </a:avLst>
              </a:prstGeom>
              <a:solidFill>
                <a:srgbClr val="00ff00"/>
              </a:solidFill>
              <a:ln w="9360">
                <a:solidFill>
                  <a:srgbClr val="000000"/>
                </a:solidFill>
                <a:miter/>
              </a:ln>
            </p:spPr>
            <p:style>
              <a:lnRef idx="0"/>
              <a:fillRef idx="0"/>
              <a:effectRef idx="0"/>
              <a:fontRef idx="minor"/>
            </p:style>
          </p:sp>
          <p:sp>
            <p:nvSpPr>
              <p:cNvPr id="422" name="CustomShape 88"/>
              <p:cNvSpPr/>
              <p:nvPr/>
            </p:nvSpPr>
            <p:spPr>
              <a:xfrm flipV="1">
                <a:off x="4960800" y="2238840"/>
                <a:ext cx="108720" cy="108720"/>
              </a:xfrm>
              <a:prstGeom prst="triangle">
                <a:avLst>
                  <a:gd name="adj" fmla="val 50000"/>
                </a:avLst>
              </a:prstGeom>
              <a:solidFill>
                <a:srgbClr val="00ff00"/>
              </a:solidFill>
              <a:ln w="9360">
                <a:solidFill>
                  <a:srgbClr val="000000"/>
                </a:solidFill>
                <a:miter/>
              </a:ln>
            </p:spPr>
            <p:style>
              <a:lnRef idx="0"/>
              <a:fillRef idx="0"/>
              <a:effectRef idx="0"/>
              <a:fontRef idx="minor"/>
            </p:style>
          </p:sp>
          <p:sp>
            <p:nvSpPr>
              <p:cNvPr id="423" name="CustomShape 89"/>
              <p:cNvSpPr/>
              <p:nvPr/>
            </p:nvSpPr>
            <p:spPr>
              <a:xfrm flipV="1">
                <a:off x="5067360" y="2399400"/>
                <a:ext cx="108720" cy="108720"/>
              </a:xfrm>
              <a:prstGeom prst="triangle">
                <a:avLst>
                  <a:gd name="adj" fmla="val 50000"/>
                </a:avLst>
              </a:prstGeom>
              <a:solidFill>
                <a:srgbClr val="00ff00"/>
              </a:solidFill>
              <a:ln w="9360">
                <a:solidFill>
                  <a:srgbClr val="000000"/>
                </a:solidFill>
                <a:miter/>
              </a:ln>
            </p:spPr>
            <p:style>
              <a:lnRef idx="0"/>
              <a:fillRef idx="0"/>
              <a:effectRef idx="0"/>
              <a:fontRef idx="minor"/>
            </p:style>
          </p:sp>
          <p:sp>
            <p:nvSpPr>
              <p:cNvPr id="424" name="CustomShape 90"/>
              <p:cNvSpPr/>
              <p:nvPr/>
            </p:nvSpPr>
            <p:spPr>
              <a:xfrm flipV="1">
                <a:off x="5761080" y="1864440"/>
                <a:ext cx="108720" cy="108720"/>
              </a:xfrm>
              <a:prstGeom prst="ellipse">
                <a:avLst/>
              </a:prstGeom>
              <a:solidFill>
                <a:srgbClr val="00ffff"/>
              </a:solidFill>
              <a:ln w="9360">
                <a:solidFill>
                  <a:srgbClr val="000000"/>
                </a:solidFill>
                <a:round/>
              </a:ln>
            </p:spPr>
            <p:style>
              <a:lnRef idx="0"/>
              <a:fillRef idx="0"/>
              <a:effectRef idx="0"/>
              <a:fontRef idx="minor"/>
            </p:style>
          </p:sp>
          <p:sp>
            <p:nvSpPr>
              <p:cNvPr id="425" name="CustomShape 91"/>
              <p:cNvSpPr/>
              <p:nvPr/>
            </p:nvSpPr>
            <p:spPr>
              <a:xfrm flipV="1">
                <a:off x="6045120" y="1989720"/>
                <a:ext cx="108720" cy="108720"/>
              </a:xfrm>
              <a:prstGeom prst="ellipse">
                <a:avLst/>
              </a:prstGeom>
              <a:solidFill>
                <a:srgbClr val="00ffff"/>
              </a:solidFill>
              <a:ln w="9360">
                <a:solidFill>
                  <a:srgbClr val="000000"/>
                </a:solidFill>
                <a:round/>
              </a:ln>
            </p:spPr>
            <p:style>
              <a:lnRef idx="0"/>
              <a:fillRef idx="0"/>
              <a:effectRef idx="0"/>
              <a:fontRef idx="minor"/>
            </p:style>
          </p:sp>
          <p:sp>
            <p:nvSpPr>
              <p:cNvPr id="426" name="CustomShape 92"/>
              <p:cNvSpPr/>
              <p:nvPr/>
            </p:nvSpPr>
            <p:spPr>
              <a:xfrm flipV="1">
                <a:off x="5761080" y="2095920"/>
                <a:ext cx="108720" cy="108720"/>
              </a:xfrm>
              <a:prstGeom prst="ellipse">
                <a:avLst/>
              </a:prstGeom>
              <a:solidFill>
                <a:srgbClr val="00ffff"/>
              </a:solidFill>
              <a:ln w="9360">
                <a:solidFill>
                  <a:srgbClr val="000000"/>
                </a:solidFill>
                <a:round/>
              </a:ln>
            </p:spPr>
            <p:style>
              <a:lnRef idx="0"/>
              <a:fillRef idx="0"/>
              <a:effectRef idx="0"/>
              <a:fontRef idx="minor"/>
            </p:style>
          </p:sp>
        </p:grpSp>
        <p:sp>
          <p:nvSpPr>
            <p:cNvPr id="427" name="CustomShape 93"/>
            <p:cNvSpPr/>
            <p:nvPr/>
          </p:nvSpPr>
          <p:spPr>
            <a:xfrm>
              <a:off x="5418000" y="3048120"/>
              <a:ext cx="228528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imes New Roman"/>
                  <a:ea typeface="DejaVu Sans"/>
                </a:rPr>
                <a:t>Six Clusters </a:t>
              </a:r>
              <a:endParaRPr b="0" lang="en-US" sz="1600" spc="-1" strike="noStrike">
                <a:latin typeface="Arial"/>
              </a:endParaRPr>
            </a:p>
          </p:txBody>
        </p:sp>
      </p:grpSp>
      <p:sp>
        <p:nvSpPr>
          <p:cNvPr id="428" name="CustomShape 94"/>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C9DC2276-9BEC-4886-AE8A-79E740E6EA5C}"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29" dur="indefinite" restart="never" nodeType="tmRoot">
          <p:childTnLst>
            <p:seq>
              <p:cTn id="30" dur="indefinite" nodeType="mainSeq">
                <p:childTnLst>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38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405"/>
                                        </p:tgtEl>
                                        <p:attrNameLst>
                                          <p:attrName>style.visibility</p:attrName>
                                        </p:attrNameLst>
                                      </p:cBhvr>
                                      <p:to>
                                        <p:strVal val="visible"/>
                                      </p:to>
                                    </p:set>
                                  </p:childTnLst>
                                </p:cTn>
                              </p:par>
                            </p:childTnLst>
                          </p:cTn>
                        </p:par>
                      </p:childTnLst>
                    </p:cTn>
                  </p:par>
                  <p:par>
                    <p:cTn id="39" nodeType="clickEffect" fill="hold">
                      <p:stCondLst>
                        <p:cond delay="indefinite"/>
                      </p:stCondLst>
                      <p:childTnLst>
                        <p:par>
                          <p:cTn id="40" nodeType="withEffect" fill="hold">
                            <p:stCondLst>
                              <p:cond delay="0"/>
                            </p:stCondLst>
                            <p:childTnLst>
                              <p:par>
                                <p:cTn id="41" nodeType="clickEffect" fill="hold" presetClass="entr" presetID="1">
                                  <p:stCondLst>
                                    <p:cond delay="0"/>
                                  </p:stCondLst>
                                  <p:childTnLst>
                                    <p:set>
                                      <p:cBhvr>
                                        <p:cTn id="42"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CustomShape 1"/>
          <p:cNvSpPr/>
          <p:nvPr/>
        </p:nvSpPr>
        <p:spPr>
          <a:xfrm>
            <a:off x="623880" y="1709640"/>
            <a:ext cx="7886160" cy="1959120"/>
          </a:xfrm>
          <a:prstGeom prst="rect">
            <a:avLst/>
          </a:prstGeom>
          <a:noFill/>
          <a:ln>
            <a:noFill/>
          </a:ln>
        </p:spPr>
        <p:style>
          <a:lnRef idx="0"/>
          <a:fillRef idx="0"/>
          <a:effectRef idx="0"/>
          <a:fontRef idx="minor"/>
        </p:style>
        <p:txBody>
          <a:bodyPr lIns="0" rIns="0" tIns="0" bIns="0" anchor="b">
            <a:normAutofit/>
          </a:bodyPr>
          <a:p>
            <a:pPr algn="ctr">
              <a:lnSpc>
                <a:spcPct val="100000"/>
              </a:lnSpc>
            </a:pPr>
            <a:r>
              <a:rPr b="1" lang="en-US" sz="4000" spc="-1" strike="noStrike">
                <a:solidFill>
                  <a:srgbClr val="000000"/>
                </a:solidFill>
                <a:latin typeface="Calibri"/>
              </a:rPr>
              <a:t>More Hierarchical methods</a:t>
            </a:r>
            <a:endParaRPr b="0" lang="en-US" sz="4000" spc="-1" strike="noStrike">
              <a:latin typeface="Arial"/>
            </a:endParaRPr>
          </a:p>
        </p:txBody>
      </p:sp>
      <p:sp>
        <p:nvSpPr>
          <p:cNvPr id="1401" name="CustomShape 2"/>
          <p:cNvSpPr/>
          <p:nvPr/>
        </p:nvSpPr>
        <p:spPr>
          <a:xfrm>
            <a:off x="623880" y="4589640"/>
            <a:ext cx="7886160" cy="1499400"/>
          </a:xfrm>
          <a:prstGeom prst="rect">
            <a:avLst/>
          </a:prstGeom>
          <a:noFill/>
          <a:ln>
            <a:noFill/>
          </a:ln>
        </p:spPr>
        <p:style>
          <a:lnRef idx="0"/>
          <a:fillRef idx="0"/>
          <a:effectRef idx="0"/>
          <a:fontRef idx="minor"/>
        </p:style>
      </p:sp>
      <p:sp>
        <p:nvSpPr>
          <p:cNvPr id="1402" name="CustomShape 3"/>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703CB50D-69A0-4DF4-9529-C0E1BC547E9B}" type="slidenum">
              <a:rPr b="0" lang="en-US" sz="1800" spc="-1" strike="noStrike">
                <a:solidFill>
                  <a:srgbClr val="8b8b8b"/>
                </a:solidFill>
                <a:latin typeface="Calibri"/>
              </a:rPr>
              <a:t>&lt;number&gt;</a:t>
            </a:fld>
            <a:endParaRPr b="0" lang="en-US" sz="1800" spc="-1" strike="noStrike">
              <a:latin typeface="Arial"/>
            </a:endParaRPr>
          </a:p>
        </p:txBody>
      </p:sp>
    </p:spTree>
  </p:cSld>
  <p:timing>
    <p:tnLst>
      <p:par>
        <p:cTn id="379" dur="indefinite" restart="never" nodeType="tmRoot">
          <p:childTnLst>
            <p:seq>
              <p:cTn id="380"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CustomShape 1"/>
          <p:cNvSpPr/>
          <p:nvPr/>
        </p:nvSpPr>
        <p:spPr>
          <a:xfrm>
            <a:off x="0" y="216720"/>
            <a:ext cx="9143280" cy="685080"/>
          </a:xfrm>
          <a:prstGeom prst="rect">
            <a:avLst/>
          </a:prstGeom>
          <a:noFill/>
          <a:ln>
            <a:noFill/>
          </a:ln>
        </p:spPr>
        <p:style>
          <a:lnRef idx="0"/>
          <a:fillRef idx="0"/>
          <a:effectRef idx="0"/>
          <a:fontRef idx="minor"/>
        </p:style>
        <p:txBody>
          <a:bodyPr lIns="92160" rIns="92160" tIns="46080" bIns="46080" anchor="ctr"/>
          <a:p>
            <a:pPr>
              <a:lnSpc>
                <a:spcPct val="100000"/>
              </a:lnSpc>
            </a:pPr>
            <a:r>
              <a:rPr b="1" lang="en-US" sz="3200" spc="-1" strike="noStrike">
                <a:solidFill>
                  <a:srgbClr val="000000"/>
                </a:solidFill>
                <a:latin typeface="Calibri"/>
                <a:ea typeface="SimSun"/>
              </a:rPr>
              <a:t>Extensions to Hierarchical Clustering</a:t>
            </a:r>
            <a:endParaRPr b="0" lang="en-US" sz="3200" spc="-1" strike="noStrike">
              <a:latin typeface="Arial"/>
            </a:endParaRPr>
          </a:p>
        </p:txBody>
      </p:sp>
      <p:sp>
        <p:nvSpPr>
          <p:cNvPr id="1404" name="CustomShape 2"/>
          <p:cNvSpPr/>
          <p:nvPr/>
        </p:nvSpPr>
        <p:spPr>
          <a:xfrm>
            <a:off x="304920" y="1219320"/>
            <a:ext cx="8533800" cy="5180760"/>
          </a:xfrm>
          <a:prstGeom prst="rect">
            <a:avLst/>
          </a:prstGeom>
          <a:noFill/>
          <a:ln>
            <a:noFill/>
          </a:ln>
        </p:spPr>
        <p:style>
          <a:lnRef idx="0"/>
          <a:fillRef idx="0"/>
          <a:effectRef idx="0"/>
          <a:fontRef idx="minor"/>
        </p:style>
        <p:txBody>
          <a:bodyPr lIns="92160" rIns="92160" tIns="46080" bIns="46080">
            <a:normAutofit/>
          </a:bodyPr>
          <a:p>
            <a:pPr marL="343080" indent="-342360">
              <a:lnSpc>
                <a:spcPct val="150000"/>
              </a:lnSpc>
              <a:buClr>
                <a:srgbClr val="000000"/>
              </a:buClr>
              <a:buFont typeface="Wingdings" charset="2"/>
              <a:buChar char=""/>
            </a:pPr>
            <a:r>
              <a:rPr b="0" lang="en-US" sz="2400" spc="-1" strike="noStrike">
                <a:solidFill>
                  <a:srgbClr val="000000"/>
                </a:solidFill>
                <a:latin typeface="Calibri"/>
                <a:ea typeface="SimSun"/>
              </a:rPr>
              <a:t>Major weakness of agglomerative clustering methods</a:t>
            </a:r>
            <a:endParaRPr b="0" lang="en-US" sz="2400" spc="-1" strike="noStrike">
              <a:latin typeface="Arial"/>
            </a:endParaRPr>
          </a:p>
          <a:p>
            <a:pPr lvl="1" marL="800280" indent="-342360">
              <a:lnSpc>
                <a:spcPct val="150000"/>
              </a:lnSpc>
              <a:buClr>
                <a:srgbClr val="000000"/>
              </a:buClr>
              <a:buFont typeface="Arial"/>
              <a:buChar char="•"/>
            </a:pPr>
            <a:r>
              <a:rPr b="0" lang="en-US" sz="2400" spc="-1" strike="noStrike" u="sng">
                <a:solidFill>
                  <a:srgbClr val="000000"/>
                </a:solidFill>
                <a:uFillTx/>
                <a:latin typeface="Calibri"/>
                <a:ea typeface="SimSun"/>
              </a:rPr>
              <a:t>Can never undo what was done previously</a:t>
            </a:r>
            <a:endParaRPr b="0" lang="en-US" sz="2400" spc="-1" strike="noStrike">
              <a:latin typeface="Arial"/>
            </a:endParaRPr>
          </a:p>
          <a:p>
            <a:pPr lvl="1" marL="800280" indent="-342360">
              <a:lnSpc>
                <a:spcPct val="150000"/>
              </a:lnSpc>
              <a:buClr>
                <a:srgbClr val="000000"/>
              </a:buClr>
              <a:buFont typeface="Arial"/>
              <a:buChar char="•"/>
            </a:pPr>
            <a:r>
              <a:rPr b="0" lang="en-US" sz="2400" spc="-1" strike="noStrike" u="sng">
                <a:solidFill>
                  <a:srgbClr val="000000"/>
                </a:solidFill>
                <a:uFillTx/>
                <a:latin typeface="Calibri"/>
                <a:ea typeface="SimSun"/>
              </a:rPr>
              <a:t>Do not scale</a:t>
            </a:r>
            <a:r>
              <a:rPr b="0" lang="en-US" sz="2400" spc="-1" strike="noStrike">
                <a:solidFill>
                  <a:srgbClr val="000000"/>
                </a:solidFill>
                <a:latin typeface="Calibri"/>
                <a:ea typeface="SimSun"/>
              </a:rPr>
              <a:t> well: time complexity of at least </a:t>
            </a:r>
            <a:r>
              <a:rPr b="0" i="1" lang="en-US" sz="2400" spc="-1" strike="noStrike">
                <a:solidFill>
                  <a:srgbClr val="000000"/>
                </a:solidFill>
                <a:latin typeface="Calibri"/>
                <a:ea typeface="SimSun"/>
              </a:rPr>
              <a:t>O</a:t>
            </a:r>
            <a:r>
              <a:rPr b="0" lang="en-US" sz="2400" spc="-1" strike="noStrike">
                <a:solidFill>
                  <a:srgbClr val="000000"/>
                </a:solidFill>
                <a:latin typeface="Calibri"/>
                <a:ea typeface="SimSun"/>
              </a:rPr>
              <a:t>(</a:t>
            </a:r>
            <a:r>
              <a:rPr b="0" i="1" lang="en-US" sz="2400" spc="-1" strike="noStrike">
                <a:solidFill>
                  <a:srgbClr val="000000"/>
                </a:solidFill>
                <a:latin typeface="Calibri"/>
                <a:ea typeface="SimSun"/>
              </a:rPr>
              <a:t>n</a:t>
            </a:r>
            <a:r>
              <a:rPr b="0" i="1" lang="en-US" sz="2400" spc="-1" strike="noStrike" baseline="30000">
                <a:solidFill>
                  <a:srgbClr val="000000"/>
                </a:solidFill>
                <a:latin typeface="Calibri"/>
                <a:ea typeface="SimSun"/>
              </a:rPr>
              <a:t>2</a:t>
            </a:r>
            <a:r>
              <a:rPr b="0" lang="en-US" sz="2400" spc="-1" strike="noStrike">
                <a:solidFill>
                  <a:srgbClr val="000000"/>
                </a:solidFill>
                <a:latin typeface="Calibri"/>
                <a:ea typeface="SimSun"/>
              </a:rPr>
              <a:t>), where </a:t>
            </a:r>
            <a:r>
              <a:rPr b="0" i="1" lang="en-US" sz="2400" spc="-1" strike="noStrike">
                <a:solidFill>
                  <a:srgbClr val="000000"/>
                </a:solidFill>
                <a:latin typeface="Calibri"/>
                <a:ea typeface="SimSun"/>
              </a:rPr>
              <a:t>n</a:t>
            </a:r>
            <a:r>
              <a:rPr b="0" lang="en-US" sz="2400" spc="-1" strike="noStrike">
                <a:solidFill>
                  <a:srgbClr val="000000"/>
                </a:solidFill>
                <a:latin typeface="Calibri"/>
                <a:ea typeface="SimSun"/>
              </a:rPr>
              <a:t> is the number of total objects</a:t>
            </a:r>
            <a:endParaRPr b="0" lang="en-US" sz="2400" spc="-1" strike="noStrike">
              <a:latin typeface="Arial"/>
            </a:endParaRPr>
          </a:p>
          <a:p>
            <a:pPr marL="343080" indent="-342360">
              <a:lnSpc>
                <a:spcPct val="150000"/>
              </a:lnSpc>
              <a:buClr>
                <a:srgbClr val="000000"/>
              </a:buClr>
              <a:buFont typeface="Wingdings" charset="2"/>
              <a:buChar char=""/>
            </a:pPr>
            <a:r>
              <a:rPr b="0" lang="en-US" sz="2400" spc="-1" strike="noStrike">
                <a:solidFill>
                  <a:srgbClr val="000000"/>
                </a:solidFill>
                <a:latin typeface="Calibri"/>
                <a:ea typeface="SimSun"/>
              </a:rPr>
              <a:t>Integration of hierarchical &amp; distance-based clustering</a:t>
            </a:r>
            <a:endParaRPr b="0" lang="en-US" sz="2400" spc="-1" strike="noStrike">
              <a:latin typeface="Arial"/>
            </a:endParaRPr>
          </a:p>
          <a:p>
            <a:pPr lvl="1" marL="800280" indent="-342360">
              <a:lnSpc>
                <a:spcPct val="150000"/>
              </a:lnSpc>
              <a:buClr>
                <a:srgbClr val="000000"/>
              </a:buClr>
              <a:buFont typeface="Arial"/>
              <a:buChar char="•"/>
            </a:pPr>
            <a:r>
              <a:rPr b="0" lang="en-US" sz="2400" spc="-1" strike="noStrike" u="sng">
                <a:solidFill>
                  <a:srgbClr val="000000"/>
                </a:solidFill>
                <a:uFillTx/>
                <a:latin typeface="Calibri"/>
                <a:ea typeface="SimSun"/>
              </a:rPr>
              <a:t>BIRCH </a:t>
            </a:r>
            <a:r>
              <a:rPr b="0" lang="en-US" sz="2400" spc="-1" strike="noStrike">
                <a:solidFill>
                  <a:srgbClr val="000000"/>
                </a:solidFill>
                <a:latin typeface="Calibri"/>
                <a:ea typeface="SimSun"/>
              </a:rPr>
              <a:t>: uses CF-tree and incrementally adjusts the quality of sub-clusters</a:t>
            </a:r>
            <a:endParaRPr b="0" lang="en-US" sz="2400" spc="-1" strike="noStrike">
              <a:latin typeface="Arial"/>
            </a:endParaRPr>
          </a:p>
        </p:txBody>
      </p:sp>
      <p:sp>
        <p:nvSpPr>
          <p:cNvPr id="1405"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236BCA52-A2D2-49EB-B160-73EF192A431E}" type="slidenum">
              <a:rPr b="0" lang="en-US" sz="1200" spc="-1" strike="noStrike">
                <a:solidFill>
                  <a:srgbClr val="b2b2b2"/>
                </a:solidFill>
                <a:latin typeface="Tahoma"/>
              </a:rPr>
              <a:t>&lt;number&gt;</a:t>
            </a:fld>
            <a:endParaRPr b="0" lang="en-US" sz="1200" spc="-1" strike="noStrike">
              <a:latin typeface="Arial"/>
            </a:endParaRPr>
          </a:p>
        </p:txBody>
      </p:sp>
    </p:spTree>
  </p:cSld>
  <p:timing>
    <p:tnLst>
      <p:par>
        <p:cTn id="381" dur="indefinite" restart="never" nodeType="tmRoot">
          <p:childTnLst>
            <p:seq>
              <p:cTn id="382"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CustomShape 1"/>
          <p:cNvSpPr/>
          <p:nvPr/>
        </p:nvSpPr>
        <p:spPr>
          <a:xfrm>
            <a:off x="165240" y="0"/>
            <a:ext cx="876888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ea typeface="SimSun"/>
              </a:rPr>
              <a:t>BIRCH algorithm</a:t>
            </a:r>
            <a:endParaRPr b="0" lang="en-US" sz="3200" spc="-1" strike="noStrike">
              <a:latin typeface="Arial"/>
            </a:endParaRPr>
          </a:p>
        </p:txBody>
      </p:sp>
      <p:sp>
        <p:nvSpPr>
          <p:cNvPr id="1407" name="CustomShape 2"/>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EA16581C-BB08-4591-A34D-9BBDE26144FE}" type="slidenum">
              <a:rPr b="0" lang="en-US" sz="1200" spc="-1" strike="noStrike">
                <a:solidFill>
                  <a:srgbClr val="b2b2b2"/>
                </a:solidFill>
                <a:latin typeface="Tahoma"/>
              </a:rPr>
              <a:t>&lt;number&gt;</a:t>
            </a:fld>
            <a:endParaRPr b="0" lang="en-US" sz="1200" spc="-1" strike="noStrike">
              <a:latin typeface="Arial"/>
            </a:endParaRPr>
          </a:p>
        </p:txBody>
      </p:sp>
      <p:sp>
        <p:nvSpPr>
          <p:cNvPr id="1408" name="CustomShape 3"/>
          <p:cNvSpPr/>
          <p:nvPr/>
        </p:nvSpPr>
        <p:spPr>
          <a:xfrm>
            <a:off x="551160" y="1611360"/>
            <a:ext cx="8040960" cy="3446280"/>
          </a:xfrm>
          <a:prstGeom prst="rect">
            <a:avLst/>
          </a:prstGeom>
          <a:noFill/>
          <a:ln>
            <a:noFill/>
          </a:ln>
        </p:spPr>
        <p:style>
          <a:lnRef idx="0"/>
          <a:fillRef idx="0"/>
          <a:effectRef idx="0"/>
          <a:fontRef idx="minor"/>
        </p:style>
        <p:txBody>
          <a:bodyPr lIns="0" rIns="0" tIns="0" bIns="0"/>
          <a:p>
            <a:pPr marL="457200" indent="-456480">
              <a:lnSpc>
                <a:spcPct val="100000"/>
              </a:lnSpc>
              <a:buClr>
                <a:srgbClr val="000000"/>
              </a:buClr>
              <a:buFont typeface="Wingdings" charset="2"/>
              <a:buChar char=""/>
            </a:pPr>
            <a:r>
              <a:rPr b="0" lang="en-US" sz="2800" spc="-1" strike="noStrike">
                <a:solidFill>
                  <a:srgbClr val="000000"/>
                </a:solidFill>
                <a:latin typeface="Calibri"/>
                <a:ea typeface="SimSun"/>
              </a:rPr>
              <a:t>Balanced Iterative Reducing and Clustering Using Hierarchies</a:t>
            </a:r>
            <a:endParaRPr b="0" lang="en-US" sz="2800" spc="-1" strike="noStrike">
              <a:latin typeface="Arial"/>
            </a:endParaRPr>
          </a:p>
          <a:p>
            <a:pPr>
              <a:lnSpc>
                <a:spcPct val="100000"/>
              </a:lnSpc>
            </a:pP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ea typeface="SimSun"/>
              </a:rPr>
              <a:t>BIRCH only needs to scan the data set in a single pass to perform clustering.</a:t>
            </a:r>
            <a:endParaRPr b="0" lang="en-US" sz="2800" spc="-1" strike="noStrike">
              <a:latin typeface="Arial"/>
            </a:endParaRPr>
          </a:p>
          <a:p>
            <a:pPr>
              <a:lnSpc>
                <a:spcPct val="100000"/>
              </a:lnSpc>
            </a:pPr>
            <a:endParaRPr b="0" lang="en-US" sz="2800" spc="-1" strike="noStrike">
              <a:latin typeface="Arial"/>
            </a:endParaRPr>
          </a:p>
          <a:p>
            <a:pPr marL="457200" indent="-456480">
              <a:lnSpc>
                <a:spcPct val="100000"/>
              </a:lnSpc>
              <a:buClr>
                <a:srgbClr val="000000"/>
              </a:buClr>
              <a:buFont typeface="Wingdings" charset="2"/>
              <a:buChar char=""/>
            </a:pPr>
            <a:r>
              <a:rPr b="0" lang="en-US" sz="2800" spc="-1" strike="noStrike">
                <a:solidFill>
                  <a:srgbClr val="000000"/>
                </a:solidFill>
                <a:latin typeface="Calibri"/>
                <a:ea typeface="SimSun"/>
              </a:rPr>
              <a:t>Suitable for the case where the amount of data is large </a:t>
            </a:r>
            <a:endParaRPr b="0" lang="en-US" sz="2800" spc="-1" strike="noStrike">
              <a:latin typeface="Arial"/>
            </a:endParaRPr>
          </a:p>
        </p:txBody>
      </p:sp>
    </p:spTree>
  </p:cSld>
  <p:timing>
    <p:tnLst>
      <p:par>
        <p:cTn id="383" dur="indefinite" restart="never" nodeType="tmRoot">
          <p:childTnLst>
            <p:seq>
              <p:cTn id="384"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CustomShape 1"/>
          <p:cNvSpPr/>
          <p:nvPr/>
        </p:nvSpPr>
        <p:spPr>
          <a:xfrm>
            <a:off x="628560" y="365040"/>
            <a:ext cx="7886160" cy="471600"/>
          </a:xfrm>
          <a:prstGeom prst="rect">
            <a:avLst/>
          </a:prstGeom>
          <a:noFill/>
          <a:ln>
            <a:noFill/>
          </a:ln>
        </p:spPr>
        <p:style>
          <a:lnRef idx="0"/>
          <a:fillRef idx="0"/>
          <a:effectRef idx="0"/>
          <a:fontRef idx="minor"/>
        </p:style>
        <p:txBody>
          <a:bodyPr lIns="92160" rIns="92160" tIns="46080" bIns="46080" anchor="ctr">
            <a:normAutofit/>
          </a:bodyPr>
          <a:p>
            <a:pPr algn="ctr">
              <a:lnSpc>
                <a:spcPct val="100000"/>
              </a:lnSpc>
            </a:pPr>
            <a:r>
              <a:rPr b="1" lang="en-US" sz="3200" spc="-1" strike="noStrike">
                <a:solidFill>
                  <a:srgbClr val="000000"/>
                </a:solidFill>
                <a:latin typeface="Calibri"/>
              </a:rPr>
              <a:t>Centroid, Radius and Diameter of a Cluster</a:t>
            </a:r>
            <a:endParaRPr b="0" lang="en-US" sz="3200" spc="-1" strike="noStrike">
              <a:latin typeface="Arial"/>
            </a:endParaRPr>
          </a:p>
        </p:txBody>
      </p:sp>
      <p:sp>
        <p:nvSpPr>
          <p:cNvPr id="1410" name="CustomShape 2"/>
          <p:cNvSpPr/>
          <p:nvPr/>
        </p:nvSpPr>
        <p:spPr>
          <a:xfrm>
            <a:off x="380880" y="1371600"/>
            <a:ext cx="8152560" cy="4192560"/>
          </a:xfrm>
          <a:prstGeom prst="rect">
            <a:avLst/>
          </a:prstGeom>
          <a:blipFill rotWithShape="0">
            <a:blip r:embed="rId1"/>
            <a:stretch>
              <a:fillRect/>
            </a:stretch>
          </a:blipFill>
          <a:ln>
            <a:noFill/>
          </a:ln>
        </p:spPr>
        <p:style>
          <a:lnRef idx="0"/>
          <a:fillRef idx="0"/>
          <a:effectRef idx="0"/>
          <a:fontRef idx="minor"/>
        </p:style>
        <p:txBody>
          <a:bodyPr lIns="0" rIns="0" tIns="0" bIns="0"/>
          <a:p>
            <a:pPr>
              <a:lnSpc>
                <a:spcPct val="100000"/>
              </a:lnSpc>
            </a:pPr>
            <a:r>
              <a:rPr b="0" lang="en-US" sz="2800" spc="-1" strike="noStrike">
                <a:latin typeface="Calibri"/>
              </a:rPr>
              <a:t> </a:t>
            </a:r>
            <a:endParaRPr b="0" lang="en-US" sz="2800" spc="-1" strike="noStrike">
              <a:latin typeface="Arial"/>
            </a:endParaRPr>
          </a:p>
        </p:txBody>
      </p:sp>
      <mc:AlternateContent>
        <mc:Choice xmlns:a14="http://schemas.microsoft.com/office/drawing/2010/main" Requires="a14">
          <p:sp>
            <p:nvSpPr>
              <p:cNvPr id="1411" name="Formula 3"/>
              <p:cNvSpPr txBox="1"/>
              <p:nvPr/>
            </p:nvSpPr>
            <p:spPr>
              <a:xfrm>
                <a:off x="5625000" y="1800360"/>
                <a:ext cx="2147040" cy="759600"/>
              </a:xfrm>
              <a:prstGeom prst="rect">
                <a:avLst/>
              </a:prstGeom>
            </p:spPr>
            <p:txBody>
              <a:bodyPr/>
              <a:p>
                <a14:m>
                  <m:oMath xmlns:m="http://schemas.openxmlformats.org/officeDocument/2006/math">
                    <m:sSub>
                      <m:e>
                        <m:r>
                          <m:t xml:space="preserve">𝐶</m:t>
                        </m:r>
                      </m:e>
                      <m:sub>
                        <m:r>
                          <m:t xml:space="preserve">𝑚</m:t>
                        </m:r>
                      </m:sub>
                    </m:sSub>
                    <m:r>
                      <m:t xml:space="preserve">=</m:t>
                    </m:r>
                    <m:f>
                      <m:num>
                        <m:sSubSup>
                          <m:e>
                            <m:r>
                              <m:t xml:space="preserve">Σ</m:t>
                            </m:r>
                          </m:e>
                          <m:sub>
                            <m:r>
                              <m:t xml:space="preserve">𝑖</m:t>
                            </m:r>
                            <m:r>
                              <m:t xml:space="preserve">=</m:t>
                            </m:r>
                            <m:r>
                              <m:t xml:space="preserve">1</m:t>
                            </m:r>
                          </m:sub>
                          <m:sup>
                            <m:r>
                              <m:t xml:space="preserve">𝑁</m:t>
                            </m:r>
                          </m:sup>
                        </m:sSubSup>
                        <m:d>
                          <m:dPr>
                            <m:begChr m:val="("/>
                            <m:endChr m:val=")"/>
                          </m:dPr>
                          <m:e>
                            <m:sSub>
                              <m:e>
                                <m:r>
                                  <m:t xml:space="preserve">𝑥</m:t>
                                </m:r>
                              </m:e>
                              <m:sub>
                                <m:r>
                                  <m:t xml:space="preserve">𝑖</m:t>
                                </m:r>
                              </m:sub>
                            </m:sSub>
                          </m:e>
                        </m:d>
                      </m:num>
                      <m:den/>
                    </m:f>
                  </m:oMath>
                </a14:m>
              </a:p>
            </p:txBody>
          </p:sp>
        </mc:Choice>
        <mc:Fallback/>
      </mc:AlternateContent>
      <p:sp>
        <p:nvSpPr>
          <p:cNvPr id="1412" name="CustomShape 4"/>
          <p:cNvSpPr/>
          <p:nvPr/>
        </p:nvSpPr>
        <p:spPr>
          <a:xfrm>
            <a:off x="0" y="5407200"/>
            <a:ext cx="3382200" cy="1005840"/>
          </a:xfrm>
          <a:prstGeom prst="rect">
            <a:avLst/>
          </a:prstGeom>
          <a:blipFill rotWithShape="0">
            <a:blip r:embed="rId2"/>
            <a:stretch>
              <a:fillRect/>
            </a:stretch>
          </a:blipFill>
          <a:ln>
            <a:noFill/>
          </a:ln>
        </p:spPr>
        <p:style>
          <a:lnRef idx="0"/>
          <a:fillRef idx="0"/>
          <a:effectRef idx="0"/>
          <a:fontRef idx="minor"/>
        </p:style>
        <p:txBody>
          <a:bodyPr lIns="0" rIns="0" tIns="0" bIns="0"/>
          <a:p>
            <a:pPr>
              <a:lnSpc>
                <a:spcPct val="100000"/>
              </a:lnSpc>
            </a:pPr>
            <a:r>
              <a:rPr b="0" lang="en-US" sz="2800" spc="-1" strike="noStrike">
                <a:latin typeface="Calibri"/>
              </a:rPr>
              <a:t> </a:t>
            </a:r>
            <a:endParaRPr b="0" lang="en-US" sz="2800" spc="-1" strike="noStrike">
              <a:latin typeface="Arial"/>
            </a:endParaRPr>
          </a:p>
        </p:txBody>
      </p:sp>
      <p:sp>
        <p:nvSpPr>
          <p:cNvPr id="1413" name="CustomShape 5"/>
          <p:cNvSpPr/>
          <p:nvPr/>
        </p:nvSpPr>
        <p:spPr>
          <a:xfrm>
            <a:off x="2552400" y="3466080"/>
            <a:ext cx="2828160" cy="1069200"/>
          </a:xfrm>
          <a:prstGeom prst="rect">
            <a:avLst/>
          </a:prstGeom>
          <a:blipFill rotWithShape="0">
            <a:blip r:embed="rId3"/>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 </a:t>
            </a:r>
            <a:endParaRPr b="0" lang="en-US" sz="1800" spc="-1" strike="noStrike">
              <a:latin typeface="Arial"/>
            </a:endParaRPr>
          </a:p>
        </p:txBody>
      </p:sp>
      <p:sp>
        <p:nvSpPr>
          <p:cNvPr id="1414" name="CustomShape 6"/>
          <p:cNvSpPr/>
          <p:nvPr/>
        </p:nvSpPr>
        <p:spPr>
          <a:xfrm>
            <a:off x="7238880" y="6477120"/>
            <a:ext cx="1904400" cy="380160"/>
          </a:xfrm>
          <a:prstGeom prst="rect">
            <a:avLst/>
          </a:prstGeom>
          <a:noFill/>
          <a:ln>
            <a:noFill/>
          </a:ln>
        </p:spPr>
        <p:style>
          <a:lnRef idx="0"/>
          <a:fillRef idx="0"/>
          <a:effectRef idx="0"/>
          <a:fontRef idx="minor"/>
        </p:style>
        <p:txBody>
          <a:bodyPr lIns="90000" rIns="90000" tIns="45000" bIns="45000" anchor="b"/>
          <a:p>
            <a:pPr algn="r">
              <a:lnSpc>
                <a:spcPct val="100000"/>
              </a:lnSpc>
            </a:pPr>
            <a:fld id="{50D0E9FB-07C0-4E3F-B8C2-F56BA3D42464}" type="slidenum">
              <a:rPr b="0" lang="en-US" sz="1200" spc="-1" strike="noStrike">
                <a:solidFill>
                  <a:srgbClr val="000000"/>
                </a:solidFill>
                <a:latin typeface="Tahoma"/>
                <a:ea typeface="DejaVu Sans"/>
              </a:rPr>
              <a:t>&lt;number&gt;</a:t>
            </a:fld>
            <a:endParaRPr b="0" lang="en-US" sz="1200" spc="-1" strike="noStrike">
              <a:latin typeface="Arial"/>
            </a:endParaRPr>
          </a:p>
        </p:txBody>
      </p:sp>
      <p:pic>
        <p:nvPicPr>
          <p:cNvPr id="1415" name="Picture 2" descr=""/>
          <p:cNvPicPr/>
          <p:nvPr/>
        </p:nvPicPr>
        <p:blipFill>
          <a:blip r:embed="rId4"/>
          <a:stretch/>
        </p:blipFill>
        <p:spPr>
          <a:xfrm>
            <a:off x="5715000" y="3496320"/>
            <a:ext cx="3047400" cy="811440"/>
          </a:xfrm>
          <a:prstGeom prst="rect">
            <a:avLst/>
          </a:prstGeom>
          <a:ln>
            <a:noFill/>
          </a:ln>
        </p:spPr>
      </p:pic>
      <p:pic>
        <p:nvPicPr>
          <p:cNvPr id="1416" name="Picture 5" descr=""/>
          <p:cNvPicPr/>
          <p:nvPr/>
        </p:nvPicPr>
        <p:blipFill>
          <a:blip r:embed="rId5"/>
          <a:stretch/>
        </p:blipFill>
        <p:spPr>
          <a:xfrm>
            <a:off x="7775280" y="1846440"/>
            <a:ext cx="758160" cy="713520"/>
          </a:xfrm>
          <a:prstGeom prst="rect">
            <a:avLst/>
          </a:prstGeom>
          <a:ln>
            <a:noFill/>
          </a:ln>
        </p:spPr>
      </p:pic>
      <p:pic>
        <p:nvPicPr>
          <p:cNvPr id="1417" name="Picture 10" descr=""/>
          <p:cNvPicPr/>
          <p:nvPr/>
        </p:nvPicPr>
        <p:blipFill>
          <a:blip r:embed="rId6"/>
          <a:stretch/>
        </p:blipFill>
        <p:spPr>
          <a:xfrm>
            <a:off x="5843880" y="5286960"/>
            <a:ext cx="2575080" cy="1088640"/>
          </a:xfrm>
          <a:prstGeom prst="rect">
            <a:avLst/>
          </a:prstGeom>
          <a:ln>
            <a:noFill/>
          </a:ln>
        </p:spPr>
      </p:pic>
      <p:sp>
        <p:nvSpPr>
          <p:cNvPr id="1418" name="CustomShape 7"/>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331C67FA-91AC-47B5-844E-4BD49D74F5BD}"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85" dur="indefinite" restart="never" nodeType="tmRoot">
          <p:childTnLst>
            <p:seq>
              <p:cTn id="386"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CustomShape 1"/>
          <p:cNvSpPr/>
          <p:nvPr/>
        </p:nvSpPr>
        <p:spPr>
          <a:xfrm>
            <a:off x="152280" y="228600"/>
            <a:ext cx="8040960" cy="861120"/>
          </a:xfrm>
          <a:prstGeom prst="rect">
            <a:avLst/>
          </a:prstGeom>
          <a:noFill/>
          <a:ln>
            <a:noFill/>
          </a:ln>
        </p:spPr>
        <p:style>
          <a:lnRef idx="0"/>
          <a:fillRef idx="0"/>
          <a:effectRef idx="0"/>
          <a:fontRef idx="minor"/>
        </p:style>
        <p:txBody>
          <a:bodyPr lIns="0" rIns="0" tIns="0" bIns="0"/>
          <a:p>
            <a:pPr algn="ctr">
              <a:lnSpc>
                <a:spcPct val="100000"/>
              </a:lnSpc>
            </a:pPr>
            <a:r>
              <a:rPr b="1" lang="en-US" sz="2800" spc="-1" strike="noStrike">
                <a:solidFill>
                  <a:srgbClr val="000000"/>
                </a:solidFill>
                <a:latin typeface="Calibri"/>
                <a:ea typeface="SimSun"/>
              </a:rPr>
              <a:t>Clustering Feature Vector in BIRCH</a:t>
            </a:r>
            <a:endParaRPr b="0" lang="en-US" sz="2800" spc="-1" strike="noStrike">
              <a:latin typeface="Arial"/>
            </a:endParaRPr>
          </a:p>
          <a:p>
            <a:pPr>
              <a:lnSpc>
                <a:spcPct val="100000"/>
              </a:lnSpc>
            </a:pPr>
            <a:endParaRPr b="0" lang="en-US" sz="2800" spc="-1" strike="noStrike">
              <a:latin typeface="Arial"/>
            </a:endParaRPr>
          </a:p>
        </p:txBody>
      </p:sp>
      <p:pic>
        <p:nvPicPr>
          <p:cNvPr id="1420" name="Picture 3" descr=""/>
          <p:cNvPicPr/>
          <p:nvPr/>
        </p:nvPicPr>
        <p:blipFill>
          <a:blip r:embed="rId1"/>
          <a:stretch/>
        </p:blipFill>
        <p:spPr>
          <a:xfrm>
            <a:off x="573840" y="1523880"/>
            <a:ext cx="7619400" cy="4666680"/>
          </a:xfrm>
          <a:prstGeom prst="rect">
            <a:avLst/>
          </a:prstGeom>
          <a:ln>
            <a:noFill/>
          </a:ln>
        </p:spPr>
      </p:pic>
      <p:sp>
        <p:nvSpPr>
          <p:cNvPr id="1421"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2479A974-35CF-434D-AF4C-664C8E802D13}" type="slidenum">
              <a:rPr b="0" lang="en-US" sz="1800" spc="-1" strike="noStrike">
                <a:solidFill>
                  <a:srgbClr val="b2b2b2"/>
                </a:solidFill>
                <a:latin typeface="Calibri"/>
              </a:rPr>
              <a:t>&lt;number&gt;</a:t>
            </a:fld>
            <a:endParaRPr b="0" lang="en-US" sz="1800" spc="-1" strike="noStrike">
              <a:latin typeface="Arial"/>
            </a:endParaRPr>
          </a:p>
        </p:txBody>
      </p:sp>
    </p:spTree>
  </p:cSld>
  <p:timing>
    <p:tnLst>
      <p:par>
        <p:cTn id="387" dur="indefinite" restart="never" nodeType="tmRoot">
          <p:childTnLst>
            <p:seq>
              <p:cTn id="388"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CustomShape 1"/>
          <p:cNvSpPr/>
          <p:nvPr/>
        </p:nvSpPr>
        <p:spPr>
          <a:xfrm>
            <a:off x="490320" y="152280"/>
            <a:ext cx="8000280" cy="4996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ea typeface="SimSun"/>
              </a:rPr>
              <a:t>CF-Tree in BIRCH</a:t>
            </a:r>
            <a:endParaRPr b="0" lang="en-US" sz="3200" spc="-1" strike="noStrike">
              <a:latin typeface="Arial"/>
            </a:endParaRPr>
          </a:p>
        </p:txBody>
      </p:sp>
      <p:sp>
        <p:nvSpPr>
          <p:cNvPr id="1423" name="CustomShape 2"/>
          <p:cNvSpPr/>
          <p:nvPr/>
        </p:nvSpPr>
        <p:spPr>
          <a:xfrm>
            <a:off x="380880" y="1447920"/>
            <a:ext cx="4190400" cy="3885120"/>
          </a:xfrm>
          <a:prstGeom prst="rect">
            <a:avLst/>
          </a:prstGeom>
          <a:noFill/>
          <a:ln>
            <a:noFill/>
          </a:ln>
        </p:spPr>
        <p:style>
          <a:lnRef idx="0"/>
          <a:fillRef idx="0"/>
          <a:effectRef idx="0"/>
          <a:fontRef idx="minor"/>
        </p:style>
        <p:txBody>
          <a:bodyPr lIns="0" rIns="0" tIns="0" bIns="0"/>
          <a:p>
            <a:pPr marL="343080" indent="-342360">
              <a:lnSpc>
                <a:spcPct val="100000"/>
              </a:lnSpc>
              <a:spcBef>
                <a:spcPts val="300"/>
              </a:spcBef>
              <a:buClr>
                <a:srgbClr val="000000"/>
              </a:buClr>
              <a:buSzPct val="65000"/>
              <a:buFont typeface="Wingdings" charset="2"/>
              <a:buChar char=""/>
            </a:pPr>
            <a:r>
              <a:rPr b="0" lang="en-US" sz="2000" spc="-1" strike="noStrike">
                <a:solidFill>
                  <a:srgbClr val="000000"/>
                </a:solidFill>
                <a:latin typeface="Times New Roman"/>
                <a:ea typeface="Gulim"/>
              </a:rPr>
              <a:t>A CF tree is a height-balanced tree that stores the clustering features for a hierarchical clustering </a:t>
            </a:r>
            <a:endParaRPr b="0" lang="en-US" sz="2000" spc="-1" strike="noStrike">
              <a:latin typeface="Arial"/>
            </a:endParaRPr>
          </a:p>
          <a:p>
            <a:pPr lvl="1" marL="800280" indent="-342360">
              <a:lnSpc>
                <a:spcPct val="100000"/>
              </a:lnSpc>
              <a:spcBef>
                <a:spcPts val="300"/>
              </a:spcBef>
              <a:buClr>
                <a:srgbClr val="000000"/>
              </a:buClr>
              <a:buFont typeface="Arial"/>
              <a:buChar char="•"/>
            </a:pPr>
            <a:r>
              <a:rPr b="0" lang="en-US" sz="2000" spc="-1" strike="noStrike">
                <a:solidFill>
                  <a:srgbClr val="000000"/>
                </a:solidFill>
                <a:latin typeface="Times New Roman"/>
                <a:ea typeface="Gulim"/>
              </a:rPr>
              <a:t>A nonleaf node in a tree has descendants or “children”</a:t>
            </a:r>
            <a:endParaRPr b="0" lang="en-US" sz="2000" spc="-1" strike="noStrike">
              <a:latin typeface="Arial"/>
            </a:endParaRPr>
          </a:p>
          <a:p>
            <a:pPr lvl="1" marL="800280" indent="-342360">
              <a:lnSpc>
                <a:spcPct val="100000"/>
              </a:lnSpc>
              <a:spcBef>
                <a:spcPts val="300"/>
              </a:spcBef>
              <a:buClr>
                <a:srgbClr val="000000"/>
              </a:buClr>
              <a:buFont typeface="Arial"/>
              <a:buChar char="•"/>
            </a:pPr>
            <a:r>
              <a:rPr b="0" lang="en-US" sz="2000" spc="-1" strike="noStrike">
                <a:solidFill>
                  <a:srgbClr val="000000"/>
                </a:solidFill>
                <a:latin typeface="Times New Roman"/>
                <a:ea typeface="Gulim"/>
              </a:rPr>
              <a:t>The nonleaf nodes store sums of the CFs of their children</a:t>
            </a:r>
            <a:endParaRPr b="0" lang="en-US" sz="2000" spc="-1" strike="noStrike">
              <a:latin typeface="Arial"/>
            </a:endParaRPr>
          </a:p>
          <a:p>
            <a:pPr marL="343080" indent="-342360">
              <a:lnSpc>
                <a:spcPct val="100000"/>
              </a:lnSpc>
              <a:spcBef>
                <a:spcPts val="300"/>
              </a:spcBef>
              <a:buClr>
                <a:srgbClr val="000000"/>
              </a:buClr>
              <a:buFont typeface="Wingdings" charset="2"/>
              <a:buChar char=""/>
            </a:pPr>
            <a:r>
              <a:rPr b="0" lang="en-US" sz="2000" spc="-1" strike="noStrike">
                <a:solidFill>
                  <a:srgbClr val="000000"/>
                </a:solidFill>
                <a:latin typeface="Times New Roman"/>
                <a:ea typeface="Gulim"/>
              </a:rPr>
              <a:t>A CF tree has two parameters</a:t>
            </a:r>
            <a:endParaRPr b="0" lang="en-US" sz="2000" spc="-1" strike="noStrike">
              <a:latin typeface="Arial"/>
            </a:endParaRPr>
          </a:p>
          <a:p>
            <a:pPr lvl="1" marL="800280" indent="-342360">
              <a:lnSpc>
                <a:spcPct val="100000"/>
              </a:lnSpc>
              <a:spcBef>
                <a:spcPts val="300"/>
              </a:spcBef>
              <a:buClr>
                <a:srgbClr val="000000"/>
              </a:buClr>
              <a:buFont typeface="Arial"/>
              <a:buChar char="•"/>
            </a:pPr>
            <a:r>
              <a:rPr b="0" lang="en-US" sz="2000" spc="-1" strike="noStrike">
                <a:solidFill>
                  <a:srgbClr val="000000"/>
                </a:solidFill>
                <a:latin typeface="Times New Roman"/>
                <a:ea typeface="Gulim"/>
              </a:rPr>
              <a:t>Branching factor: max # of children</a:t>
            </a:r>
            <a:endParaRPr b="0" lang="en-US" sz="2000" spc="-1" strike="noStrike">
              <a:latin typeface="Arial"/>
            </a:endParaRPr>
          </a:p>
          <a:p>
            <a:pPr lvl="1" marL="800280" indent="-342360">
              <a:lnSpc>
                <a:spcPct val="100000"/>
              </a:lnSpc>
              <a:spcBef>
                <a:spcPts val="300"/>
              </a:spcBef>
              <a:buClr>
                <a:srgbClr val="000000"/>
              </a:buClr>
              <a:buFont typeface="Arial"/>
              <a:buChar char="•"/>
            </a:pPr>
            <a:r>
              <a:rPr b="0" lang="en-US" sz="2000" spc="-1" strike="noStrike">
                <a:solidFill>
                  <a:srgbClr val="000000"/>
                </a:solidFill>
                <a:latin typeface="Times New Roman"/>
                <a:ea typeface="Gulim"/>
              </a:rPr>
              <a:t>Threshold: max diameter of sub-clusters stored at the leaf nodes</a:t>
            </a:r>
            <a:endParaRPr b="0" lang="en-US" sz="2000" spc="-1" strike="noStrike">
              <a:latin typeface="Arial"/>
            </a:endParaRPr>
          </a:p>
        </p:txBody>
      </p:sp>
      <p:sp>
        <p:nvSpPr>
          <p:cNvPr id="1424"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A61D7CF2-8F96-4186-85F0-05B8920ACCF7}" type="slidenum">
              <a:rPr b="0" lang="en-US" sz="1200" spc="-1" strike="noStrike">
                <a:solidFill>
                  <a:srgbClr val="b2b2b2"/>
                </a:solidFill>
                <a:latin typeface="Tahoma"/>
              </a:rPr>
              <a:t>&lt;number&gt;</a:t>
            </a:fld>
            <a:endParaRPr b="0" lang="en-US" sz="1200" spc="-1" strike="noStrike">
              <a:latin typeface="Arial"/>
            </a:endParaRPr>
          </a:p>
        </p:txBody>
      </p:sp>
      <p:pic>
        <p:nvPicPr>
          <p:cNvPr id="1425" name="Picture 1" descr=""/>
          <p:cNvPicPr/>
          <p:nvPr/>
        </p:nvPicPr>
        <p:blipFill>
          <a:blip r:embed="rId1"/>
          <a:stretch/>
        </p:blipFill>
        <p:spPr>
          <a:xfrm>
            <a:off x="5268600" y="1295280"/>
            <a:ext cx="3222000" cy="4352040"/>
          </a:xfrm>
          <a:prstGeom prst="rect">
            <a:avLst/>
          </a:prstGeom>
          <a:ln>
            <a:noFill/>
          </a:ln>
        </p:spPr>
      </p:pic>
    </p:spTree>
  </p:cSld>
  <p:timing>
    <p:tnLst>
      <p:par>
        <p:cTn id="389" dur="indefinite" restart="never" nodeType="tmRoot">
          <p:childTnLst>
            <p:seq>
              <p:cTn id="390"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681120" y="228600"/>
            <a:ext cx="754776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ea typeface="SimSun"/>
              </a:rPr>
              <a:t>The CF Tree Structure -Example</a:t>
            </a:r>
            <a:endParaRPr b="0" lang="en-US" sz="3200" spc="-1" strike="noStrike">
              <a:latin typeface="Arial"/>
            </a:endParaRPr>
          </a:p>
        </p:txBody>
      </p:sp>
      <p:sp>
        <p:nvSpPr>
          <p:cNvPr id="1427" name="CustomShape 2"/>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59A73AC6-BD6C-4915-BFF0-A9165E91E2C2}" type="slidenum">
              <a:rPr b="0" lang="en-US" sz="1200" spc="-1" strike="noStrike">
                <a:solidFill>
                  <a:srgbClr val="b2b2b2"/>
                </a:solidFill>
                <a:latin typeface="Tahoma"/>
              </a:rPr>
              <a:t>&lt;number&gt;</a:t>
            </a:fld>
            <a:endParaRPr b="0" lang="en-US" sz="1200" spc="-1" strike="noStrike">
              <a:latin typeface="Arial"/>
            </a:endParaRPr>
          </a:p>
        </p:txBody>
      </p:sp>
      <p:grpSp>
        <p:nvGrpSpPr>
          <p:cNvPr id="1428" name="Group 3"/>
          <p:cNvGrpSpPr/>
          <p:nvPr/>
        </p:nvGrpSpPr>
        <p:grpSpPr>
          <a:xfrm>
            <a:off x="1828800" y="1295280"/>
            <a:ext cx="4952160" cy="1041120"/>
            <a:chOff x="1828800" y="1295280"/>
            <a:chExt cx="4952160" cy="1041120"/>
          </a:xfrm>
        </p:grpSpPr>
        <p:sp>
          <p:nvSpPr>
            <p:cNvPr id="1429" name="Line 4"/>
            <p:cNvSpPr/>
            <p:nvPr/>
          </p:nvSpPr>
          <p:spPr>
            <a:xfrm>
              <a:off x="3471840" y="1295280"/>
              <a:ext cx="360" cy="914400"/>
            </a:xfrm>
            <a:prstGeom prst="line">
              <a:avLst/>
            </a:prstGeom>
            <a:ln w="12600">
              <a:solidFill>
                <a:schemeClr val="tx1"/>
              </a:solidFill>
              <a:round/>
            </a:ln>
          </p:spPr>
          <p:style>
            <a:lnRef idx="0"/>
            <a:fillRef idx="0"/>
            <a:effectRef idx="0"/>
            <a:fontRef idx="minor"/>
          </p:style>
        </p:sp>
        <p:sp>
          <p:nvSpPr>
            <p:cNvPr id="1430" name="CustomShape 5"/>
            <p:cNvSpPr/>
            <p:nvPr/>
          </p:nvSpPr>
          <p:spPr>
            <a:xfrm>
              <a:off x="1835280" y="1301760"/>
              <a:ext cx="4787280" cy="901080"/>
            </a:xfrm>
            <a:prstGeom prst="rect">
              <a:avLst/>
            </a:prstGeom>
            <a:noFill/>
            <a:ln w="12600">
              <a:solidFill>
                <a:schemeClr val="tx1"/>
              </a:solidFill>
              <a:miter/>
            </a:ln>
          </p:spPr>
          <p:style>
            <a:lnRef idx="0"/>
            <a:fillRef idx="0"/>
            <a:effectRef idx="0"/>
            <a:fontRef idx="minor"/>
          </p:style>
        </p:sp>
        <p:sp>
          <p:nvSpPr>
            <p:cNvPr id="1431" name="Line 6"/>
            <p:cNvSpPr/>
            <p:nvPr/>
          </p:nvSpPr>
          <p:spPr>
            <a:xfrm>
              <a:off x="2651040" y="1295280"/>
              <a:ext cx="360" cy="914400"/>
            </a:xfrm>
            <a:prstGeom prst="line">
              <a:avLst/>
            </a:prstGeom>
            <a:ln w="12600">
              <a:solidFill>
                <a:schemeClr val="tx1"/>
              </a:solidFill>
              <a:round/>
            </a:ln>
          </p:spPr>
          <p:style>
            <a:lnRef idx="0"/>
            <a:fillRef idx="0"/>
            <a:effectRef idx="0"/>
            <a:fontRef idx="minor"/>
          </p:style>
        </p:sp>
        <p:sp>
          <p:nvSpPr>
            <p:cNvPr id="1432" name="Line 7"/>
            <p:cNvSpPr/>
            <p:nvPr/>
          </p:nvSpPr>
          <p:spPr>
            <a:xfrm>
              <a:off x="5667120" y="1295280"/>
              <a:ext cx="360" cy="914400"/>
            </a:xfrm>
            <a:prstGeom prst="line">
              <a:avLst/>
            </a:prstGeom>
            <a:ln w="12600">
              <a:solidFill>
                <a:schemeClr val="tx1"/>
              </a:solidFill>
              <a:round/>
            </a:ln>
          </p:spPr>
          <p:style>
            <a:lnRef idx="0"/>
            <a:fillRef idx="0"/>
            <a:effectRef idx="0"/>
            <a:fontRef idx="minor"/>
          </p:style>
        </p:sp>
        <p:sp>
          <p:nvSpPr>
            <p:cNvPr id="1433" name="Line 8"/>
            <p:cNvSpPr/>
            <p:nvPr/>
          </p:nvSpPr>
          <p:spPr>
            <a:xfrm>
              <a:off x="4298760" y="1295280"/>
              <a:ext cx="360" cy="914400"/>
            </a:xfrm>
            <a:prstGeom prst="line">
              <a:avLst/>
            </a:prstGeom>
            <a:ln w="12600">
              <a:solidFill>
                <a:schemeClr val="tx1"/>
              </a:solidFill>
              <a:round/>
            </a:ln>
          </p:spPr>
          <p:style>
            <a:lnRef idx="0"/>
            <a:fillRef idx="0"/>
            <a:effectRef idx="0"/>
            <a:fontRef idx="minor"/>
          </p:style>
        </p:sp>
        <p:sp>
          <p:nvSpPr>
            <p:cNvPr id="1434" name="Line 9"/>
            <p:cNvSpPr/>
            <p:nvPr/>
          </p:nvSpPr>
          <p:spPr>
            <a:xfrm>
              <a:off x="1828800" y="1752480"/>
              <a:ext cx="2743200" cy="360"/>
            </a:xfrm>
            <a:prstGeom prst="line">
              <a:avLst/>
            </a:prstGeom>
            <a:ln cap="rnd" w="12600">
              <a:solidFill>
                <a:schemeClr val="tx1"/>
              </a:solidFill>
              <a:custDash>
                <a:ds d="800000" sp="300000"/>
              </a:custDash>
              <a:round/>
            </a:ln>
          </p:spPr>
          <p:style>
            <a:lnRef idx="0"/>
            <a:fillRef idx="0"/>
            <a:effectRef idx="0"/>
            <a:fontRef idx="minor"/>
          </p:style>
        </p:sp>
        <p:sp>
          <p:nvSpPr>
            <p:cNvPr id="1435" name="Line 10"/>
            <p:cNvSpPr/>
            <p:nvPr/>
          </p:nvSpPr>
          <p:spPr>
            <a:xfrm>
              <a:off x="5410080" y="1752480"/>
              <a:ext cx="1219320" cy="360"/>
            </a:xfrm>
            <a:prstGeom prst="line">
              <a:avLst/>
            </a:prstGeom>
            <a:ln cap="rnd" w="12600">
              <a:solidFill>
                <a:schemeClr val="tx1"/>
              </a:solidFill>
              <a:custDash>
                <a:ds d="800000" sp="300000"/>
              </a:custDash>
              <a:round/>
            </a:ln>
          </p:spPr>
          <p:style>
            <a:lnRef idx="0"/>
            <a:fillRef idx="0"/>
            <a:effectRef idx="0"/>
            <a:fontRef idx="minor"/>
          </p:style>
        </p:sp>
        <p:sp>
          <p:nvSpPr>
            <p:cNvPr id="1436" name="CustomShape 11"/>
            <p:cNvSpPr/>
            <p:nvPr/>
          </p:nvSpPr>
          <p:spPr>
            <a:xfrm>
              <a:off x="1905120" y="129528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37" name="CustomShape 12"/>
            <p:cNvSpPr/>
            <p:nvPr/>
          </p:nvSpPr>
          <p:spPr>
            <a:xfrm>
              <a:off x="1905120" y="182880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38" name="CustomShape 13"/>
            <p:cNvSpPr/>
            <p:nvPr/>
          </p:nvSpPr>
          <p:spPr>
            <a:xfrm>
              <a:off x="3505320" y="129528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3</a:t>
              </a:r>
              <a:endParaRPr b="0" lang="en-US" sz="2400" spc="-1" strike="noStrike">
                <a:latin typeface="Arial"/>
              </a:endParaRPr>
            </a:p>
          </p:txBody>
        </p:sp>
        <p:sp>
          <p:nvSpPr>
            <p:cNvPr id="1439" name="CustomShape 14"/>
            <p:cNvSpPr/>
            <p:nvPr/>
          </p:nvSpPr>
          <p:spPr>
            <a:xfrm>
              <a:off x="3505320" y="182880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3</a:t>
              </a:r>
              <a:endParaRPr b="0" lang="en-US" sz="2400" spc="-1" strike="noStrike">
                <a:latin typeface="Arial"/>
              </a:endParaRPr>
            </a:p>
          </p:txBody>
        </p:sp>
        <p:sp>
          <p:nvSpPr>
            <p:cNvPr id="1440" name="CustomShape 15"/>
            <p:cNvSpPr/>
            <p:nvPr/>
          </p:nvSpPr>
          <p:spPr>
            <a:xfrm>
              <a:off x="2743200" y="129528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41" name="CustomShape 16"/>
            <p:cNvSpPr/>
            <p:nvPr/>
          </p:nvSpPr>
          <p:spPr>
            <a:xfrm>
              <a:off x="2743200" y="182880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42" name="CustomShape 17"/>
            <p:cNvSpPr/>
            <p:nvPr/>
          </p:nvSpPr>
          <p:spPr>
            <a:xfrm>
              <a:off x="5867280" y="129528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6</a:t>
              </a:r>
              <a:endParaRPr b="0" lang="en-US" sz="2400" spc="-1" strike="noStrike">
                <a:latin typeface="Arial"/>
              </a:endParaRPr>
            </a:p>
          </p:txBody>
        </p:sp>
        <p:sp>
          <p:nvSpPr>
            <p:cNvPr id="1443" name="CustomShape 18"/>
            <p:cNvSpPr/>
            <p:nvPr/>
          </p:nvSpPr>
          <p:spPr>
            <a:xfrm>
              <a:off x="5867280" y="182880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6</a:t>
              </a:r>
              <a:endParaRPr b="0" lang="en-US" sz="2400" spc="-1" strike="noStrike">
                <a:latin typeface="Arial"/>
              </a:endParaRPr>
            </a:p>
          </p:txBody>
        </p:sp>
      </p:grpSp>
      <p:sp>
        <p:nvSpPr>
          <p:cNvPr id="1444" name="Line 19"/>
          <p:cNvSpPr/>
          <p:nvPr/>
        </p:nvSpPr>
        <p:spPr>
          <a:xfrm>
            <a:off x="2557440" y="3276360"/>
            <a:ext cx="360" cy="914400"/>
          </a:xfrm>
          <a:prstGeom prst="line">
            <a:avLst/>
          </a:prstGeom>
          <a:ln w="12600">
            <a:solidFill>
              <a:schemeClr val="tx1"/>
            </a:solidFill>
            <a:round/>
          </a:ln>
        </p:spPr>
        <p:style>
          <a:lnRef idx="0"/>
          <a:fillRef idx="0"/>
          <a:effectRef idx="0"/>
          <a:fontRef idx="minor"/>
        </p:style>
      </p:sp>
      <p:sp>
        <p:nvSpPr>
          <p:cNvPr id="1445" name="CustomShape 20"/>
          <p:cNvSpPr/>
          <p:nvPr/>
        </p:nvSpPr>
        <p:spPr>
          <a:xfrm>
            <a:off x="920880" y="3282840"/>
            <a:ext cx="4787280" cy="901080"/>
          </a:xfrm>
          <a:prstGeom prst="rect">
            <a:avLst/>
          </a:prstGeom>
          <a:noFill/>
          <a:ln w="12600">
            <a:solidFill>
              <a:schemeClr val="tx1"/>
            </a:solidFill>
            <a:miter/>
          </a:ln>
        </p:spPr>
        <p:style>
          <a:lnRef idx="0"/>
          <a:fillRef idx="0"/>
          <a:effectRef idx="0"/>
          <a:fontRef idx="minor"/>
        </p:style>
      </p:sp>
      <p:sp>
        <p:nvSpPr>
          <p:cNvPr id="1446" name="Line 21"/>
          <p:cNvSpPr/>
          <p:nvPr/>
        </p:nvSpPr>
        <p:spPr>
          <a:xfrm>
            <a:off x="1736640" y="3276360"/>
            <a:ext cx="360" cy="914400"/>
          </a:xfrm>
          <a:prstGeom prst="line">
            <a:avLst/>
          </a:prstGeom>
          <a:ln w="12600">
            <a:solidFill>
              <a:schemeClr val="tx1"/>
            </a:solidFill>
            <a:round/>
          </a:ln>
        </p:spPr>
        <p:style>
          <a:lnRef idx="0"/>
          <a:fillRef idx="0"/>
          <a:effectRef idx="0"/>
          <a:fontRef idx="minor"/>
        </p:style>
      </p:sp>
      <p:sp>
        <p:nvSpPr>
          <p:cNvPr id="1447" name="Line 22"/>
          <p:cNvSpPr/>
          <p:nvPr/>
        </p:nvSpPr>
        <p:spPr>
          <a:xfrm>
            <a:off x="4752720" y="3276360"/>
            <a:ext cx="360" cy="914400"/>
          </a:xfrm>
          <a:prstGeom prst="line">
            <a:avLst/>
          </a:prstGeom>
          <a:ln w="12600">
            <a:solidFill>
              <a:schemeClr val="tx1"/>
            </a:solidFill>
            <a:round/>
          </a:ln>
        </p:spPr>
        <p:style>
          <a:lnRef idx="0"/>
          <a:fillRef idx="0"/>
          <a:effectRef idx="0"/>
          <a:fontRef idx="minor"/>
        </p:style>
      </p:sp>
      <p:sp>
        <p:nvSpPr>
          <p:cNvPr id="1448" name="Line 23"/>
          <p:cNvSpPr/>
          <p:nvPr/>
        </p:nvSpPr>
        <p:spPr>
          <a:xfrm>
            <a:off x="3384360" y="3276360"/>
            <a:ext cx="360" cy="914400"/>
          </a:xfrm>
          <a:prstGeom prst="line">
            <a:avLst/>
          </a:prstGeom>
          <a:ln w="12600">
            <a:solidFill>
              <a:schemeClr val="tx1"/>
            </a:solidFill>
            <a:round/>
          </a:ln>
        </p:spPr>
        <p:style>
          <a:lnRef idx="0"/>
          <a:fillRef idx="0"/>
          <a:effectRef idx="0"/>
          <a:fontRef idx="minor"/>
        </p:style>
      </p:sp>
      <p:sp>
        <p:nvSpPr>
          <p:cNvPr id="1449" name="Line 24"/>
          <p:cNvSpPr/>
          <p:nvPr/>
        </p:nvSpPr>
        <p:spPr>
          <a:xfrm>
            <a:off x="914400" y="3733560"/>
            <a:ext cx="2743200" cy="360"/>
          </a:xfrm>
          <a:prstGeom prst="line">
            <a:avLst/>
          </a:prstGeom>
          <a:ln cap="rnd" w="12600">
            <a:solidFill>
              <a:schemeClr val="tx1"/>
            </a:solidFill>
            <a:custDash>
              <a:ds d="800000" sp="300000"/>
            </a:custDash>
            <a:round/>
          </a:ln>
        </p:spPr>
        <p:style>
          <a:lnRef idx="0"/>
          <a:fillRef idx="0"/>
          <a:effectRef idx="0"/>
          <a:fontRef idx="minor"/>
        </p:style>
      </p:sp>
      <p:sp>
        <p:nvSpPr>
          <p:cNvPr id="1450" name="Line 25"/>
          <p:cNvSpPr/>
          <p:nvPr/>
        </p:nvSpPr>
        <p:spPr>
          <a:xfrm>
            <a:off x="4495680" y="3733560"/>
            <a:ext cx="1219320" cy="360"/>
          </a:xfrm>
          <a:prstGeom prst="line">
            <a:avLst/>
          </a:prstGeom>
          <a:ln cap="rnd" w="12600">
            <a:solidFill>
              <a:schemeClr val="tx1"/>
            </a:solidFill>
            <a:custDash>
              <a:ds d="800000" sp="300000"/>
            </a:custDash>
            <a:round/>
          </a:ln>
        </p:spPr>
        <p:style>
          <a:lnRef idx="0"/>
          <a:fillRef idx="0"/>
          <a:effectRef idx="0"/>
          <a:fontRef idx="minor"/>
        </p:style>
      </p:sp>
      <p:sp>
        <p:nvSpPr>
          <p:cNvPr id="1451" name="CustomShape 26"/>
          <p:cNvSpPr/>
          <p:nvPr/>
        </p:nvSpPr>
        <p:spPr>
          <a:xfrm>
            <a:off x="990720" y="32767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52" name="CustomShape 27"/>
          <p:cNvSpPr/>
          <p:nvPr/>
        </p:nvSpPr>
        <p:spPr>
          <a:xfrm>
            <a:off x="990720" y="380988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53" name="CustomShape 28"/>
          <p:cNvSpPr/>
          <p:nvPr/>
        </p:nvSpPr>
        <p:spPr>
          <a:xfrm>
            <a:off x="2590920" y="32767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3</a:t>
            </a:r>
            <a:endParaRPr b="0" lang="en-US" sz="2400" spc="-1" strike="noStrike">
              <a:latin typeface="Arial"/>
            </a:endParaRPr>
          </a:p>
        </p:txBody>
      </p:sp>
      <p:sp>
        <p:nvSpPr>
          <p:cNvPr id="1454" name="CustomShape 29"/>
          <p:cNvSpPr/>
          <p:nvPr/>
        </p:nvSpPr>
        <p:spPr>
          <a:xfrm>
            <a:off x="2590920" y="380988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3</a:t>
            </a:r>
            <a:endParaRPr b="0" lang="en-US" sz="2400" spc="-1" strike="noStrike">
              <a:latin typeface="Arial"/>
            </a:endParaRPr>
          </a:p>
        </p:txBody>
      </p:sp>
      <p:sp>
        <p:nvSpPr>
          <p:cNvPr id="1455" name="CustomShape 30"/>
          <p:cNvSpPr/>
          <p:nvPr/>
        </p:nvSpPr>
        <p:spPr>
          <a:xfrm>
            <a:off x="1828800" y="32767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56" name="CustomShape 31"/>
          <p:cNvSpPr/>
          <p:nvPr/>
        </p:nvSpPr>
        <p:spPr>
          <a:xfrm>
            <a:off x="1828800" y="380988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57" name="CustomShape 32"/>
          <p:cNvSpPr/>
          <p:nvPr/>
        </p:nvSpPr>
        <p:spPr>
          <a:xfrm>
            <a:off x="4952880" y="32767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5</a:t>
            </a:r>
            <a:endParaRPr b="0" lang="en-US" sz="2400" spc="-1" strike="noStrike">
              <a:latin typeface="Arial"/>
            </a:endParaRPr>
          </a:p>
        </p:txBody>
      </p:sp>
      <p:sp>
        <p:nvSpPr>
          <p:cNvPr id="1458" name="CustomShape 33"/>
          <p:cNvSpPr/>
          <p:nvPr/>
        </p:nvSpPr>
        <p:spPr>
          <a:xfrm>
            <a:off x="4952880" y="3809880"/>
            <a:ext cx="9136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1800" spc="-1" strike="noStrike">
                <a:solidFill>
                  <a:srgbClr val="000000"/>
                </a:solidFill>
                <a:latin typeface="Times New Roman"/>
                <a:ea typeface="SimSun"/>
              </a:rPr>
              <a:t>child</a:t>
            </a:r>
            <a:r>
              <a:rPr b="0" lang="en-US" sz="2400" spc="-1" strike="noStrike" baseline="-25000">
                <a:solidFill>
                  <a:srgbClr val="000000"/>
                </a:solidFill>
                <a:latin typeface="Times New Roman"/>
                <a:ea typeface="SimSun"/>
              </a:rPr>
              <a:t>5</a:t>
            </a:r>
            <a:endParaRPr b="0" lang="en-US" sz="2400" spc="-1" strike="noStrike">
              <a:latin typeface="Arial"/>
            </a:endParaRPr>
          </a:p>
        </p:txBody>
      </p:sp>
      <p:sp>
        <p:nvSpPr>
          <p:cNvPr id="1459" name="Line 34"/>
          <p:cNvSpPr/>
          <p:nvPr/>
        </p:nvSpPr>
        <p:spPr>
          <a:xfrm flipH="1">
            <a:off x="1295280" y="2209680"/>
            <a:ext cx="990720" cy="1066680"/>
          </a:xfrm>
          <a:prstGeom prst="line">
            <a:avLst/>
          </a:prstGeom>
          <a:ln w="25560">
            <a:solidFill>
              <a:schemeClr val="tx1"/>
            </a:solidFill>
            <a:round/>
            <a:tailEnd len="lg" type="stealth" w="med"/>
          </a:ln>
        </p:spPr>
        <p:style>
          <a:lnRef idx="0"/>
          <a:fillRef idx="0"/>
          <a:effectRef idx="0"/>
          <a:fontRef idx="minor"/>
        </p:style>
      </p:sp>
      <p:sp>
        <p:nvSpPr>
          <p:cNvPr id="1460" name="Line 35"/>
          <p:cNvSpPr/>
          <p:nvPr/>
        </p:nvSpPr>
        <p:spPr>
          <a:xfrm>
            <a:off x="3047760" y="2209680"/>
            <a:ext cx="4191120" cy="990720"/>
          </a:xfrm>
          <a:prstGeom prst="line">
            <a:avLst/>
          </a:prstGeom>
          <a:ln w="25560">
            <a:solidFill>
              <a:schemeClr val="tx1"/>
            </a:solidFill>
            <a:round/>
            <a:tailEnd len="lg" type="stealth" w="med"/>
          </a:ln>
        </p:spPr>
        <p:style>
          <a:lnRef idx="0"/>
          <a:fillRef idx="0"/>
          <a:effectRef idx="0"/>
          <a:fontRef idx="minor"/>
        </p:style>
      </p:sp>
      <p:sp>
        <p:nvSpPr>
          <p:cNvPr id="1461" name="Line 36"/>
          <p:cNvSpPr/>
          <p:nvPr/>
        </p:nvSpPr>
        <p:spPr>
          <a:xfrm>
            <a:off x="3733560" y="2209680"/>
            <a:ext cx="5029200" cy="990720"/>
          </a:xfrm>
          <a:prstGeom prst="line">
            <a:avLst/>
          </a:prstGeom>
          <a:ln w="25560">
            <a:solidFill>
              <a:schemeClr val="tx1"/>
            </a:solidFill>
            <a:round/>
            <a:tailEnd len="lg" type="stealth" w="med"/>
          </a:ln>
        </p:spPr>
        <p:style>
          <a:lnRef idx="0"/>
          <a:fillRef idx="0"/>
          <a:effectRef idx="0"/>
          <a:fontRef idx="minor"/>
        </p:style>
      </p:sp>
      <p:sp>
        <p:nvSpPr>
          <p:cNvPr id="1462" name="CustomShape 37"/>
          <p:cNvSpPr/>
          <p:nvPr/>
        </p:nvSpPr>
        <p:spPr>
          <a:xfrm>
            <a:off x="311040" y="5035680"/>
            <a:ext cx="3796560" cy="596160"/>
          </a:xfrm>
          <a:prstGeom prst="rect">
            <a:avLst/>
          </a:prstGeom>
          <a:noFill/>
          <a:ln w="12600">
            <a:solidFill>
              <a:schemeClr val="tx1"/>
            </a:solidFill>
            <a:miter/>
          </a:ln>
        </p:spPr>
        <p:style>
          <a:lnRef idx="0"/>
          <a:fillRef idx="0"/>
          <a:effectRef idx="0"/>
          <a:fontRef idx="minor"/>
        </p:style>
      </p:sp>
      <p:sp>
        <p:nvSpPr>
          <p:cNvPr id="1463" name="CustomShape 38"/>
          <p:cNvSpPr/>
          <p:nvPr/>
        </p:nvSpPr>
        <p:spPr>
          <a:xfrm>
            <a:off x="99072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64" name="Line 39"/>
          <p:cNvSpPr/>
          <p:nvPr/>
        </p:nvSpPr>
        <p:spPr>
          <a:xfrm>
            <a:off x="990360" y="5029200"/>
            <a:ext cx="360" cy="609480"/>
          </a:xfrm>
          <a:prstGeom prst="line">
            <a:avLst/>
          </a:prstGeom>
          <a:ln w="12600">
            <a:solidFill>
              <a:schemeClr val="tx1"/>
            </a:solidFill>
            <a:round/>
          </a:ln>
        </p:spPr>
        <p:style>
          <a:lnRef idx="0"/>
          <a:fillRef idx="0"/>
          <a:effectRef idx="0"/>
          <a:fontRef idx="minor"/>
        </p:style>
      </p:sp>
      <p:sp>
        <p:nvSpPr>
          <p:cNvPr id="1465" name="CustomShape 40"/>
          <p:cNvSpPr/>
          <p:nvPr/>
        </p:nvSpPr>
        <p:spPr>
          <a:xfrm>
            <a:off x="160020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66" name="Line 41"/>
          <p:cNvSpPr/>
          <p:nvPr/>
        </p:nvSpPr>
        <p:spPr>
          <a:xfrm>
            <a:off x="1600200" y="5029200"/>
            <a:ext cx="360" cy="609480"/>
          </a:xfrm>
          <a:prstGeom prst="line">
            <a:avLst/>
          </a:prstGeom>
          <a:ln w="12600">
            <a:solidFill>
              <a:schemeClr val="tx1"/>
            </a:solidFill>
            <a:round/>
          </a:ln>
        </p:spPr>
        <p:style>
          <a:lnRef idx="0"/>
          <a:fillRef idx="0"/>
          <a:effectRef idx="0"/>
          <a:fontRef idx="minor"/>
        </p:style>
      </p:sp>
      <p:sp>
        <p:nvSpPr>
          <p:cNvPr id="1467" name="CustomShape 42"/>
          <p:cNvSpPr/>
          <p:nvPr/>
        </p:nvSpPr>
        <p:spPr>
          <a:xfrm>
            <a:off x="281952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6</a:t>
            </a:r>
            <a:endParaRPr b="0" lang="en-US" sz="2400" spc="-1" strike="noStrike">
              <a:latin typeface="Arial"/>
            </a:endParaRPr>
          </a:p>
        </p:txBody>
      </p:sp>
      <p:sp>
        <p:nvSpPr>
          <p:cNvPr id="1468" name="Line 43"/>
          <p:cNvSpPr/>
          <p:nvPr/>
        </p:nvSpPr>
        <p:spPr>
          <a:xfrm>
            <a:off x="2819160" y="5029200"/>
            <a:ext cx="360" cy="609480"/>
          </a:xfrm>
          <a:prstGeom prst="line">
            <a:avLst/>
          </a:prstGeom>
          <a:ln w="12600">
            <a:solidFill>
              <a:schemeClr val="tx1"/>
            </a:solidFill>
            <a:round/>
          </a:ln>
        </p:spPr>
        <p:style>
          <a:lnRef idx="0"/>
          <a:fillRef idx="0"/>
          <a:effectRef idx="0"/>
          <a:fontRef idx="minor"/>
        </p:style>
      </p:sp>
      <p:sp>
        <p:nvSpPr>
          <p:cNvPr id="1469" name="Line 44"/>
          <p:cNvSpPr/>
          <p:nvPr/>
        </p:nvSpPr>
        <p:spPr>
          <a:xfrm>
            <a:off x="2209680" y="5029200"/>
            <a:ext cx="360" cy="609480"/>
          </a:xfrm>
          <a:prstGeom prst="line">
            <a:avLst/>
          </a:prstGeom>
          <a:ln w="12600">
            <a:solidFill>
              <a:schemeClr val="tx1"/>
            </a:solidFill>
            <a:round/>
          </a:ln>
        </p:spPr>
        <p:style>
          <a:lnRef idx="0"/>
          <a:fillRef idx="0"/>
          <a:effectRef idx="0"/>
          <a:fontRef idx="minor"/>
        </p:style>
      </p:sp>
      <p:sp>
        <p:nvSpPr>
          <p:cNvPr id="1470" name="Line 45"/>
          <p:cNvSpPr/>
          <p:nvPr/>
        </p:nvSpPr>
        <p:spPr>
          <a:xfrm>
            <a:off x="3429000" y="5029200"/>
            <a:ext cx="360" cy="609480"/>
          </a:xfrm>
          <a:prstGeom prst="line">
            <a:avLst/>
          </a:prstGeom>
          <a:ln w="12600">
            <a:solidFill>
              <a:schemeClr val="tx1"/>
            </a:solidFill>
            <a:round/>
          </a:ln>
        </p:spPr>
        <p:style>
          <a:lnRef idx="0"/>
          <a:fillRef idx="0"/>
          <a:effectRef idx="0"/>
          <a:fontRef idx="minor"/>
        </p:style>
      </p:sp>
      <p:sp>
        <p:nvSpPr>
          <p:cNvPr id="1471" name="Line 46"/>
          <p:cNvSpPr/>
          <p:nvPr/>
        </p:nvSpPr>
        <p:spPr>
          <a:xfrm>
            <a:off x="2361960" y="5333760"/>
            <a:ext cx="304920" cy="360"/>
          </a:xfrm>
          <a:prstGeom prst="line">
            <a:avLst/>
          </a:prstGeom>
          <a:ln cap="rnd" w="25560">
            <a:solidFill>
              <a:schemeClr val="tx1"/>
            </a:solidFill>
            <a:custDash>
              <a:ds d="100000" sp="100000"/>
            </a:custDash>
            <a:round/>
          </a:ln>
        </p:spPr>
        <p:style>
          <a:lnRef idx="0"/>
          <a:fillRef idx="0"/>
          <a:effectRef idx="0"/>
          <a:fontRef idx="minor"/>
        </p:style>
      </p:sp>
      <p:sp>
        <p:nvSpPr>
          <p:cNvPr id="1472" name="CustomShape 47"/>
          <p:cNvSpPr/>
          <p:nvPr/>
        </p:nvSpPr>
        <p:spPr>
          <a:xfrm>
            <a:off x="380880" y="5105520"/>
            <a:ext cx="685080" cy="396360"/>
          </a:xfrm>
          <a:prstGeom prst="rect">
            <a:avLst/>
          </a:prstGeom>
          <a:noFill/>
          <a:ln>
            <a:noFill/>
          </a:ln>
        </p:spPr>
        <p:style>
          <a:lnRef idx="0"/>
          <a:fillRef idx="0"/>
          <a:effectRef idx="0"/>
          <a:fontRef idx="minor"/>
        </p:style>
        <p:txBody>
          <a:bodyPr lIns="92160" rIns="92160" tIns="46080" bIns="46080"/>
          <a:p>
            <a:pPr>
              <a:lnSpc>
                <a:spcPct val="100000"/>
              </a:lnSpc>
              <a:spcBef>
                <a:spcPts val="1001"/>
              </a:spcBef>
            </a:pPr>
            <a:r>
              <a:rPr b="0" lang="en-US" sz="2000" spc="-1" strike="noStrike">
                <a:solidFill>
                  <a:srgbClr val="000000"/>
                </a:solidFill>
                <a:latin typeface="Times New Roman"/>
                <a:ea typeface="SimSun"/>
              </a:rPr>
              <a:t>prev</a:t>
            </a:r>
            <a:endParaRPr b="0" lang="en-US" sz="2000" spc="-1" strike="noStrike">
              <a:latin typeface="Arial"/>
            </a:endParaRPr>
          </a:p>
        </p:txBody>
      </p:sp>
      <p:sp>
        <p:nvSpPr>
          <p:cNvPr id="1473" name="CustomShape 48"/>
          <p:cNvSpPr/>
          <p:nvPr/>
        </p:nvSpPr>
        <p:spPr>
          <a:xfrm>
            <a:off x="3429000" y="5105520"/>
            <a:ext cx="685080" cy="396360"/>
          </a:xfrm>
          <a:prstGeom prst="rect">
            <a:avLst/>
          </a:prstGeom>
          <a:noFill/>
          <a:ln>
            <a:noFill/>
          </a:ln>
        </p:spPr>
        <p:style>
          <a:lnRef idx="0"/>
          <a:fillRef idx="0"/>
          <a:effectRef idx="0"/>
          <a:fontRef idx="minor"/>
        </p:style>
        <p:txBody>
          <a:bodyPr lIns="92160" rIns="92160" tIns="46080" bIns="46080"/>
          <a:p>
            <a:pPr>
              <a:lnSpc>
                <a:spcPct val="100000"/>
              </a:lnSpc>
              <a:spcBef>
                <a:spcPts val="1001"/>
              </a:spcBef>
            </a:pPr>
            <a:r>
              <a:rPr b="0" lang="en-US" sz="2000" spc="-1" strike="noStrike">
                <a:solidFill>
                  <a:srgbClr val="000000"/>
                </a:solidFill>
                <a:latin typeface="Times New Roman"/>
                <a:ea typeface="SimSun"/>
              </a:rPr>
              <a:t>next</a:t>
            </a:r>
            <a:endParaRPr b="0" lang="en-US" sz="2000" spc="-1" strike="noStrike">
              <a:latin typeface="Arial"/>
            </a:endParaRPr>
          </a:p>
        </p:txBody>
      </p:sp>
      <p:sp>
        <p:nvSpPr>
          <p:cNvPr id="1474" name="Line 49"/>
          <p:cNvSpPr/>
          <p:nvPr/>
        </p:nvSpPr>
        <p:spPr>
          <a:xfrm flipH="1">
            <a:off x="914400" y="4190760"/>
            <a:ext cx="380880" cy="838440"/>
          </a:xfrm>
          <a:prstGeom prst="line">
            <a:avLst/>
          </a:prstGeom>
          <a:ln w="25560">
            <a:solidFill>
              <a:schemeClr val="tx1"/>
            </a:solidFill>
            <a:round/>
            <a:tailEnd len="lg" type="stealth" w="med"/>
          </a:ln>
        </p:spPr>
        <p:style>
          <a:lnRef idx="0"/>
          <a:fillRef idx="0"/>
          <a:effectRef idx="0"/>
          <a:fontRef idx="minor"/>
        </p:style>
      </p:sp>
      <p:sp>
        <p:nvSpPr>
          <p:cNvPr id="1475" name="CustomShape 50"/>
          <p:cNvSpPr/>
          <p:nvPr/>
        </p:nvSpPr>
        <p:spPr>
          <a:xfrm>
            <a:off x="4730760" y="5035680"/>
            <a:ext cx="3796560" cy="596160"/>
          </a:xfrm>
          <a:prstGeom prst="rect">
            <a:avLst/>
          </a:prstGeom>
          <a:noFill/>
          <a:ln w="12600">
            <a:solidFill>
              <a:schemeClr val="tx1"/>
            </a:solidFill>
            <a:miter/>
          </a:ln>
        </p:spPr>
        <p:style>
          <a:lnRef idx="0"/>
          <a:fillRef idx="0"/>
          <a:effectRef idx="0"/>
          <a:fontRef idx="minor"/>
        </p:style>
      </p:sp>
      <p:sp>
        <p:nvSpPr>
          <p:cNvPr id="1476" name="CustomShape 51"/>
          <p:cNvSpPr/>
          <p:nvPr/>
        </p:nvSpPr>
        <p:spPr>
          <a:xfrm>
            <a:off x="541008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1</a:t>
            </a:r>
            <a:endParaRPr b="0" lang="en-US" sz="2400" spc="-1" strike="noStrike">
              <a:latin typeface="Arial"/>
            </a:endParaRPr>
          </a:p>
        </p:txBody>
      </p:sp>
      <p:sp>
        <p:nvSpPr>
          <p:cNvPr id="1477" name="Line 52"/>
          <p:cNvSpPr/>
          <p:nvPr/>
        </p:nvSpPr>
        <p:spPr>
          <a:xfrm>
            <a:off x="5410080" y="5029200"/>
            <a:ext cx="360" cy="609480"/>
          </a:xfrm>
          <a:prstGeom prst="line">
            <a:avLst/>
          </a:prstGeom>
          <a:ln w="12600">
            <a:solidFill>
              <a:schemeClr val="tx1"/>
            </a:solidFill>
            <a:round/>
          </a:ln>
        </p:spPr>
        <p:style>
          <a:lnRef idx="0"/>
          <a:fillRef idx="0"/>
          <a:effectRef idx="0"/>
          <a:fontRef idx="minor"/>
        </p:style>
      </p:sp>
      <p:sp>
        <p:nvSpPr>
          <p:cNvPr id="1478" name="CustomShape 53"/>
          <p:cNvSpPr/>
          <p:nvPr/>
        </p:nvSpPr>
        <p:spPr>
          <a:xfrm>
            <a:off x="601992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2</a:t>
            </a:r>
            <a:endParaRPr b="0" lang="en-US" sz="2400" spc="-1" strike="noStrike">
              <a:latin typeface="Arial"/>
            </a:endParaRPr>
          </a:p>
        </p:txBody>
      </p:sp>
      <p:sp>
        <p:nvSpPr>
          <p:cNvPr id="1479" name="Line 54"/>
          <p:cNvSpPr/>
          <p:nvPr/>
        </p:nvSpPr>
        <p:spPr>
          <a:xfrm>
            <a:off x="6019560" y="5029200"/>
            <a:ext cx="360" cy="609480"/>
          </a:xfrm>
          <a:prstGeom prst="line">
            <a:avLst/>
          </a:prstGeom>
          <a:ln w="12600">
            <a:solidFill>
              <a:schemeClr val="tx1"/>
            </a:solidFill>
            <a:round/>
          </a:ln>
        </p:spPr>
        <p:style>
          <a:lnRef idx="0"/>
          <a:fillRef idx="0"/>
          <a:effectRef idx="0"/>
          <a:fontRef idx="minor"/>
        </p:style>
      </p:sp>
      <p:sp>
        <p:nvSpPr>
          <p:cNvPr id="1480" name="CustomShape 55"/>
          <p:cNvSpPr/>
          <p:nvPr/>
        </p:nvSpPr>
        <p:spPr>
          <a:xfrm>
            <a:off x="7238880" y="5105520"/>
            <a:ext cx="685080" cy="5076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CF</a:t>
            </a:r>
            <a:r>
              <a:rPr b="0" lang="en-US" sz="2400" spc="-1" strike="noStrike" baseline="-25000">
                <a:solidFill>
                  <a:srgbClr val="000000"/>
                </a:solidFill>
                <a:latin typeface="Times New Roman"/>
                <a:ea typeface="SimSun"/>
              </a:rPr>
              <a:t>4</a:t>
            </a:r>
            <a:endParaRPr b="0" lang="en-US" sz="2400" spc="-1" strike="noStrike">
              <a:latin typeface="Arial"/>
            </a:endParaRPr>
          </a:p>
        </p:txBody>
      </p:sp>
      <p:sp>
        <p:nvSpPr>
          <p:cNvPr id="1481" name="Line 56"/>
          <p:cNvSpPr/>
          <p:nvPr/>
        </p:nvSpPr>
        <p:spPr>
          <a:xfrm>
            <a:off x="7238880" y="5029200"/>
            <a:ext cx="360" cy="609480"/>
          </a:xfrm>
          <a:prstGeom prst="line">
            <a:avLst/>
          </a:prstGeom>
          <a:ln w="12600">
            <a:solidFill>
              <a:schemeClr val="tx1"/>
            </a:solidFill>
            <a:round/>
          </a:ln>
        </p:spPr>
        <p:style>
          <a:lnRef idx="0"/>
          <a:fillRef idx="0"/>
          <a:effectRef idx="0"/>
          <a:fontRef idx="minor"/>
        </p:style>
      </p:sp>
      <p:sp>
        <p:nvSpPr>
          <p:cNvPr id="1482" name="Line 57"/>
          <p:cNvSpPr/>
          <p:nvPr/>
        </p:nvSpPr>
        <p:spPr>
          <a:xfrm>
            <a:off x="6629400" y="5029200"/>
            <a:ext cx="360" cy="609480"/>
          </a:xfrm>
          <a:prstGeom prst="line">
            <a:avLst/>
          </a:prstGeom>
          <a:ln w="12600">
            <a:solidFill>
              <a:schemeClr val="tx1"/>
            </a:solidFill>
            <a:round/>
          </a:ln>
        </p:spPr>
        <p:style>
          <a:lnRef idx="0"/>
          <a:fillRef idx="0"/>
          <a:effectRef idx="0"/>
          <a:fontRef idx="minor"/>
        </p:style>
      </p:sp>
      <p:sp>
        <p:nvSpPr>
          <p:cNvPr id="1483" name="Line 58"/>
          <p:cNvSpPr/>
          <p:nvPr/>
        </p:nvSpPr>
        <p:spPr>
          <a:xfrm>
            <a:off x="7848360" y="5029200"/>
            <a:ext cx="360" cy="609480"/>
          </a:xfrm>
          <a:prstGeom prst="line">
            <a:avLst/>
          </a:prstGeom>
          <a:ln w="12600">
            <a:solidFill>
              <a:schemeClr val="tx1"/>
            </a:solidFill>
            <a:round/>
          </a:ln>
        </p:spPr>
        <p:style>
          <a:lnRef idx="0"/>
          <a:fillRef idx="0"/>
          <a:effectRef idx="0"/>
          <a:fontRef idx="minor"/>
        </p:style>
      </p:sp>
      <p:sp>
        <p:nvSpPr>
          <p:cNvPr id="1484" name="Line 59"/>
          <p:cNvSpPr/>
          <p:nvPr/>
        </p:nvSpPr>
        <p:spPr>
          <a:xfrm>
            <a:off x="6781680" y="5333760"/>
            <a:ext cx="304920" cy="360"/>
          </a:xfrm>
          <a:prstGeom prst="line">
            <a:avLst/>
          </a:prstGeom>
          <a:ln cap="rnd" w="25560">
            <a:solidFill>
              <a:schemeClr val="tx1"/>
            </a:solidFill>
            <a:custDash>
              <a:ds d="100000" sp="100000"/>
            </a:custDash>
            <a:round/>
          </a:ln>
        </p:spPr>
        <p:style>
          <a:lnRef idx="0"/>
          <a:fillRef idx="0"/>
          <a:effectRef idx="0"/>
          <a:fontRef idx="minor"/>
        </p:style>
      </p:sp>
      <p:sp>
        <p:nvSpPr>
          <p:cNvPr id="1485" name="CustomShape 60"/>
          <p:cNvSpPr/>
          <p:nvPr/>
        </p:nvSpPr>
        <p:spPr>
          <a:xfrm>
            <a:off x="4800600" y="5105520"/>
            <a:ext cx="685080" cy="396360"/>
          </a:xfrm>
          <a:prstGeom prst="rect">
            <a:avLst/>
          </a:prstGeom>
          <a:noFill/>
          <a:ln>
            <a:noFill/>
          </a:ln>
        </p:spPr>
        <p:style>
          <a:lnRef idx="0"/>
          <a:fillRef idx="0"/>
          <a:effectRef idx="0"/>
          <a:fontRef idx="minor"/>
        </p:style>
        <p:txBody>
          <a:bodyPr lIns="92160" rIns="92160" tIns="46080" bIns="46080"/>
          <a:p>
            <a:pPr>
              <a:lnSpc>
                <a:spcPct val="100000"/>
              </a:lnSpc>
              <a:spcBef>
                <a:spcPts val="1001"/>
              </a:spcBef>
            </a:pPr>
            <a:r>
              <a:rPr b="0" lang="en-US" sz="2000" spc="-1" strike="noStrike">
                <a:solidFill>
                  <a:srgbClr val="000000"/>
                </a:solidFill>
                <a:latin typeface="Times New Roman"/>
                <a:ea typeface="SimSun"/>
              </a:rPr>
              <a:t>prev</a:t>
            </a:r>
            <a:endParaRPr b="0" lang="en-US" sz="2000" spc="-1" strike="noStrike">
              <a:latin typeface="Arial"/>
            </a:endParaRPr>
          </a:p>
        </p:txBody>
      </p:sp>
      <p:sp>
        <p:nvSpPr>
          <p:cNvPr id="1486" name="CustomShape 61"/>
          <p:cNvSpPr/>
          <p:nvPr/>
        </p:nvSpPr>
        <p:spPr>
          <a:xfrm>
            <a:off x="7848720" y="5105520"/>
            <a:ext cx="685080" cy="396360"/>
          </a:xfrm>
          <a:prstGeom prst="rect">
            <a:avLst/>
          </a:prstGeom>
          <a:noFill/>
          <a:ln>
            <a:noFill/>
          </a:ln>
        </p:spPr>
        <p:style>
          <a:lnRef idx="0"/>
          <a:fillRef idx="0"/>
          <a:effectRef idx="0"/>
          <a:fontRef idx="minor"/>
        </p:style>
        <p:txBody>
          <a:bodyPr lIns="92160" rIns="92160" tIns="46080" bIns="46080"/>
          <a:p>
            <a:pPr>
              <a:lnSpc>
                <a:spcPct val="100000"/>
              </a:lnSpc>
              <a:spcBef>
                <a:spcPts val="1001"/>
              </a:spcBef>
            </a:pPr>
            <a:r>
              <a:rPr b="0" lang="en-US" sz="2000" spc="-1" strike="noStrike">
                <a:solidFill>
                  <a:srgbClr val="000000"/>
                </a:solidFill>
                <a:latin typeface="Times New Roman"/>
                <a:ea typeface="SimSun"/>
              </a:rPr>
              <a:t>next</a:t>
            </a:r>
            <a:endParaRPr b="0" lang="en-US" sz="2000" spc="-1" strike="noStrike">
              <a:latin typeface="Arial"/>
            </a:endParaRPr>
          </a:p>
        </p:txBody>
      </p:sp>
      <p:sp>
        <p:nvSpPr>
          <p:cNvPr id="1487" name="Line 62"/>
          <p:cNvSpPr/>
          <p:nvPr/>
        </p:nvSpPr>
        <p:spPr>
          <a:xfrm>
            <a:off x="2133360" y="4190760"/>
            <a:ext cx="4800600" cy="838440"/>
          </a:xfrm>
          <a:prstGeom prst="line">
            <a:avLst/>
          </a:prstGeom>
          <a:ln w="25560">
            <a:solidFill>
              <a:schemeClr val="tx1"/>
            </a:solidFill>
            <a:round/>
            <a:tailEnd len="lg" type="stealth" w="med"/>
          </a:ln>
        </p:spPr>
        <p:style>
          <a:lnRef idx="0"/>
          <a:fillRef idx="0"/>
          <a:effectRef idx="0"/>
          <a:fontRef idx="minor"/>
        </p:style>
      </p:sp>
      <p:sp>
        <p:nvSpPr>
          <p:cNvPr id="1488" name="Line 63"/>
          <p:cNvSpPr/>
          <p:nvPr/>
        </p:nvSpPr>
        <p:spPr>
          <a:xfrm flipH="1">
            <a:off x="4114800" y="5181480"/>
            <a:ext cx="609480" cy="360"/>
          </a:xfrm>
          <a:prstGeom prst="line">
            <a:avLst/>
          </a:prstGeom>
          <a:ln w="25560">
            <a:solidFill>
              <a:schemeClr val="tx1"/>
            </a:solidFill>
            <a:round/>
            <a:tailEnd len="lg" type="stealth" w="med"/>
          </a:ln>
        </p:spPr>
        <p:style>
          <a:lnRef idx="0"/>
          <a:fillRef idx="0"/>
          <a:effectRef idx="0"/>
          <a:fontRef idx="minor"/>
        </p:style>
      </p:sp>
      <p:sp>
        <p:nvSpPr>
          <p:cNvPr id="1489" name="Line 64"/>
          <p:cNvSpPr/>
          <p:nvPr/>
        </p:nvSpPr>
        <p:spPr>
          <a:xfrm>
            <a:off x="4114800" y="5486400"/>
            <a:ext cx="609480" cy="360"/>
          </a:xfrm>
          <a:prstGeom prst="line">
            <a:avLst/>
          </a:prstGeom>
          <a:ln w="25560">
            <a:solidFill>
              <a:schemeClr val="tx1"/>
            </a:solidFill>
            <a:round/>
            <a:tailEnd len="lg" type="stealth" w="med"/>
          </a:ln>
        </p:spPr>
        <p:style>
          <a:lnRef idx="0"/>
          <a:fillRef idx="0"/>
          <a:effectRef idx="0"/>
          <a:fontRef idx="minor"/>
        </p:style>
      </p:sp>
      <p:sp>
        <p:nvSpPr>
          <p:cNvPr id="1490" name="Line 65"/>
          <p:cNvSpPr/>
          <p:nvPr/>
        </p:nvSpPr>
        <p:spPr>
          <a:xfrm>
            <a:off x="8534160" y="5562360"/>
            <a:ext cx="381240" cy="360"/>
          </a:xfrm>
          <a:prstGeom prst="line">
            <a:avLst/>
          </a:prstGeom>
          <a:ln w="25560">
            <a:solidFill>
              <a:schemeClr val="tx1"/>
            </a:solidFill>
            <a:round/>
            <a:tailEnd len="lg" type="stealth" w="med"/>
          </a:ln>
        </p:spPr>
        <p:style>
          <a:lnRef idx="0"/>
          <a:fillRef idx="0"/>
          <a:effectRef idx="0"/>
          <a:fontRef idx="minor"/>
        </p:style>
      </p:sp>
      <p:sp>
        <p:nvSpPr>
          <p:cNvPr id="1491" name="Line 66"/>
          <p:cNvSpPr/>
          <p:nvPr/>
        </p:nvSpPr>
        <p:spPr>
          <a:xfrm flipH="1">
            <a:off x="8534160" y="5333760"/>
            <a:ext cx="381240" cy="360"/>
          </a:xfrm>
          <a:prstGeom prst="line">
            <a:avLst/>
          </a:prstGeom>
          <a:ln w="25560">
            <a:solidFill>
              <a:schemeClr val="tx1"/>
            </a:solidFill>
            <a:round/>
            <a:tailEnd len="lg" type="stealth" w="med"/>
          </a:ln>
        </p:spPr>
        <p:style>
          <a:lnRef idx="0"/>
          <a:fillRef idx="0"/>
          <a:effectRef idx="0"/>
          <a:fontRef idx="minor"/>
        </p:style>
      </p:sp>
      <p:sp>
        <p:nvSpPr>
          <p:cNvPr id="1492" name="CustomShape 67"/>
          <p:cNvSpPr/>
          <p:nvPr/>
        </p:nvSpPr>
        <p:spPr>
          <a:xfrm>
            <a:off x="304920" y="1371600"/>
            <a:ext cx="1065960" cy="97596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B = 7</a:t>
            </a:r>
            <a:endParaRPr b="0" lang="en-US" sz="2400" spc="-1" strike="noStrike">
              <a:latin typeface="Arial"/>
            </a:endParaRPr>
          </a:p>
          <a:p>
            <a:pPr>
              <a:lnSpc>
                <a:spcPct val="100000"/>
              </a:lnSpc>
              <a:spcBef>
                <a:spcPts val="1199"/>
              </a:spcBef>
            </a:pPr>
            <a:r>
              <a:rPr b="0" lang="en-US" sz="2400" spc="-1" strike="noStrike">
                <a:solidFill>
                  <a:srgbClr val="000000"/>
                </a:solidFill>
                <a:latin typeface="Times New Roman"/>
                <a:ea typeface="SimSun"/>
              </a:rPr>
              <a:t>L = 6</a:t>
            </a:r>
            <a:endParaRPr b="0" lang="en-US" sz="2400" spc="-1" strike="noStrike">
              <a:latin typeface="Arial"/>
            </a:endParaRPr>
          </a:p>
        </p:txBody>
      </p:sp>
      <p:sp>
        <p:nvSpPr>
          <p:cNvPr id="1493" name="Line 68"/>
          <p:cNvSpPr/>
          <p:nvPr/>
        </p:nvSpPr>
        <p:spPr>
          <a:xfrm>
            <a:off x="3962160" y="3733560"/>
            <a:ext cx="304920" cy="360"/>
          </a:xfrm>
          <a:prstGeom prst="line">
            <a:avLst/>
          </a:prstGeom>
          <a:ln cap="rnd" w="25560">
            <a:solidFill>
              <a:schemeClr val="tx1"/>
            </a:solidFill>
            <a:custDash>
              <a:ds d="100000" sp="100000"/>
            </a:custDash>
            <a:round/>
          </a:ln>
        </p:spPr>
        <p:style>
          <a:lnRef idx="0"/>
          <a:fillRef idx="0"/>
          <a:effectRef idx="0"/>
          <a:fontRef idx="minor"/>
        </p:style>
      </p:sp>
      <p:sp>
        <p:nvSpPr>
          <p:cNvPr id="1494" name="Line 69"/>
          <p:cNvSpPr/>
          <p:nvPr/>
        </p:nvSpPr>
        <p:spPr>
          <a:xfrm>
            <a:off x="4876560" y="1752480"/>
            <a:ext cx="304920" cy="360"/>
          </a:xfrm>
          <a:prstGeom prst="line">
            <a:avLst/>
          </a:prstGeom>
          <a:ln cap="rnd" w="25560">
            <a:solidFill>
              <a:schemeClr val="tx1"/>
            </a:solidFill>
            <a:custDash>
              <a:ds d="100000" sp="100000"/>
            </a:custDash>
            <a:round/>
          </a:ln>
        </p:spPr>
        <p:style>
          <a:lnRef idx="0"/>
          <a:fillRef idx="0"/>
          <a:effectRef idx="0"/>
          <a:fontRef idx="minor"/>
        </p:style>
      </p:sp>
      <p:sp>
        <p:nvSpPr>
          <p:cNvPr id="1495" name="Line 70"/>
          <p:cNvSpPr/>
          <p:nvPr/>
        </p:nvSpPr>
        <p:spPr>
          <a:xfrm>
            <a:off x="7391160" y="3733560"/>
            <a:ext cx="838440" cy="360"/>
          </a:xfrm>
          <a:prstGeom prst="line">
            <a:avLst/>
          </a:prstGeom>
          <a:ln cap="rnd" w="25560">
            <a:solidFill>
              <a:schemeClr val="tx1"/>
            </a:solidFill>
            <a:custDash>
              <a:ds d="100000" sp="100000"/>
            </a:custDash>
            <a:round/>
          </a:ln>
        </p:spPr>
        <p:style>
          <a:lnRef idx="0"/>
          <a:fillRef idx="0"/>
          <a:effectRef idx="0"/>
          <a:fontRef idx="minor"/>
        </p:style>
      </p:sp>
      <p:sp>
        <p:nvSpPr>
          <p:cNvPr id="1496" name="CustomShape 71"/>
          <p:cNvSpPr/>
          <p:nvPr/>
        </p:nvSpPr>
        <p:spPr>
          <a:xfrm>
            <a:off x="3733920" y="762120"/>
            <a:ext cx="990000" cy="4572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Root</a:t>
            </a:r>
            <a:endParaRPr b="0" lang="en-US" sz="2400" spc="-1" strike="noStrike">
              <a:latin typeface="Arial"/>
            </a:endParaRPr>
          </a:p>
        </p:txBody>
      </p:sp>
      <p:sp>
        <p:nvSpPr>
          <p:cNvPr id="1497" name="CustomShape 72"/>
          <p:cNvSpPr/>
          <p:nvPr/>
        </p:nvSpPr>
        <p:spPr>
          <a:xfrm>
            <a:off x="2438280" y="2819520"/>
            <a:ext cx="1980360" cy="4572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Non-leaf node</a:t>
            </a:r>
            <a:endParaRPr b="0" lang="en-US" sz="2400" spc="-1" strike="noStrike">
              <a:latin typeface="Arial"/>
            </a:endParaRPr>
          </a:p>
        </p:txBody>
      </p:sp>
      <p:sp>
        <p:nvSpPr>
          <p:cNvPr id="1498" name="CustomShape 73"/>
          <p:cNvSpPr/>
          <p:nvPr/>
        </p:nvSpPr>
        <p:spPr>
          <a:xfrm>
            <a:off x="2362320" y="4572000"/>
            <a:ext cx="1447200" cy="4572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Leaf node</a:t>
            </a:r>
            <a:endParaRPr b="0" lang="en-US" sz="2400" spc="-1" strike="noStrike">
              <a:latin typeface="Arial"/>
            </a:endParaRPr>
          </a:p>
        </p:txBody>
      </p:sp>
      <p:sp>
        <p:nvSpPr>
          <p:cNvPr id="1499" name="CustomShape 74"/>
          <p:cNvSpPr/>
          <p:nvPr/>
        </p:nvSpPr>
        <p:spPr>
          <a:xfrm>
            <a:off x="7010280" y="4572000"/>
            <a:ext cx="1447200" cy="457200"/>
          </a:xfrm>
          <a:prstGeom prst="rect">
            <a:avLst/>
          </a:prstGeom>
          <a:noFill/>
          <a:ln>
            <a:noFill/>
          </a:ln>
        </p:spPr>
        <p:style>
          <a:lnRef idx="0"/>
          <a:fillRef idx="0"/>
          <a:effectRef idx="0"/>
          <a:fontRef idx="minor"/>
        </p:style>
        <p:txBody>
          <a:bodyPr lIns="92160" rIns="92160" tIns="46080" bIns="46080"/>
          <a:p>
            <a:pPr>
              <a:lnSpc>
                <a:spcPct val="100000"/>
              </a:lnSpc>
              <a:spcBef>
                <a:spcPts val="1199"/>
              </a:spcBef>
            </a:pPr>
            <a:r>
              <a:rPr b="0" lang="en-US" sz="2400" spc="-1" strike="noStrike">
                <a:solidFill>
                  <a:srgbClr val="000000"/>
                </a:solidFill>
                <a:latin typeface="Times New Roman"/>
                <a:ea typeface="SimSun"/>
              </a:rPr>
              <a:t>Leaf node</a:t>
            </a:r>
            <a:endParaRPr b="0" lang="en-US" sz="2400" spc="-1" strike="noStrike">
              <a:latin typeface="Arial"/>
            </a:endParaRPr>
          </a:p>
        </p:txBody>
      </p:sp>
      <p:grpSp>
        <p:nvGrpSpPr>
          <p:cNvPr id="1500" name="Group 75"/>
          <p:cNvGrpSpPr/>
          <p:nvPr/>
        </p:nvGrpSpPr>
        <p:grpSpPr>
          <a:xfrm>
            <a:off x="920880" y="5950080"/>
            <a:ext cx="748440" cy="748440"/>
            <a:chOff x="920880" y="5950080"/>
            <a:chExt cx="748440" cy="748440"/>
          </a:xfrm>
        </p:grpSpPr>
        <p:sp>
          <p:nvSpPr>
            <p:cNvPr id="1501" name="CustomShape 76"/>
            <p:cNvSpPr/>
            <p:nvPr/>
          </p:nvSpPr>
          <p:spPr>
            <a:xfrm>
              <a:off x="1149480" y="6178680"/>
              <a:ext cx="62640" cy="62640"/>
            </a:xfrm>
            <a:prstGeom prst="ellipse">
              <a:avLst/>
            </a:prstGeom>
            <a:solidFill>
              <a:srgbClr val="cc3300"/>
            </a:solidFill>
            <a:ln w="12600">
              <a:solidFill>
                <a:schemeClr val="tx1"/>
              </a:solidFill>
              <a:round/>
            </a:ln>
          </p:spPr>
          <p:style>
            <a:lnRef idx="0"/>
            <a:fillRef idx="0"/>
            <a:effectRef idx="0"/>
            <a:fontRef idx="minor"/>
          </p:style>
        </p:sp>
        <p:sp>
          <p:nvSpPr>
            <p:cNvPr id="1502" name="CustomShape 77"/>
            <p:cNvSpPr/>
            <p:nvPr/>
          </p:nvSpPr>
          <p:spPr>
            <a:xfrm>
              <a:off x="1301760" y="6330960"/>
              <a:ext cx="62640" cy="62640"/>
            </a:xfrm>
            <a:prstGeom prst="ellipse">
              <a:avLst/>
            </a:prstGeom>
            <a:solidFill>
              <a:srgbClr val="cc3300"/>
            </a:solidFill>
            <a:ln w="12600">
              <a:solidFill>
                <a:schemeClr val="tx1"/>
              </a:solidFill>
              <a:round/>
            </a:ln>
          </p:spPr>
          <p:style>
            <a:lnRef idx="0"/>
            <a:fillRef idx="0"/>
            <a:effectRef idx="0"/>
            <a:fontRef idx="minor"/>
          </p:style>
        </p:sp>
        <p:sp>
          <p:nvSpPr>
            <p:cNvPr id="1503" name="CustomShape 78"/>
            <p:cNvSpPr/>
            <p:nvPr/>
          </p:nvSpPr>
          <p:spPr>
            <a:xfrm>
              <a:off x="1301760" y="6178680"/>
              <a:ext cx="62640" cy="62640"/>
            </a:xfrm>
            <a:prstGeom prst="ellipse">
              <a:avLst/>
            </a:prstGeom>
            <a:solidFill>
              <a:srgbClr val="cc3300"/>
            </a:solidFill>
            <a:ln w="12600">
              <a:solidFill>
                <a:schemeClr val="tx1"/>
              </a:solidFill>
              <a:round/>
            </a:ln>
          </p:spPr>
          <p:style>
            <a:lnRef idx="0"/>
            <a:fillRef idx="0"/>
            <a:effectRef idx="0"/>
            <a:fontRef idx="minor"/>
          </p:style>
        </p:sp>
        <p:sp>
          <p:nvSpPr>
            <p:cNvPr id="1504" name="CustomShape 79"/>
            <p:cNvSpPr/>
            <p:nvPr/>
          </p:nvSpPr>
          <p:spPr>
            <a:xfrm>
              <a:off x="1073160" y="6483240"/>
              <a:ext cx="62640" cy="62640"/>
            </a:xfrm>
            <a:prstGeom prst="ellipse">
              <a:avLst/>
            </a:prstGeom>
            <a:solidFill>
              <a:srgbClr val="cc3300"/>
            </a:solidFill>
            <a:ln w="12600">
              <a:solidFill>
                <a:schemeClr val="tx1"/>
              </a:solidFill>
              <a:round/>
            </a:ln>
          </p:spPr>
          <p:style>
            <a:lnRef idx="0"/>
            <a:fillRef idx="0"/>
            <a:effectRef idx="0"/>
            <a:fontRef idx="minor"/>
          </p:style>
        </p:sp>
        <p:sp>
          <p:nvSpPr>
            <p:cNvPr id="1505" name="CustomShape 80"/>
            <p:cNvSpPr/>
            <p:nvPr/>
          </p:nvSpPr>
          <p:spPr>
            <a:xfrm>
              <a:off x="1073160" y="6330960"/>
              <a:ext cx="62640" cy="62640"/>
            </a:xfrm>
            <a:prstGeom prst="ellipse">
              <a:avLst/>
            </a:prstGeom>
            <a:solidFill>
              <a:srgbClr val="cc3300"/>
            </a:solidFill>
            <a:ln w="12600">
              <a:solidFill>
                <a:schemeClr val="tx1"/>
              </a:solidFill>
              <a:round/>
            </a:ln>
          </p:spPr>
          <p:style>
            <a:lnRef idx="0"/>
            <a:fillRef idx="0"/>
            <a:effectRef idx="0"/>
            <a:fontRef idx="minor"/>
          </p:style>
        </p:sp>
        <p:sp>
          <p:nvSpPr>
            <p:cNvPr id="1506" name="CustomShape 81"/>
            <p:cNvSpPr/>
            <p:nvPr/>
          </p:nvSpPr>
          <p:spPr>
            <a:xfrm>
              <a:off x="1225440" y="6407280"/>
              <a:ext cx="62640" cy="62640"/>
            </a:xfrm>
            <a:prstGeom prst="ellipse">
              <a:avLst/>
            </a:prstGeom>
            <a:solidFill>
              <a:srgbClr val="cc3300"/>
            </a:solidFill>
            <a:ln w="12600">
              <a:solidFill>
                <a:schemeClr val="tx1"/>
              </a:solidFill>
              <a:round/>
            </a:ln>
          </p:spPr>
          <p:style>
            <a:lnRef idx="0"/>
            <a:fillRef idx="0"/>
            <a:effectRef idx="0"/>
            <a:fontRef idx="minor"/>
          </p:style>
        </p:sp>
        <p:sp>
          <p:nvSpPr>
            <p:cNvPr id="1507" name="CustomShape 82"/>
            <p:cNvSpPr/>
            <p:nvPr/>
          </p:nvSpPr>
          <p:spPr>
            <a:xfrm>
              <a:off x="1454040" y="6483240"/>
              <a:ext cx="62640" cy="62640"/>
            </a:xfrm>
            <a:prstGeom prst="ellipse">
              <a:avLst/>
            </a:prstGeom>
            <a:solidFill>
              <a:srgbClr val="cc3300"/>
            </a:solidFill>
            <a:ln w="12600">
              <a:solidFill>
                <a:schemeClr val="tx1"/>
              </a:solidFill>
              <a:round/>
            </a:ln>
          </p:spPr>
          <p:style>
            <a:lnRef idx="0"/>
            <a:fillRef idx="0"/>
            <a:effectRef idx="0"/>
            <a:fontRef idx="minor"/>
          </p:style>
        </p:sp>
        <p:sp>
          <p:nvSpPr>
            <p:cNvPr id="1508" name="CustomShape 83"/>
            <p:cNvSpPr/>
            <p:nvPr/>
          </p:nvSpPr>
          <p:spPr>
            <a:xfrm>
              <a:off x="920880" y="5950080"/>
              <a:ext cx="748440" cy="748440"/>
            </a:xfrm>
            <a:prstGeom prst="ellipse">
              <a:avLst/>
            </a:prstGeom>
            <a:noFill/>
            <a:ln w="12600">
              <a:solidFill>
                <a:schemeClr val="tx1"/>
              </a:solidFill>
              <a:round/>
            </a:ln>
          </p:spPr>
          <p:style>
            <a:lnRef idx="0"/>
            <a:fillRef idx="0"/>
            <a:effectRef idx="0"/>
            <a:fontRef idx="minor"/>
          </p:style>
        </p:sp>
      </p:grpSp>
      <p:sp>
        <p:nvSpPr>
          <p:cNvPr id="1509" name="Line 84"/>
          <p:cNvSpPr/>
          <p:nvPr/>
        </p:nvSpPr>
        <p:spPr>
          <a:xfrm>
            <a:off x="1295280" y="5715000"/>
            <a:ext cx="360" cy="152280"/>
          </a:xfrm>
          <a:prstGeom prst="line">
            <a:avLst/>
          </a:prstGeom>
          <a:ln w="38160">
            <a:solidFill>
              <a:schemeClr val="tx1"/>
            </a:solidFill>
            <a:round/>
          </a:ln>
        </p:spPr>
        <p:style>
          <a:lnRef idx="0"/>
          <a:fillRef idx="0"/>
          <a:effectRef idx="0"/>
          <a:fontRef idx="minor"/>
        </p:style>
      </p:sp>
      <p:sp>
        <p:nvSpPr>
          <p:cNvPr id="1510" name="CustomShape 85"/>
          <p:cNvSpPr/>
          <p:nvPr/>
        </p:nvSpPr>
        <p:spPr>
          <a:xfrm>
            <a:off x="3895200" y="6033600"/>
            <a:ext cx="3543480" cy="6379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200" spc="-1" strike="noStrike">
                <a:solidFill>
                  <a:srgbClr val="222222"/>
                </a:solidFill>
                <a:latin typeface="Calibri"/>
                <a:ea typeface="DejaVu Sans"/>
              </a:rPr>
              <a:t>Each non-leaf node contains at most B entries. A leaf node contains at most  L entries  </a:t>
            </a:r>
            <a:r>
              <a:rPr b="0" lang="en-US" sz="900" spc="-1" strike="noStrike">
                <a:solidFill>
                  <a:srgbClr val="000000"/>
                </a:solidFill>
                <a:latin typeface="Calibri"/>
                <a:ea typeface="DejaVu Sans"/>
              </a:rPr>
              <a:t> </a:t>
            </a:r>
            <a:endParaRPr b="0" lang="en-US" sz="900" spc="-1" strike="noStrike">
              <a:latin typeface="Arial"/>
            </a:endParaRPr>
          </a:p>
        </p:txBody>
      </p:sp>
      <p:sp>
        <p:nvSpPr>
          <p:cNvPr id="1511" name="CustomShape 86"/>
          <p:cNvSpPr/>
          <p:nvPr/>
        </p:nvSpPr>
        <p:spPr>
          <a:xfrm>
            <a:off x="2151000" y="-144360"/>
            <a:ext cx="304200" cy="304200"/>
          </a:xfrm>
          <a:prstGeom prst="rect">
            <a:avLst/>
          </a:prstGeom>
          <a:noFill/>
          <a:ln>
            <a:noFill/>
          </a:ln>
        </p:spPr>
        <p:style>
          <a:lnRef idx="0"/>
          <a:fillRef idx="0"/>
          <a:effectRef idx="0"/>
          <a:fontRef idx="minor"/>
        </p:style>
      </p:sp>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CustomShape 1"/>
          <p:cNvSpPr/>
          <p:nvPr/>
        </p:nvSpPr>
        <p:spPr>
          <a:xfrm>
            <a:off x="304920" y="457200"/>
            <a:ext cx="7848000" cy="8373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Example-Generation of Clustering Feature Tree (CF Tree)</a:t>
            </a:r>
            <a:br/>
            <a:endParaRPr b="0" lang="en-US" sz="3200" spc="-1" strike="noStrike">
              <a:latin typeface="Arial"/>
            </a:endParaRPr>
          </a:p>
        </p:txBody>
      </p:sp>
      <p:pic>
        <p:nvPicPr>
          <p:cNvPr id="1513" name="Picture 3" descr=""/>
          <p:cNvPicPr/>
          <p:nvPr/>
        </p:nvPicPr>
        <p:blipFill>
          <a:blip r:embed="rId1"/>
          <a:stretch/>
        </p:blipFill>
        <p:spPr>
          <a:xfrm>
            <a:off x="304920" y="1676520"/>
            <a:ext cx="2133000" cy="1447200"/>
          </a:xfrm>
          <a:prstGeom prst="rect">
            <a:avLst/>
          </a:prstGeom>
          <a:ln>
            <a:noFill/>
          </a:ln>
        </p:spPr>
      </p:pic>
      <p:pic>
        <p:nvPicPr>
          <p:cNvPr id="1514" name="Picture 4" descr=""/>
          <p:cNvPicPr/>
          <p:nvPr/>
        </p:nvPicPr>
        <p:blipFill>
          <a:blip r:embed="rId2"/>
          <a:stretch/>
        </p:blipFill>
        <p:spPr>
          <a:xfrm>
            <a:off x="3139200" y="1667160"/>
            <a:ext cx="2275920" cy="1523160"/>
          </a:xfrm>
          <a:prstGeom prst="rect">
            <a:avLst/>
          </a:prstGeom>
          <a:ln>
            <a:noFill/>
          </a:ln>
        </p:spPr>
      </p:pic>
      <p:pic>
        <p:nvPicPr>
          <p:cNvPr id="1515" name="Picture 5" descr=""/>
          <p:cNvPicPr/>
          <p:nvPr/>
        </p:nvPicPr>
        <p:blipFill>
          <a:blip r:embed="rId3"/>
          <a:stretch/>
        </p:blipFill>
        <p:spPr>
          <a:xfrm>
            <a:off x="6095880" y="1600200"/>
            <a:ext cx="2399760" cy="1523160"/>
          </a:xfrm>
          <a:prstGeom prst="rect">
            <a:avLst/>
          </a:prstGeom>
          <a:ln>
            <a:noFill/>
          </a:ln>
        </p:spPr>
      </p:pic>
      <p:pic>
        <p:nvPicPr>
          <p:cNvPr id="1516" name="Picture 6" descr=""/>
          <p:cNvPicPr/>
          <p:nvPr/>
        </p:nvPicPr>
        <p:blipFill>
          <a:blip r:embed="rId4"/>
          <a:stretch/>
        </p:blipFill>
        <p:spPr>
          <a:xfrm>
            <a:off x="1828800" y="3572280"/>
            <a:ext cx="2285280" cy="1913400"/>
          </a:xfrm>
          <a:prstGeom prst="rect">
            <a:avLst/>
          </a:prstGeom>
          <a:ln>
            <a:noFill/>
          </a:ln>
        </p:spPr>
      </p:pic>
      <p:sp>
        <p:nvSpPr>
          <p:cNvPr id="1517"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4D8F7D57-EB2B-4EB8-914F-3ADB4ED0CFE0}"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CustomShape 1"/>
          <p:cNvSpPr/>
          <p:nvPr/>
        </p:nvSpPr>
        <p:spPr>
          <a:xfrm>
            <a:off x="304920" y="228600"/>
            <a:ext cx="3278880" cy="49176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Example</a:t>
            </a:r>
            <a:endParaRPr b="0" lang="en-US" sz="3200" spc="-1" strike="noStrike">
              <a:latin typeface="Arial"/>
            </a:endParaRPr>
          </a:p>
        </p:txBody>
      </p:sp>
      <p:pic>
        <p:nvPicPr>
          <p:cNvPr id="1519" name="Picture 3" descr=""/>
          <p:cNvPicPr/>
          <p:nvPr/>
        </p:nvPicPr>
        <p:blipFill>
          <a:blip r:embed="rId1"/>
          <a:stretch/>
        </p:blipFill>
        <p:spPr>
          <a:xfrm>
            <a:off x="0" y="1219320"/>
            <a:ext cx="4190400" cy="2361600"/>
          </a:xfrm>
          <a:prstGeom prst="rect">
            <a:avLst/>
          </a:prstGeom>
          <a:ln>
            <a:noFill/>
          </a:ln>
        </p:spPr>
      </p:pic>
      <p:pic>
        <p:nvPicPr>
          <p:cNvPr id="1520" name="Picture 4" descr=""/>
          <p:cNvPicPr/>
          <p:nvPr/>
        </p:nvPicPr>
        <p:blipFill>
          <a:blip r:embed="rId2"/>
          <a:stretch/>
        </p:blipFill>
        <p:spPr>
          <a:xfrm>
            <a:off x="5029200" y="1335960"/>
            <a:ext cx="3733200" cy="2092320"/>
          </a:xfrm>
          <a:prstGeom prst="rect">
            <a:avLst/>
          </a:prstGeom>
          <a:ln>
            <a:noFill/>
          </a:ln>
        </p:spPr>
      </p:pic>
      <p:pic>
        <p:nvPicPr>
          <p:cNvPr id="1521" name="Picture 5" descr=""/>
          <p:cNvPicPr/>
          <p:nvPr/>
        </p:nvPicPr>
        <p:blipFill>
          <a:blip r:embed="rId3"/>
          <a:stretch/>
        </p:blipFill>
        <p:spPr>
          <a:xfrm>
            <a:off x="2666880" y="3601440"/>
            <a:ext cx="4442760" cy="2722320"/>
          </a:xfrm>
          <a:prstGeom prst="rect">
            <a:avLst/>
          </a:prstGeom>
          <a:ln>
            <a:noFill/>
          </a:ln>
        </p:spPr>
      </p:pic>
      <p:sp>
        <p:nvSpPr>
          <p:cNvPr id="1522" name="CustomShape 2"/>
          <p:cNvSpPr/>
          <p:nvPr/>
        </p:nvSpPr>
        <p:spPr>
          <a:xfrm>
            <a:off x="6583680" y="6378120"/>
            <a:ext cx="2102400" cy="342360"/>
          </a:xfrm>
          <a:prstGeom prst="rect">
            <a:avLst/>
          </a:prstGeom>
          <a:noFill/>
          <a:ln>
            <a:noFill/>
          </a:ln>
        </p:spPr>
        <p:style>
          <a:lnRef idx="0"/>
          <a:fillRef idx="0"/>
          <a:effectRef idx="0"/>
          <a:fontRef idx="minor"/>
        </p:style>
        <p:txBody>
          <a:bodyPr lIns="0" rIns="0" tIns="0" bIns="0"/>
          <a:p>
            <a:pPr algn="r">
              <a:lnSpc>
                <a:spcPct val="100000"/>
              </a:lnSpc>
            </a:pPr>
            <a:fld id="{A1BC8CD8-5210-4AE9-A8CE-78C4729B92AA}" type="slidenum">
              <a:rPr b="0" lang="en-US" sz="1800" spc="-1" strike="noStrike">
                <a:solidFill>
                  <a:srgbClr val="b2b2b2"/>
                </a:solidFill>
                <a:latin typeface="Calibri"/>
              </a:rPr>
              <a:t>&lt;number&gt;</a:t>
            </a:fld>
            <a:endParaRPr b="0" lang="en-US" sz="1800" spc="-1" strike="noStrike">
              <a:latin typeface="Arial"/>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CustomShape 1"/>
          <p:cNvSpPr/>
          <p:nvPr/>
        </p:nvSpPr>
        <p:spPr>
          <a:xfrm>
            <a:off x="380880" y="304920"/>
            <a:ext cx="3278880" cy="512280"/>
          </a:xfrm>
          <a:prstGeom prst="rect">
            <a:avLst/>
          </a:prstGeom>
          <a:noFill/>
          <a:ln>
            <a:noFill/>
          </a:ln>
        </p:spPr>
        <p:style>
          <a:lnRef idx="0"/>
          <a:fillRef idx="0"/>
          <a:effectRef idx="0"/>
          <a:fontRef idx="minor"/>
        </p:style>
        <p:txBody>
          <a:bodyPr lIns="0" rIns="0" tIns="0" bIns="0"/>
          <a:p>
            <a:pPr>
              <a:lnSpc>
                <a:spcPct val="100000"/>
              </a:lnSpc>
            </a:pPr>
            <a:r>
              <a:rPr b="1" lang="en-US" sz="3200" spc="-1" strike="noStrike">
                <a:solidFill>
                  <a:srgbClr val="000000"/>
                </a:solidFill>
                <a:latin typeface="Calibri"/>
              </a:rPr>
              <a:t>BIRCH Steps</a:t>
            </a:r>
            <a:endParaRPr b="0" lang="en-US" sz="3200" spc="-1" strike="noStrike">
              <a:latin typeface="Arial"/>
            </a:endParaRPr>
          </a:p>
        </p:txBody>
      </p:sp>
      <p:sp>
        <p:nvSpPr>
          <p:cNvPr id="1524" name="CustomShape 2"/>
          <p:cNvSpPr/>
          <p:nvPr/>
        </p:nvSpPr>
        <p:spPr>
          <a:xfrm>
            <a:off x="648360" y="1484640"/>
            <a:ext cx="7886160" cy="5173560"/>
          </a:xfrm>
          <a:prstGeom prst="rect">
            <a:avLst/>
          </a:prstGeom>
          <a:noFill/>
          <a:ln>
            <a:noFill/>
          </a:ln>
        </p:spPr>
        <p:style>
          <a:lnRef idx="0"/>
          <a:fillRef idx="0"/>
          <a:effectRef idx="0"/>
          <a:fontRef idx="minor"/>
        </p:style>
        <p:txBody>
          <a:bodyPr lIns="0" rIns="0" tIns="0" bIns="0">
            <a:normAutofit/>
          </a:bodyPr>
          <a:p>
            <a:pPr marL="457200" indent="-456480">
              <a:lnSpc>
                <a:spcPct val="100000"/>
              </a:lnSpc>
              <a:buClr>
                <a:srgbClr val="000000"/>
              </a:buClr>
              <a:buFont typeface="Arial"/>
              <a:buChar char="•"/>
            </a:pPr>
            <a:r>
              <a:rPr b="0" lang="en-US" sz="2800" spc="-1" strike="noStrike">
                <a:solidFill>
                  <a:srgbClr val="000000"/>
                </a:solidFill>
                <a:latin typeface="Calibri"/>
              </a:rPr>
              <a:t>Find the </a:t>
            </a:r>
            <a:r>
              <a:rPr b="1" lang="en-US" sz="2800" spc="-1" strike="noStrike">
                <a:solidFill>
                  <a:srgbClr val="000000"/>
                </a:solidFill>
                <a:latin typeface="Calibri"/>
              </a:rPr>
              <a:t>leaf node</a:t>
            </a:r>
            <a:r>
              <a:rPr b="0" lang="en-US" sz="2800" spc="-1" strike="noStrike">
                <a:solidFill>
                  <a:srgbClr val="000000"/>
                </a:solidFill>
                <a:latin typeface="Calibri"/>
              </a:rPr>
              <a:t> closest to the new sample and the </a:t>
            </a:r>
            <a:r>
              <a:rPr b="1" lang="en-US" sz="2800" spc="-1" strike="noStrike">
                <a:solidFill>
                  <a:srgbClr val="000000"/>
                </a:solidFill>
                <a:latin typeface="Calibri"/>
              </a:rPr>
              <a:t>closest CF node </a:t>
            </a:r>
            <a:r>
              <a:rPr b="0" lang="en-US" sz="2800" spc="-1" strike="noStrike">
                <a:solidFill>
                  <a:srgbClr val="000000"/>
                </a:solidFill>
                <a:latin typeface="Calibri"/>
              </a:rPr>
              <a:t>in the leaf node from the root node</a:t>
            </a:r>
            <a:endParaRPr b="0" lang="en-US" sz="2800" spc="-1" strike="noStrike">
              <a:latin typeface="Arial"/>
            </a:endParaRPr>
          </a:p>
          <a:p>
            <a:pPr marL="457200" indent="-456480">
              <a:lnSpc>
                <a:spcPct val="100000"/>
              </a:lnSpc>
              <a:buClr>
                <a:srgbClr val="000000"/>
              </a:buClr>
              <a:buFont typeface="Arial"/>
              <a:buChar char="•"/>
            </a:pPr>
            <a:r>
              <a:rPr b="0" lang="en-US" sz="2800" spc="-1" strike="noStrike">
                <a:solidFill>
                  <a:srgbClr val="000000"/>
                </a:solidFill>
                <a:latin typeface="Calibri"/>
              </a:rPr>
              <a:t>After the new sample is added, if the radius of the hyper-sphere corresponding to this CF node still satisfies the threshold T, </a:t>
            </a:r>
            <a:r>
              <a:rPr b="1" lang="en-US" sz="2800" spc="-1" strike="noStrike">
                <a:solidFill>
                  <a:srgbClr val="000000"/>
                </a:solidFill>
                <a:latin typeface="Calibri"/>
              </a:rPr>
              <a:t>then all the CF triplets on the path are updated, and the insertion ends. </a:t>
            </a:r>
            <a:r>
              <a:rPr b="0" lang="en-US" sz="2800" spc="-1" strike="noStrike">
                <a:solidFill>
                  <a:srgbClr val="000000"/>
                </a:solidFill>
                <a:latin typeface="Calibri"/>
              </a:rPr>
              <a:t>Otherwise, go to 3.</a:t>
            </a:r>
            <a:endParaRPr b="0" lang="en-US" sz="2800" spc="-1" strike="noStrike">
              <a:latin typeface="Arial"/>
            </a:endParaRPr>
          </a:p>
          <a:p>
            <a:pPr marL="457200" indent="-456480">
              <a:lnSpc>
                <a:spcPct val="100000"/>
              </a:lnSpc>
              <a:buClr>
                <a:srgbClr val="000000"/>
              </a:buClr>
              <a:buFont typeface="Arial"/>
              <a:buChar char="•"/>
            </a:pPr>
            <a:r>
              <a:rPr b="0" lang="en-US" sz="2800" spc="-1" strike="noStrike">
                <a:solidFill>
                  <a:srgbClr val="000000"/>
                </a:solidFill>
                <a:latin typeface="Calibri"/>
              </a:rPr>
              <a:t>If the number of CF nodes of the current leaf node is less than the threshold L, create a new CF node, put in a new sample and the new CF node into this leaf node, update all CF triplets on the path, and insertion Ends. Otherwise, go to 4</a:t>
            </a:r>
            <a:endParaRPr b="0" lang="en-US" sz="2800" spc="-1" strike="noStrike">
              <a:latin typeface="Arial"/>
            </a:endParaRPr>
          </a:p>
          <a:p>
            <a:pPr marL="457200" indent="-456480">
              <a:lnSpc>
                <a:spcPct val="100000"/>
              </a:lnSpc>
              <a:buClr>
                <a:srgbClr val="000000"/>
              </a:buClr>
              <a:buFont typeface="Arial"/>
              <a:buChar char="•"/>
            </a:pPr>
            <a:r>
              <a:rPr b="0" lang="en-US" sz="2800" spc="-1" strike="noStrike">
                <a:solidFill>
                  <a:srgbClr val="000000"/>
                </a:solidFill>
                <a:latin typeface="Calibri"/>
              </a:rPr>
              <a:t>Divide the current leaf node into two new leaf nodes, select the two CF tuples with the farthest hyper-sphere among all CF tuples in the old leaf node, and distribute as the first CF node of the two new leaf nodes. Put other tuples and new sample tuples into corresponding leaf nodes according to the principle of distance.</a:t>
            </a:r>
            <a:endParaRPr b="0" lang="en-US" sz="2800" spc="-1" strike="noStrike">
              <a:latin typeface="Arial"/>
            </a:endParaRPr>
          </a:p>
          <a:p>
            <a:pPr marL="457200" indent="-456480">
              <a:lnSpc>
                <a:spcPct val="100000"/>
              </a:lnSpc>
              <a:buClr>
                <a:srgbClr val="000000"/>
              </a:buClr>
              <a:buFont typeface="Arial"/>
              <a:buChar char="•"/>
            </a:pPr>
            <a:r>
              <a:rPr b="0" lang="en-US" sz="2800" spc="-1" strike="noStrike">
                <a:solidFill>
                  <a:srgbClr val="000000"/>
                </a:solidFill>
                <a:latin typeface="Calibri"/>
              </a:rPr>
              <a:t>In turn, check whether the parent node is also to be split. If it needs to be split in the same way as the leaf node.</a:t>
            </a:r>
            <a:endParaRPr b="0" lang="en-US" sz="2800" spc="-1" strike="noStrike">
              <a:latin typeface="Arial"/>
            </a:endParaRPr>
          </a:p>
          <a:p>
            <a:pPr>
              <a:lnSpc>
                <a:spcPct val="100000"/>
              </a:lnSpc>
              <a:spcAft>
                <a:spcPts val="601"/>
              </a:spcAft>
            </a:pPr>
            <a:endParaRPr b="0" lang="en-US" sz="2800" spc="-1" strike="noStrike">
              <a:latin typeface="Arial"/>
            </a:endParaRPr>
          </a:p>
        </p:txBody>
      </p:sp>
      <p:sp>
        <p:nvSpPr>
          <p:cNvPr id="1525" name="CustomShape 3"/>
          <p:cNvSpPr/>
          <p:nvPr/>
        </p:nvSpPr>
        <p:spPr>
          <a:xfrm>
            <a:off x="7032600" y="6583680"/>
            <a:ext cx="2056680" cy="228600"/>
          </a:xfrm>
          <a:prstGeom prst="rect">
            <a:avLst/>
          </a:prstGeom>
          <a:noFill/>
          <a:ln>
            <a:noFill/>
          </a:ln>
        </p:spPr>
        <p:style>
          <a:lnRef idx="0"/>
          <a:fillRef idx="0"/>
          <a:effectRef idx="0"/>
          <a:fontRef idx="minor"/>
        </p:style>
        <p:txBody>
          <a:bodyPr lIns="0" rIns="0" tIns="0" bIns="0"/>
          <a:p>
            <a:pPr algn="r">
              <a:lnSpc>
                <a:spcPct val="100000"/>
              </a:lnSpc>
            </a:pPr>
            <a:fld id="{FC0ACAE8-ECA1-4787-9D69-9027006F93BE}" type="slidenum">
              <a:rPr b="0" lang="en-US" sz="1800" spc="-1" strike="noStrike">
                <a:solidFill>
                  <a:srgbClr val="8b8b8b"/>
                </a:solidFill>
                <a:latin typeface="Calibri"/>
              </a:rPr>
              <a:t>&lt;number&gt;</a:t>
            </a:fld>
            <a:endParaRPr b="0" lang="en-US" sz="1800" spc="-1" strike="noStrike">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10922</TotalTime>
  <Application>LibreOffice/6.0.7.3$Linux_X86_64 LibreOffice_project/00m0$Build-3</Application>
  <Words>3384</Words>
  <Paragraphs>1360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2020-07-25T02:01:25Z</dcterms:created>
  <dc:creator>viji anand</dc:creator>
  <dc:description/>
  <dc:language>en-US</dc:language>
  <cp:lastModifiedBy/>
  <dcterms:modified xsi:type="dcterms:W3CDTF">2022-04-08T22:27:05Z</dcterms:modified>
  <cp:revision>111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reated">
    <vt:filetime>2017-12-17T00:00:00Z</vt:filetime>
  </property>
  <property fmtid="{D5CDD505-2E9C-101B-9397-08002B2CF9AE}" pid="4" name="Creator">
    <vt:lpwstr>PDFium</vt:lpwstr>
  </property>
  <property fmtid="{D5CDD505-2E9C-101B-9397-08002B2CF9AE}" pid="5" name="HiddenSlides">
    <vt:i4>0</vt:i4>
  </property>
  <property fmtid="{D5CDD505-2E9C-101B-9397-08002B2CF9AE}" pid="6" name="HyperlinksChanged">
    <vt:bool>0</vt:bool>
  </property>
  <property fmtid="{D5CDD505-2E9C-101B-9397-08002B2CF9AE}" pid="7" name="LastSaved">
    <vt:filetime>2020-07-25T00:00:00Z</vt:filetime>
  </property>
  <property fmtid="{D5CDD505-2E9C-101B-9397-08002B2CF9AE}" pid="8" name="LinksUpToDate">
    <vt:bool>0</vt:bool>
  </property>
  <property fmtid="{D5CDD505-2E9C-101B-9397-08002B2CF9AE}" pid="9" name="MMClips">
    <vt:i4>0</vt:i4>
  </property>
  <property fmtid="{D5CDD505-2E9C-101B-9397-08002B2CF9AE}" pid="10" name="Notes">
    <vt:i4>17</vt:i4>
  </property>
  <property fmtid="{D5CDD505-2E9C-101B-9397-08002B2CF9AE}" pid="11" name="PresentationFormat">
    <vt:lpwstr>On-screen Show (4:3)</vt:lpwstr>
  </property>
  <property fmtid="{D5CDD505-2E9C-101B-9397-08002B2CF9AE}" pid="12" name="ScaleCrop">
    <vt:bool>0</vt:bool>
  </property>
  <property fmtid="{D5CDD505-2E9C-101B-9397-08002B2CF9AE}" pid="13" name="ShareDoc">
    <vt:bool>0</vt:bool>
  </property>
  <property fmtid="{D5CDD505-2E9C-101B-9397-08002B2CF9AE}" pid="14" name="Slides">
    <vt:i4>106</vt:i4>
  </property>
</Properties>
</file>